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71"/>
  </p:notesMasterIdLst>
  <p:handoutMasterIdLst>
    <p:handoutMasterId r:id="rId172"/>
  </p:handoutMasterIdLst>
  <p:sldIdLst>
    <p:sldId id="256" r:id="rId11"/>
    <p:sldId id="259" r:id="rId12"/>
    <p:sldId id="260" r:id="rId13"/>
    <p:sldId id="390" r:id="rId14"/>
    <p:sldId id="385" r:id="rId15"/>
    <p:sldId id="386" r:id="rId16"/>
    <p:sldId id="387" r:id="rId17"/>
    <p:sldId id="388" r:id="rId18"/>
    <p:sldId id="389" r:id="rId19"/>
    <p:sldId id="392" r:id="rId20"/>
    <p:sldId id="391" r:id="rId21"/>
    <p:sldId id="393" r:id="rId22"/>
    <p:sldId id="394" r:id="rId23"/>
    <p:sldId id="395" r:id="rId24"/>
    <p:sldId id="396"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397" r:id="rId38"/>
    <p:sldId id="273" r:id="rId39"/>
    <p:sldId id="274" r:id="rId40"/>
    <p:sldId id="398"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99"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415" r:id="rId96"/>
    <p:sldId id="416" r:id="rId97"/>
    <p:sldId id="328" r:id="rId98"/>
    <p:sldId id="329" r:id="rId99"/>
    <p:sldId id="330" r:id="rId100"/>
    <p:sldId id="331" r:id="rId101"/>
    <p:sldId id="332" r:id="rId102"/>
    <p:sldId id="333" r:id="rId103"/>
    <p:sldId id="413" r:id="rId104"/>
    <p:sldId id="414" r:id="rId105"/>
    <p:sldId id="334" r:id="rId106"/>
    <p:sldId id="335" r:id="rId107"/>
    <p:sldId id="336" r:id="rId108"/>
    <p:sldId id="337" r:id="rId109"/>
    <p:sldId id="338" r:id="rId110"/>
    <p:sldId id="339" r:id="rId111"/>
    <p:sldId id="340" r:id="rId112"/>
    <p:sldId id="341" r:id="rId113"/>
    <p:sldId id="342" r:id="rId114"/>
    <p:sldId id="343" r:id="rId115"/>
    <p:sldId id="344" r:id="rId116"/>
    <p:sldId id="345" r:id="rId117"/>
    <p:sldId id="346" r:id="rId118"/>
    <p:sldId id="347" r:id="rId119"/>
    <p:sldId id="348" r:id="rId120"/>
    <p:sldId id="349" r:id="rId121"/>
    <p:sldId id="350" r:id="rId122"/>
    <p:sldId id="351" r:id="rId123"/>
    <p:sldId id="352" r:id="rId124"/>
    <p:sldId id="353" r:id="rId125"/>
    <p:sldId id="354" r:id="rId126"/>
    <p:sldId id="355" r:id="rId127"/>
    <p:sldId id="356" r:id="rId128"/>
    <p:sldId id="357" r:id="rId129"/>
    <p:sldId id="358" r:id="rId130"/>
    <p:sldId id="359" r:id="rId131"/>
    <p:sldId id="360" r:id="rId132"/>
    <p:sldId id="361" r:id="rId133"/>
    <p:sldId id="362" r:id="rId134"/>
    <p:sldId id="363" r:id="rId135"/>
    <p:sldId id="364" r:id="rId136"/>
    <p:sldId id="365" r:id="rId137"/>
    <p:sldId id="366" r:id="rId138"/>
    <p:sldId id="367" r:id="rId139"/>
    <p:sldId id="368" r:id="rId140"/>
    <p:sldId id="369" r:id="rId141"/>
    <p:sldId id="370" r:id="rId142"/>
    <p:sldId id="371" r:id="rId143"/>
    <p:sldId id="372" r:id="rId144"/>
    <p:sldId id="373" r:id="rId145"/>
    <p:sldId id="374" r:id="rId146"/>
    <p:sldId id="375" r:id="rId147"/>
    <p:sldId id="376" r:id="rId148"/>
    <p:sldId id="377" r:id="rId149"/>
    <p:sldId id="378" r:id="rId150"/>
    <p:sldId id="379" r:id="rId151"/>
    <p:sldId id="400" r:id="rId152"/>
    <p:sldId id="380" r:id="rId153"/>
    <p:sldId id="381" r:id="rId154"/>
    <p:sldId id="382" r:id="rId155"/>
    <p:sldId id="383" r:id="rId156"/>
    <p:sldId id="384" r:id="rId157"/>
    <p:sldId id="401" r:id="rId158"/>
    <p:sldId id="402" r:id="rId159"/>
    <p:sldId id="403" r:id="rId160"/>
    <p:sldId id="404" r:id="rId161"/>
    <p:sldId id="405" r:id="rId162"/>
    <p:sldId id="406" r:id="rId163"/>
    <p:sldId id="407" r:id="rId164"/>
    <p:sldId id="408" r:id="rId165"/>
    <p:sldId id="409" r:id="rId166"/>
    <p:sldId id="410" r:id="rId167"/>
    <p:sldId id="411" r:id="rId168"/>
    <p:sldId id="412" r:id="rId169"/>
    <p:sldId id="417" r:id="rId170"/>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C94C9-3ED9-601F-1CD0-5C44CAA20D68}" name="Tanisha Gitchuway" initials=""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78D"/>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D5ADE-1587-4AE4-B5BA-9F7883EC0F31}" v="2" dt="2025-08-05T14:08:26.2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3051" autoAdjust="0"/>
  </p:normalViewPr>
  <p:slideViewPr>
    <p:cSldViewPr>
      <p:cViewPr varScale="1">
        <p:scale>
          <a:sx n="74" d="100"/>
          <a:sy n="74" d="100"/>
        </p:scale>
        <p:origin x="1224" y="66"/>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notesMaster" Target="notesMasters/notesMaster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tableStyles" Target="tableStyles.xml"/><Relationship Id="rId172" Type="http://schemas.openxmlformats.org/officeDocument/2006/relationships/handoutMaster" Target="handoutMasters/handoutMaster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microsoft.com/office/2016/11/relationships/changesInfo" Target="changesInfos/changesInfo1.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presProps" Target="presProps.xml"/><Relationship Id="rId179" Type="http://schemas.microsoft.com/office/2015/10/relationships/revisionInfo" Target="revisionInfo.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microsoft.com/office/2018/10/relationships/authors" Target="authors.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viewProps" Target="viewProps.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theme" Target="theme/theme1.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sha Gitchuway" userId="S::tanisha.gitchuway@heart.org::42b79c91-3176-4347-9e44-a48c4756fc73" providerId="AD" clId="Web-{0DD200A1-32B2-92BD-E7EB-775813727DAA}"/>
    <pc:docChg chg="modSld">
      <pc:chgData name="Tanisha Gitchuway" userId="S::tanisha.gitchuway@heart.org::42b79c91-3176-4347-9e44-a48c4756fc73" providerId="AD" clId="Web-{0DD200A1-32B2-92BD-E7EB-775813727DAA}" dt="2025-07-08T17:49:07.206" v="8" actId="20577"/>
      <pc:docMkLst>
        <pc:docMk/>
      </pc:docMkLst>
      <pc:sldChg chg="modSp">
        <pc:chgData name="Tanisha Gitchuway" userId="S::tanisha.gitchuway@heart.org::42b79c91-3176-4347-9e44-a48c4756fc73" providerId="AD" clId="Web-{0DD200A1-32B2-92BD-E7EB-775813727DAA}" dt="2025-07-08T17:49:07.206" v="8" actId="20577"/>
        <pc:sldMkLst>
          <pc:docMk/>
          <pc:sldMk cId="1109741829" sldId="259"/>
        </pc:sldMkLst>
        <pc:spChg chg="mod">
          <ac:chgData name="Tanisha Gitchuway" userId="S::tanisha.gitchuway@heart.org::42b79c91-3176-4347-9e44-a48c4756fc73" providerId="AD" clId="Web-{0DD200A1-32B2-92BD-E7EB-775813727DAA}" dt="2025-07-08T17:49:07.206" v="8" actId="20577"/>
          <ac:spMkLst>
            <pc:docMk/>
            <pc:sldMk cId="1109741829" sldId="259"/>
            <ac:spMk id="4" creationId="{134B80CF-89F1-F09B-13E0-126BBA032CED}"/>
          </ac:spMkLst>
        </pc:spChg>
      </pc:sldChg>
    </pc:docChg>
  </pc:docChgLst>
  <pc:docChgLst>
    <pc:chgData name="Tanisha Gitchuway" userId="S::tanisha.gitchuway@heart.org::42b79c91-3176-4347-9e44-a48c4756fc73" providerId="AD" clId="Web-{7A060B1D-9666-1EF5-606D-23BBC412040D}"/>
    <pc:docChg chg="modSld">
      <pc:chgData name="Tanisha Gitchuway" userId="S::tanisha.gitchuway@heart.org::42b79c91-3176-4347-9e44-a48c4756fc73" providerId="AD" clId="Web-{7A060B1D-9666-1EF5-606D-23BBC412040D}" dt="2025-07-22T15:49:38.642" v="1" actId="20577"/>
      <pc:docMkLst>
        <pc:docMk/>
      </pc:docMkLst>
      <pc:sldChg chg="modSp">
        <pc:chgData name="Tanisha Gitchuway" userId="S::tanisha.gitchuway@heart.org::42b79c91-3176-4347-9e44-a48c4756fc73" providerId="AD" clId="Web-{7A060B1D-9666-1EF5-606D-23BBC412040D}" dt="2025-07-22T15:49:38.642" v="1" actId="20577"/>
        <pc:sldMkLst>
          <pc:docMk/>
          <pc:sldMk cId="1109741829" sldId="259"/>
        </pc:sldMkLst>
        <pc:spChg chg="mod">
          <ac:chgData name="Tanisha Gitchuway" userId="S::tanisha.gitchuway@heart.org::42b79c91-3176-4347-9e44-a48c4756fc73" providerId="AD" clId="Web-{7A060B1D-9666-1EF5-606D-23BBC412040D}" dt="2025-07-22T15:49:38.642" v="1" actId="20577"/>
          <ac:spMkLst>
            <pc:docMk/>
            <pc:sldMk cId="1109741829" sldId="259"/>
            <ac:spMk id="4" creationId="{134B80CF-89F1-F09B-13E0-126BBA032CED}"/>
          </ac:spMkLst>
        </pc:spChg>
      </pc:sldChg>
    </pc:docChg>
  </pc:docChgLst>
  <pc:docChgLst>
    <pc:chgData name="Tanisha Gitchuway" userId="42b79c91-3176-4347-9e44-a48c4756fc73" providerId="ADAL" clId="{11620F7F-6C79-42D5-B0CA-357CF8A98B33}"/>
    <pc:docChg chg="undo custSel modSld">
      <pc:chgData name="Tanisha Gitchuway" userId="42b79c91-3176-4347-9e44-a48c4756fc73" providerId="ADAL" clId="{11620F7F-6C79-42D5-B0CA-357CF8A98B33}" dt="2025-07-14T14:53:04.785" v="59"/>
      <pc:docMkLst>
        <pc:docMk/>
      </pc:docMkLst>
      <pc:sldChg chg="modSp mod">
        <pc:chgData name="Tanisha Gitchuway" userId="42b79c91-3176-4347-9e44-a48c4756fc73" providerId="ADAL" clId="{11620F7F-6C79-42D5-B0CA-357CF8A98B33}" dt="2025-07-08T17:40:18.811" v="0" actId="20577"/>
        <pc:sldMkLst>
          <pc:docMk/>
          <pc:sldMk cId="2948418819" sldId="276"/>
        </pc:sldMkLst>
        <pc:spChg chg="mod">
          <ac:chgData name="Tanisha Gitchuway" userId="42b79c91-3176-4347-9e44-a48c4756fc73" providerId="ADAL" clId="{11620F7F-6C79-42D5-B0CA-357CF8A98B33}" dt="2025-07-08T17:40:18.811" v="0" actId="20577"/>
          <ac:spMkLst>
            <pc:docMk/>
            <pc:sldMk cId="2948418819" sldId="276"/>
            <ac:spMk id="3" creationId="{A73945D0-D259-B1FB-A925-3157940D492F}"/>
          </ac:spMkLst>
        </pc:spChg>
      </pc:sldChg>
      <pc:sldChg chg="modSp mod">
        <pc:chgData name="Tanisha Gitchuway" userId="42b79c91-3176-4347-9e44-a48c4756fc73" providerId="ADAL" clId="{11620F7F-6C79-42D5-B0CA-357CF8A98B33}" dt="2025-07-08T17:42:11.082" v="10" actId="20577"/>
        <pc:sldMkLst>
          <pc:docMk/>
          <pc:sldMk cId="1846234668" sldId="277"/>
        </pc:sldMkLst>
        <pc:spChg chg="mod">
          <ac:chgData name="Tanisha Gitchuway" userId="42b79c91-3176-4347-9e44-a48c4756fc73" providerId="ADAL" clId="{11620F7F-6C79-42D5-B0CA-357CF8A98B33}" dt="2025-07-08T17:42:11.082" v="10" actId="20577"/>
          <ac:spMkLst>
            <pc:docMk/>
            <pc:sldMk cId="1846234668" sldId="277"/>
            <ac:spMk id="2" creationId="{418547CF-7F2F-E029-3D75-F15CF18AF1BC}"/>
          </ac:spMkLst>
        </pc:spChg>
      </pc:sldChg>
      <pc:sldChg chg="modSp mod">
        <pc:chgData name="Tanisha Gitchuway" userId="42b79c91-3176-4347-9e44-a48c4756fc73" providerId="ADAL" clId="{11620F7F-6C79-42D5-B0CA-357CF8A98B33}" dt="2025-07-14T14:40:37.064" v="12" actId="207"/>
        <pc:sldMkLst>
          <pc:docMk/>
          <pc:sldMk cId="2371175814" sldId="278"/>
        </pc:sldMkLst>
        <pc:graphicFrameChg chg="mod modGraphic">
          <ac:chgData name="Tanisha Gitchuway" userId="42b79c91-3176-4347-9e44-a48c4756fc73" providerId="ADAL" clId="{11620F7F-6C79-42D5-B0CA-357CF8A98B33}" dt="2025-07-14T14:40:37.064" v="12" actId="207"/>
          <ac:graphicFrameMkLst>
            <pc:docMk/>
            <pc:sldMk cId="2371175814" sldId="278"/>
            <ac:graphicFrameMk id="3" creationId="{F720AC80-4F9E-F1FB-0789-7693D36B6740}"/>
          </ac:graphicFrameMkLst>
        </pc:graphicFrameChg>
      </pc:sldChg>
      <pc:sldChg chg="modSp mod">
        <pc:chgData name="Tanisha Gitchuway" userId="42b79c91-3176-4347-9e44-a48c4756fc73" providerId="ADAL" clId="{11620F7F-6C79-42D5-B0CA-357CF8A98B33}" dt="2025-07-08T17:40:24.622" v="2" actId="20577"/>
        <pc:sldMkLst>
          <pc:docMk/>
          <pc:sldMk cId="2494737013" sldId="279"/>
        </pc:sldMkLst>
        <pc:spChg chg="mod">
          <ac:chgData name="Tanisha Gitchuway" userId="42b79c91-3176-4347-9e44-a48c4756fc73" providerId="ADAL" clId="{11620F7F-6C79-42D5-B0CA-357CF8A98B33}" dt="2025-07-08T17:40:24.622" v="2" actId="20577"/>
          <ac:spMkLst>
            <pc:docMk/>
            <pc:sldMk cId="2494737013" sldId="279"/>
            <ac:spMk id="2" creationId="{CC3B8986-8F13-260D-E608-DFE1E94EBB48}"/>
          </ac:spMkLst>
        </pc:spChg>
      </pc:sldChg>
      <pc:sldChg chg="modSp mod">
        <pc:chgData name="Tanisha Gitchuway" userId="42b79c91-3176-4347-9e44-a48c4756fc73" providerId="ADAL" clId="{11620F7F-6C79-42D5-B0CA-357CF8A98B33}" dt="2025-07-14T14:40:42.736" v="13" actId="207"/>
        <pc:sldMkLst>
          <pc:docMk/>
          <pc:sldMk cId="1064275141" sldId="280"/>
        </pc:sldMkLst>
        <pc:graphicFrameChg chg="modGraphic">
          <ac:chgData name="Tanisha Gitchuway" userId="42b79c91-3176-4347-9e44-a48c4756fc73" providerId="ADAL" clId="{11620F7F-6C79-42D5-B0CA-357CF8A98B33}" dt="2025-07-14T14:40:42.736" v="13" actId="207"/>
          <ac:graphicFrameMkLst>
            <pc:docMk/>
            <pc:sldMk cId="1064275141" sldId="280"/>
            <ac:graphicFrameMk id="3" creationId="{0363D879-F5FE-2410-7BC8-0AB6FC846684}"/>
          </ac:graphicFrameMkLst>
        </pc:graphicFrameChg>
      </pc:sldChg>
      <pc:sldChg chg="modSp mod">
        <pc:chgData name="Tanisha Gitchuway" userId="42b79c91-3176-4347-9e44-a48c4756fc73" providerId="ADAL" clId="{11620F7F-6C79-42D5-B0CA-357CF8A98B33}" dt="2025-07-08T17:40:30.039" v="3" actId="20577"/>
        <pc:sldMkLst>
          <pc:docMk/>
          <pc:sldMk cId="3930168407" sldId="292"/>
        </pc:sldMkLst>
        <pc:spChg chg="mod">
          <ac:chgData name="Tanisha Gitchuway" userId="42b79c91-3176-4347-9e44-a48c4756fc73" providerId="ADAL" clId="{11620F7F-6C79-42D5-B0CA-357CF8A98B33}" dt="2025-07-08T17:40:30.039" v="3" actId="20577"/>
          <ac:spMkLst>
            <pc:docMk/>
            <pc:sldMk cId="3930168407" sldId="292"/>
            <ac:spMk id="7" creationId="{4983CA20-48F8-ADD0-004A-C115A0C74E5B}"/>
          </ac:spMkLst>
        </pc:spChg>
      </pc:sldChg>
      <pc:sldChg chg="modSp mod">
        <pc:chgData name="Tanisha Gitchuway" userId="42b79c91-3176-4347-9e44-a48c4756fc73" providerId="ADAL" clId="{11620F7F-6C79-42D5-B0CA-357CF8A98B33}" dt="2025-07-08T17:40:44.381" v="5" actId="20577"/>
        <pc:sldMkLst>
          <pc:docMk/>
          <pc:sldMk cId="2443946074" sldId="324"/>
        </pc:sldMkLst>
        <pc:spChg chg="mod">
          <ac:chgData name="Tanisha Gitchuway" userId="42b79c91-3176-4347-9e44-a48c4756fc73" providerId="ADAL" clId="{11620F7F-6C79-42D5-B0CA-357CF8A98B33}" dt="2025-07-08T17:40:44.381" v="5" actId="20577"/>
          <ac:spMkLst>
            <pc:docMk/>
            <pc:sldMk cId="2443946074" sldId="324"/>
            <ac:spMk id="3" creationId="{2F0F4B36-2E22-FC41-E9BC-C4E1EC1C8E96}"/>
          </ac:spMkLst>
        </pc:spChg>
      </pc:sldChg>
      <pc:sldChg chg="modSp mod">
        <pc:chgData name="Tanisha Gitchuway" userId="42b79c91-3176-4347-9e44-a48c4756fc73" providerId="ADAL" clId="{11620F7F-6C79-42D5-B0CA-357CF8A98B33}" dt="2025-07-14T14:53:04.785" v="59"/>
        <pc:sldMkLst>
          <pc:docMk/>
          <pc:sldMk cId="2852760421" sldId="335"/>
        </pc:sldMkLst>
        <pc:spChg chg="mod">
          <ac:chgData name="Tanisha Gitchuway" userId="42b79c91-3176-4347-9e44-a48c4756fc73" providerId="ADAL" clId="{11620F7F-6C79-42D5-B0CA-357CF8A98B33}" dt="2025-07-14T14:40:59.405" v="14" actId="1076"/>
          <ac:spMkLst>
            <pc:docMk/>
            <pc:sldMk cId="2852760421" sldId="335"/>
            <ac:spMk id="2" creationId="{C0E08737-4392-FBCE-8FC2-B139BB3DB3BC}"/>
          </ac:spMkLst>
        </pc:spChg>
        <pc:graphicFrameChg chg="mod">
          <ac:chgData name="Tanisha Gitchuway" userId="42b79c91-3176-4347-9e44-a48c4756fc73" providerId="ADAL" clId="{11620F7F-6C79-42D5-B0CA-357CF8A98B33}" dt="2025-07-14T14:53:04.785" v="59"/>
          <ac:graphicFrameMkLst>
            <pc:docMk/>
            <pc:sldMk cId="2852760421" sldId="335"/>
            <ac:graphicFrameMk id="3" creationId="{EB188F09-A5F4-E10C-CA42-5AE0C2019AB1}"/>
          </ac:graphicFrameMkLst>
        </pc:graphicFrameChg>
      </pc:sldChg>
      <pc:sldChg chg="modSp mod">
        <pc:chgData name="Tanisha Gitchuway" userId="42b79c91-3176-4347-9e44-a48c4756fc73" providerId="ADAL" clId="{11620F7F-6C79-42D5-B0CA-357CF8A98B33}" dt="2025-07-14T14:52:08.295" v="54"/>
        <pc:sldMkLst>
          <pc:docMk/>
          <pc:sldMk cId="1330282509" sldId="336"/>
        </pc:sldMkLst>
        <pc:graphicFrameChg chg="mod modGraphic">
          <ac:chgData name="Tanisha Gitchuway" userId="42b79c91-3176-4347-9e44-a48c4756fc73" providerId="ADAL" clId="{11620F7F-6C79-42D5-B0CA-357CF8A98B33}" dt="2025-07-14T14:52:08.295" v="54"/>
          <ac:graphicFrameMkLst>
            <pc:docMk/>
            <pc:sldMk cId="1330282509" sldId="336"/>
            <ac:graphicFrameMk id="3" creationId="{4E2EEFF1-ABAF-6AE0-F5DF-FD2AF610CC61}"/>
          </ac:graphicFrameMkLst>
        </pc:graphicFrameChg>
      </pc:sldChg>
      <pc:sldChg chg="modSp">
        <pc:chgData name="Tanisha Gitchuway" userId="42b79c91-3176-4347-9e44-a48c4756fc73" providerId="ADAL" clId="{11620F7F-6C79-42D5-B0CA-357CF8A98B33}" dt="2025-07-14T14:50:40.499" v="48"/>
        <pc:sldMkLst>
          <pc:docMk/>
          <pc:sldMk cId="2388262644" sldId="337"/>
        </pc:sldMkLst>
        <pc:graphicFrameChg chg="mod">
          <ac:chgData name="Tanisha Gitchuway" userId="42b79c91-3176-4347-9e44-a48c4756fc73" providerId="ADAL" clId="{11620F7F-6C79-42D5-B0CA-357CF8A98B33}" dt="2025-07-14T14:50:40.499" v="48"/>
          <ac:graphicFrameMkLst>
            <pc:docMk/>
            <pc:sldMk cId="2388262644" sldId="337"/>
            <ac:graphicFrameMk id="3" creationId="{453E4D95-A326-87B5-E348-7CCFC691A4C8}"/>
          </ac:graphicFrameMkLst>
        </pc:graphicFrameChg>
      </pc:sldChg>
      <pc:sldChg chg="modSp mod">
        <pc:chgData name="Tanisha Gitchuway" userId="42b79c91-3176-4347-9e44-a48c4756fc73" providerId="ADAL" clId="{11620F7F-6C79-42D5-B0CA-357CF8A98B33}" dt="2025-07-14T14:48:03.468" v="42"/>
        <pc:sldMkLst>
          <pc:docMk/>
          <pc:sldMk cId="2633729159" sldId="338"/>
        </pc:sldMkLst>
        <pc:graphicFrameChg chg="mod modGraphic">
          <ac:chgData name="Tanisha Gitchuway" userId="42b79c91-3176-4347-9e44-a48c4756fc73" providerId="ADAL" clId="{11620F7F-6C79-42D5-B0CA-357CF8A98B33}" dt="2025-07-14T14:48:03.468" v="42"/>
          <ac:graphicFrameMkLst>
            <pc:docMk/>
            <pc:sldMk cId="2633729159" sldId="338"/>
            <ac:graphicFrameMk id="3" creationId="{C5C55C27-0731-785E-6300-8FBE2DB170ED}"/>
          </ac:graphicFrameMkLst>
        </pc:graphicFrameChg>
      </pc:sldChg>
      <pc:sldChg chg="modSp">
        <pc:chgData name="Tanisha Gitchuway" userId="42b79c91-3176-4347-9e44-a48c4756fc73" providerId="ADAL" clId="{11620F7F-6C79-42D5-B0CA-357CF8A98B33}" dt="2025-07-14T14:50:03.510" v="47"/>
        <pc:sldMkLst>
          <pc:docMk/>
          <pc:sldMk cId="852849851" sldId="339"/>
        </pc:sldMkLst>
        <pc:graphicFrameChg chg="mod">
          <ac:chgData name="Tanisha Gitchuway" userId="42b79c91-3176-4347-9e44-a48c4756fc73" providerId="ADAL" clId="{11620F7F-6C79-42D5-B0CA-357CF8A98B33}" dt="2025-07-14T14:50:03.510" v="47"/>
          <ac:graphicFrameMkLst>
            <pc:docMk/>
            <pc:sldMk cId="852849851" sldId="339"/>
            <ac:graphicFrameMk id="3" creationId="{A265C737-EE47-7813-F294-BF1698E82053}"/>
          </ac:graphicFrameMkLst>
        </pc:graphicFrameChg>
      </pc:sldChg>
      <pc:sldChg chg="modSp">
        <pc:chgData name="Tanisha Gitchuway" userId="42b79c91-3176-4347-9e44-a48c4756fc73" providerId="ADAL" clId="{11620F7F-6C79-42D5-B0CA-357CF8A98B33}" dt="2025-07-14T14:49:31.167" v="46"/>
        <pc:sldMkLst>
          <pc:docMk/>
          <pc:sldMk cId="3760713184" sldId="340"/>
        </pc:sldMkLst>
        <pc:graphicFrameChg chg="mod">
          <ac:chgData name="Tanisha Gitchuway" userId="42b79c91-3176-4347-9e44-a48c4756fc73" providerId="ADAL" clId="{11620F7F-6C79-42D5-B0CA-357CF8A98B33}" dt="2025-07-14T14:49:31.167" v="46"/>
          <ac:graphicFrameMkLst>
            <pc:docMk/>
            <pc:sldMk cId="3760713184" sldId="340"/>
            <ac:graphicFrameMk id="3" creationId="{CD69EF06-6FF0-07EB-F8B9-C1C561439241}"/>
          </ac:graphicFrameMkLst>
        </pc:graphicFrameChg>
      </pc:sldChg>
      <pc:sldChg chg="modSp mod">
        <pc:chgData name="Tanisha Gitchuway" userId="42b79c91-3176-4347-9e44-a48c4756fc73" providerId="ADAL" clId="{11620F7F-6C79-42D5-B0CA-357CF8A98B33}" dt="2025-07-08T17:40:34.794" v="4" actId="20577"/>
        <pc:sldMkLst>
          <pc:docMk/>
          <pc:sldMk cId="696689508" sldId="366"/>
        </pc:sldMkLst>
        <pc:spChg chg="mod">
          <ac:chgData name="Tanisha Gitchuway" userId="42b79c91-3176-4347-9e44-a48c4756fc73" providerId="ADAL" clId="{11620F7F-6C79-42D5-B0CA-357CF8A98B33}" dt="2025-07-08T17:40:34.794" v="4" actId="20577"/>
          <ac:spMkLst>
            <pc:docMk/>
            <pc:sldMk cId="696689508" sldId="366"/>
            <ac:spMk id="3" creationId="{2104EE05-784B-31EC-78E1-1CD837A4D1A3}"/>
          </ac:spMkLst>
        </pc:spChg>
      </pc:sldChg>
      <pc:sldChg chg="modSp mod">
        <pc:chgData name="Tanisha Gitchuway" userId="42b79c91-3176-4347-9e44-a48c4756fc73" providerId="ADAL" clId="{11620F7F-6C79-42D5-B0CA-357CF8A98B33}" dt="2025-07-08T17:40:49.455" v="6" actId="20577"/>
        <pc:sldMkLst>
          <pc:docMk/>
          <pc:sldMk cId="3134226334" sldId="378"/>
        </pc:sldMkLst>
        <pc:spChg chg="mod">
          <ac:chgData name="Tanisha Gitchuway" userId="42b79c91-3176-4347-9e44-a48c4756fc73" providerId="ADAL" clId="{11620F7F-6C79-42D5-B0CA-357CF8A98B33}" dt="2025-07-08T17:40:49.455" v="6" actId="20577"/>
          <ac:spMkLst>
            <pc:docMk/>
            <pc:sldMk cId="3134226334" sldId="378"/>
            <ac:spMk id="8" creationId="{63876B3B-8E71-44C5-F581-F54BFF814C05}"/>
          </ac:spMkLst>
        </pc:spChg>
      </pc:sldChg>
      <pc:sldChg chg="modSp mod">
        <pc:chgData name="Tanisha Gitchuway" userId="42b79c91-3176-4347-9e44-a48c4756fc73" providerId="ADAL" clId="{11620F7F-6C79-42D5-B0CA-357CF8A98B33}" dt="2025-07-08T17:40:54.118" v="7" actId="20577"/>
        <pc:sldMkLst>
          <pc:docMk/>
          <pc:sldMk cId="3538382977" sldId="383"/>
        </pc:sldMkLst>
        <pc:spChg chg="mod">
          <ac:chgData name="Tanisha Gitchuway" userId="42b79c91-3176-4347-9e44-a48c4756fc73" providerId="ADAL" clId="{11620F7F-6C79-42D5-B0CA-357CF8A98B33}" dt="2025-07-08T17:40:54.118" v="7" actId="20577"/>
          <ac:spMkLst>
            <pc:docMk/>
            <pc:sldMk cId="3538382977" sldId="383"/>
            <ac:spMk id="3" creationId="{A743463C-BEB7-7523-AF8B-D47A0B287D21}"/>
          </ac:spMkLst>
        </pc:spChg>
      </pc:sldChg>
    </pc:docChg>
  </pc:docChgLst>
  <pc:docChgLst>
    <pc:chgData name="Tanisha Gitchuway" userId="42b79c91-3176-4347-9e44-a48c4756fc73" providerId="ADAL" clId="{E53EBC51-893F-4C62-812D-335B8F088B07}"/>
    <pc:docChg chg="undo custSel addSld modSld sldOrd">
      <pc:chgData name="Tanisha Gitchuway" userId="42b79c91-3176-4347-9e44-a48c4756fc73" providerId="ADAL" clId="{E53EBC51-893F-4C62-812D-335B8F088B07}" dt="2025-07-31T14:24:07.815" v="333" actId="20577"/>
      <pc:docMkLst>
        <pc:docMk/>
      </pc:docMkLst>
      <pc:sldChg chg="modSp mod">
        <pc:chgData name="Tanisha Gitchuway" userId="42b79c91-3176-4347-9e44-a48c4756fc73" providerId="ADAL" clId="{E53EBC51-893F-4C62-812D-335B8F088B07}" dt="2025-07-31T13:55:28.520" v="195" actId="20577"/>
        <pc:sldMkLst>
          <pc:docMk/>
          <pc:sldMk cId="517957319" sldId="281"/>
        </pc:sldMkLst>
        <pc:spChg chg="mod">
          <ac:chgData name="Tanisha Gitchuway" userId="42b79c91-3176-4347-9e44-a48c4756fc73" providerId="ADAL" clId="{E53EBC51-893F-4C62-812D-335B8F088B07}" dt="2025-07-31T13:55:28.520" v="195" actId="20577"/>
          <ac:spMkLst>
            <pc:docMk/>
            <pc:sldMk cId="517957319" sldId="281"/>
            <ac:spMk id="5" creationId="{637F443C-D041-9253-7129-909181BBC363}"/>
          </ac:spMkLst>
        </pc:spChg>
      </pc:sldChg>
      <pc:sldChg chg="modSp mod">
        <pc:chgData name="Tanisha Gitchuway" userId="42b79c91-3176-4347-9e44-a48c4756fc73" providerId="ADAL" clId="{E53EBC51-893F-4C62-812D-335B8F088B07}" dt="2025-07-31T13:57:31.381" v="231" actId="20577"/>
        <pc:sldMkLst>
          <pc:docMk/>
          <pc:sldMk cId="3670911515" sldId="283"/>
        </pc:sldMkLst>
        <pc:spChg chg="mod">
          <ac:chgData name="Tanisha Gitchuway" userId="42b79c91-3176-4347-9e44-a48c4756fc73" providerId="ADAL" clId="{E53EBC51-893F-4C62-812D-335B8F088B07}" dt="2025-07-31T13:57:31.381" v="231" actId="20577"/>
          <ac:spMkLst>
            <pc:docMk/>
            <pc:sldMk cId="3670911515" sldId="283"/>
            <ac:spMk id="5" creationId="{1495A28B-D374-9225-1ACA-909B0C226317}"/>
          </ac:spMkLst>
        </pc:spChg>
      </pc:sldChg>
      <pc:sldChg chg="modSp mod">
        <pc:chgData name="Tanisha Gitchuway" userId="42b79c91-3176-4347-9e44-a48c4756fc73" providerId="ADAL" clId="{E53EBC51-893F-4C62-812D-335B8F088B07}" dt="2025-07-31T14:06:57.572" v="232" actId="20577"/>
        <pc:sldMkLst>
          <pc:docMk/>
          <pc:sldMk cId="2384391240" sldId="351"/>
        </pc:sldMkLst>
        <pc:graphicFrameChg chg="modGraphic">
          <ac:chgData name="Tanisha Gitchuway" userId="42b79c91-3176-4347-9e44-a48c4756fc73" providerId="ADAL" clId="{E53EBC51-893F-4C62-812D-335B8F088B07}" dt="2025-07-31T14:06:57.572" v="232" actId="20577"/>
          <ac:graphicFrameMkLst>
            <pc:docMk/>
            <pc:sldMk cId="2384391240" sldId="351"/>
            <ac:graphicFrameMk id="3" creationId="{CEB271F0-49B3-4306-7391-E0728AFA119A}"/>
          </ac:graphicFrameMkLst>
        </pc:graphicFrameChg>
      </pc:sldChg>
      <pc:sldChg chg="modSp mod">
        <pc:chgData name="Tanisha Gitchuway" userId="42b79c91-3176-4347-9e44-a48c4756fc73" providerId="ADAL" clId="{E53EBC51-893F-4C62-812D-335B8F088B07}" dt="2025-07-31T14:08:17.944" v="244" actId="20577"/>
        <pc:sldMkLst>
          <pc:docMk/>
          <pc:sldMk cId="3752975927" sldId="355"/>
        </pc:sldMkLst>
        <pc:spChg chg="mod">
          <ac:chgData name="Tanisha Gitchuway" userId="42b79c91-3176-4347-9e44-a48c4756fc73" providerId="ADAL" clId="{E53EBC51-893F-4C62-812D-335B8F088B07}" dt="2025-07-31T14:08:17.944" v="244" actId="20577"/>
          <ac:spMkLst>
            <pc:docMk/>
            <pc:sldMk cId="3752975927" sldId="355"/>
            <ac:spMk id="5" creationId="{E29F0BF3-6140-1D40-3B4A-095D7365AECD}"/>
          </ac:spMkLst>
        </pc:spChg>
      </pc:sldChg>
      <pc:sldChg chg="modSp mod">
        <pc:chgData name="Tanisha Gitchuway" userId="42b79c91-3176-4347-9e44-a48c4756fc73" providerId="ADAL" clId="{E53EBC51-893F-4C62-812D-335B8F088B07}" dt="2025-07-31T14:09:55.813" v="247" actId="20577"/>
        <pc:sldMkLst>
          <pc:docMk/>
          <pc:sldMk cId="1159573822" sldId="372"/>
        </pc:sldMkLst>
        <pc:graphicFrameChg chg="modGraphic">
          <ac:chgData name="Tanisha Gitchuway" userId="42b79c91-3176-4347-9e44-a48c4756fc73" providerId="ADAL" clId="{E53EBC51-893F-4C62-812D-335B8F088B07}" dt="2025-07-31T14:09:55.813" v="247" actId="20577"/>
          <ac:graphicFrameMkLst>
            <pc:docMk/>
            <pc:sldMk cId="1159573822" sldId="372"/>
            <ac:graphicFrameMk id="3" creationId="{0EB99CB5-DE3D-D2C0-09DE-023116F50B08}"/>
          </ac:graphicFrameMkLst>
        </pc:graphicFrameChg>
      </pc:sldChg>
      <pc:sldChg chg="modSp mod">
        <pc:chgData name="Tanisha Gitchuway" userId="42b79c91-3176-4347-9e44-a48c4756fc73" providerId="ADAL" clId="{E53EBC51-893F-4C62-812D-335B8F088B07}" dt="2025-07-31T14:12:43.374" v="252" actId="20577"/>
        <pc:sldMkLst>
          <pc:docMk/>
          <pc:sldMk cId="1518624476" sldId="374"/>
        </pc:sldMkLst>
        <pc:graphicFrameChg chg="modGraphic">
          <ac:chgData name="Tanisha Gitchuway" userId="42b79c91-3176-4347-9e44-a48c4756fc73" providerId="ADAL" clId="{E53EBC51-893F-4C62-812D-335B8F088B07}" dt="2025-07-31T14:12:43.374" v="252" actId="20577"/>
          <ac:graphicFrameMkLst>
            <pc:docMk/>
            <pc:sldMk cId="1518624476" sldId="374"/>
            <ac:graphicFrameMk id="3" creationId="{BBBF6846-5AE3-0AED-62B1-00948B848AC7}"/>
          </ac:graphicFrameMkLst>
        </pc:graphicFrameChg>
      </pc:sldChg>
      <pc:sldChg chg="modSp mod">
        <pc:chgData name="Tanisha Gitchuway" userId="42b79c91-3176-4347-9e44-a48c4756fc73" providerId="ADAL" clId="{E53EBC51-893F-4C62-812D-335B8F088B07}" dt="2025-07-31T14:14:39.196" v="270" actId="20577"/>
        <pc:sldMkLst>
          <pc:docMk/>
          <pc:sldMk cId="1834864870" sldId="375"/>
        </pc:sldMkLst>
        <pc:graphicFrameChg chg="modGraphic">
          <ac:chgData name="Tanisha Gitchuway" userId="42b79c91-3176-4347-9e44-a48c4756fc73" providerId="ADAL" clId="{E53EBC51-893F-4C62-812D-335B8F088B07}" dt="2025-07-31T14:14:39.196" v="270" actId="20577"/>
          <ac:graphicFrameMkLst>
            <pc:docMk/>
            <pc:sldMk cId="1834864870" sldId="375"/>
            <ac:graphicFrameMk id="3" creationId="{F0303269-2AC4-7B86-78CE-3F8B7E16FE32}"/>
          </ac:graphicFrameMkLst>
        </pc:graphicFrameChg>
      </pc:sldChg>
      <pc:sldChg chg="modSp mod">
        <pc:chgData name="Tanisha Gitchuway" userId="42b79c91-3176-4347-9e44-a48c4756fc73" providerId="ADAL" clId="{E53EBC51-893F-4C62-812D-335B8F088B07}" dt="2025-07-31T14:18:14.141" v="314" actId="1076"/>
        <pc:sldMkLst>
          <pc:docMk/>
          <pc:sldMk cId="488726112" sldId="376"/>
        </pc:sldMkLst>
        <pc:spChg chg="mod">
          <ac:chgData name="Tanisha Gitchuway" userId="42b79c91-3176-4347-9e44-a48c4756fc73" providerId="ADAL" clId="{E53EBC51-893F-4C62-812D-335B8F088B07}" dt="2025-07-31T14:18:10.257" v="313" actId="1076"/>
          <ac:spMkLst>
            <pc:docMk/>
            <pc:sldMk cId="488726112" sldId="376"/>
            <ac:spMk id="2" creationId="{81AE62E9-F5B0-6AB6-C187-526971EB7DA1}"/>
          </ac:spMkLst>
        </pc:spChg>
        <pc:graphicFrameChg chg="mod modGraphic">
          <ac:chgData name="Tanisha Gitchuway" userId="42b79c91-3176-4347-9e44-a48c4756fc73" providerId="ADAL" clId="{E53EBC51-893F-4C62-812D-335B8F088B07}" dt="2025-07-31T14:18:14.141" v="314" actId="1076"/>
          <ac:graphicFrameMkLst>
            <pc:docMk/>
            <pc:sldMk cId="488726112" sldId="376"/>
            <ac:graphicFrameMk id="3" creationId="{A178A0AE-9AD9-8246-10A6-5DC6DB4E2DDB}"/>
          </ac:graphicFrameMkLst>
        </pc:graphicFrameChg>
      </pc:sldChg>
      <pc:sldChg chg="modSp mod">
        <pc:chgData name="Tanisha Gitchuway" userId="42b79c91-3176-4347-9e44-a48c4756fc73" providerId="ADAL" clId="{E53EBC51-893F-4C62-812D-335B8F088B07}" dt="2025-07-31T14:22:13.693" v="326" actId="1076"/>
        <pc:sldMkLst>
          <pc:docMk/>
          <pc:sldMk cId="515953325" sldId="381"/>
        </pc:sldMkLst>
        <pc:spChg chg="mod">
          <ac:chgData name="Tanisha Gitchuway" userId="42b79c91-3176-4347-9e44-a48c4756fc73" providerId="ADAL" clId="{E53EBC51-893F-4C62-812D-335B8F088B07}" dt="2025-07-31T14:22:13.693" v="326" actId="1076"/>
          <ac:spMkLst>
            <pc:docMk/>
            <pc:sldMk cId="515953325" sldId="381"/>
            <ac:spMk id="2" creationId="{F5B07BE9-99EF-951D-39BF-8C633B10CA00}"/>
          </ac:spMkLst>
        </pc:spChg>
        <pc:graphicFrameChg chg="modGraphic">
          <ac:chgData name="Tanisha Gitchuway" userId="42b79c91-3176-4347-9e44-a48c4756fc73" providerId="ADAL" clId="{E53EBC51-893F-4C62-812D-335B8F088B07}" dt="2025-07-31T14:21:00.347" v="318" actId="20577"/>
          <ac:graphicFrameMkLst>
            <pc:docMk/>
            <pc:sldMk cId="515953325" sldId="381"/>
            <ac:graphicFrameMk id="3" creationId="{1AC7310E-6DAA-A9C7-4C7B-80E61B316C68}"/>
          </ac:graphicFrameMkLst>
        </pc:graphicFrameChg>
      </pc:sldChg>
      <pc:sldChg chg="modSp mod">
        <pc:chgData name="Tanisha Gitchuway" userId="42b79c91-3176-4347-9e44-a48c4756fc73" providerId="ADAL" clId="{E53EBC51-893F-4C62-812D-335B8F088B07}" dt="2025-07-31T14:24:07.815" v="333" actId="20577"/>
        <pc:sldMkLst>
          <pc:docMk/>
          <pc:sldMk cId="86048453" sldId="384"/>
        </pc:sldMkLst>
        <pc:graphicFrameChg chg="modGraphic">
          <ac:chgData name="Tanisha Gitchuway" userId="42b79c91-3176-4347-9e44-a48c4756fc73" providerId="ADAL" clId="{E53EBC51-893F-4C62-812D-335B8F088B07}" dt="2025-07-31T14:24:07.815" v="333" actId="20577"/>
          <ac:graphicFrameMkLst>
            <pc:docMk/>
            <pc:sldMk cId="86048453" sldId="384"/>
            <ac:graphicFrameMk id="3" creationId="{5933235F-DB4F-7551-8FA5-340157854488}"/>
          </ac:graphicFrameMkLst>
        </pc:graphicFrameChg>
      </pc:sldChg>
      <pc:sldChg chg="modSp mod">
        <pc:chgData name="Tanisha Gitchuway" userId="42b79c91-3176-4347-9e44-a48c4756fc73" providerId="ADAL" clId="{E53EBC51-893F-4C62-812D-335B8F088B07}" dt="2025-07-31T13:37:29.791" v="3" actId="20577"/>
        <pc:sldMkLst>
          <pc:docMk/>
          <pc:sldMk cId="3201969727" sldId="386"/>
        </pc:sldMkLst>
        <pc:graphicFrameChg chg="modGraphic">
          <ac:chgData name="Tanisha Gitchuway" userId="42b79c91-3176-4347-9e44-a48c4756fc73" providerId="ADAL" clId="{E53EBC51-893F-4C62-812D-335B8F088B07}" dt="2025-07-31T13:37:29.791" v="3" actId="20577"/>
          <ac:graphicFrameMkLst>
            <pc:docMk/>
            <pc:sldMk cId="3201969727" sldId="386"/>
            <ac:graphicFrameMk id="12" creationId="{D80BDF8F-52C5-D3DD-456B-044966BA8DC7}"/>
          </ac:graphicFrameMkLst>
        </pc:graphicFrameChg>
      </pc:sldChg>
      <pc:sldChg chg="modSp mod">
        <pc:chgData name="Tanisha Gitchuway" userId="42b79c91-3176-4347-9e44-a48c4756fc73" providerId="ADAL" clId="{E53EBC51-893F-4C62-812D-335B8F088B07}" dt="2025-07-31T13:37:46.488" v="7" actId="20577"/>
        <pc:sldMkLst>
          <pc:docMk/>
          <pc:sldMk cId="1950862025" sldId="387"/>
        </pc:sldMkLst>
        <pc:graphicFrameChg chg="modGraphic">
          <ac:chgData name="Tanisha Gitchuway" userId="42b79c91-3176-4347-9e44-a48c4756fc73" providerId="ADAL" clId="{E53EBC51-893F-4C62-812D-335B8F088B07}" dt="2025-07-31T13:37:46.488" v="7" actId="20577"/>
          <ac:graphicFrameMkLst>
            <pc:docMk/>
            <pc:sldMk cId="1950862025" sldId="387"/>
            <ac:graphicFrameMk id="10" creationId="{11191D9C-AD5C-7CE5-B614-51235A9B3CCC}"/>
          </ac:graphicFrameMkLst>
        </pc:graphicFrameChg>
      </pc:sldChg>
      <pc:sldChg chg="modSp mod">
        <pc:chgData name="Tanisha Gitchuway" userId="42b79c91-3176-4347-9e44-a48c4756fc73" providerId="ADAL" clId="{E53EBC51-893F-4C62-812D-335B8F088B07}" dt="2025-07-31T13:39:23.063" v="37" actId="20577"/>
        <pc:sldMkLst>
          <pc:docMk/>
          <pc:sldMk cId="3092270224" sldId="389"/>
        </pc:sldMkLst>
        <pc:graphicFrameChg chg="modGraphic">
          <ac:chgData name="Tanisha Gitchuway" userId="42b79c91-3176-4347-9e44-a48c4756fc73" providerId="ADAL" clId="{E53EBC51-893F-4C62-812D-335B8F088B07}" dt="2025-07-31T13:39:23.063" v="37" actId="20577"/>
          <ac:graphicFrameMkLst>
            <pc:docMk/>
            <pc:sldMk cId="3092270224" sldId="389"/>
            <ac:graphicFrameMk id="2" creationId="{ABD725A4-7A58-B8EE-A8B9-3B226D84A610}"/>
          </ac:graphicFrameMkLst>
        </pc:graphicFrameChg>
      </pc:sldChg>
      <pc:sldChg chg="modSp mod">
        <pc:chgData name="Tanisha Gitchuway" userId="42b79c91-3176-4347-9e44-a48c4756fc73" providerId="ADAL" clId="{E53EBC51-893F-4C62-812D-335B8F088B07}" dt="2025-07-31T13:39:55.825" v="39" actId="20577"/>
        <pc:sldMkLst>
          <pc:docMk/>
          <pc:sldMk cId="1267369720" sldId="392"/>
        </pc:sldMkLst>
        <pc:graphicFrameChg chg="modGraphic">
          <ac:chgData name="Tanisha Gitchuway" userId="42b79c91-3176-4347-9e44-a48c4756fc73" providerId="ADAL" clId="{E53EBC51-893F-4C62-812D-335B8F088B07}" dt="2025-07-31T13:39:55.825" v="39" actId="20577"/>
          <ac:graphicFrameMkLst>
            <pc:docMk/>
            <pc:sldMk cId="1267369720" sldId="392"/>
            <ac:graphicFrameMk id="3" creationId="{25003D9C-4ACD-DC43-AF0E-2FF4C48C9BF4}"/>
          </ac:graphicFrameMkLst>
        </pc:graphicFrameChg>
      </pc:sldChg>
      <pc:sldChg chg="modSp mod">
        <pc:chgData name="Tanisha Gitchuway" userId="42b79c91-3176-4347-9e44-a48c4756fc73" providerId="ADAL" clId="{E53EBC51-893F-4C62-812D-335B8F088B07}" dt="2025-07-31T13:40:35.034" v="41" actId="20577"/>
        <pc:sldMkLst>
          <pc:docMk/>
          <pc:sldMk cId="832226515" sldId="394"/>
        </pc:sldMkLst>
        <pc:graphicFrameChg chg="modGraphic">
          <ac:chgData name="Tanisha Gitchuway" userId="42b79c91-3176-4347-9e44-a48c4756fc73" providerId="ADAL" clId="{E53EBC51-893F-4C62-812D-335B8F088B07}" dt="2025-07-31T13:40:35.034" v="41" actId="20577"/>
          <ac:graphicFrameMkLst>
            <pc:docMk/>
            <pc:sldMk cId="832226515" sldId="394"/>
            <ac:graphicFrameMk id="2" creationId="{EFA8EE5B-57A3-BDB4-AE14-6BA7D49BE5F8}"/>
          </ac:graphicFrameMkLst>
        </pc:graphicFrameChg>
      </pc:sldChg>
      <pc:sldChg chg="addSp delSp modSp mod modClrScheme chgLayout">
        <pc:chgData name="Tanisha Gitchuway" userId="42b79c91-3176-4347-9e44-a48c4756fc73" providerId="ADAL" clId="{E53EBC51-893F-4C62-812D-335B8F088B07}" dt="2025-07-31T13:42:58.846" v="46" actId="478"/>
        <pc:sldMkLst>
          <pc:docMk/>
          <pc:sldMk cId="3190888244" sldId="409"/>
        </pc:sldMkLst>
        <pc:spChg chg="mod ord">
          <ac:chgData name="Tanisha Gitchuway" userId="42b79c91-3176-4347-9e44-a48c4756fc73" providerId="ADAL" clId="{E53EBC51-893F-4C62-812D-335B8F088B07}" dt="2025-07-31T13:42:47.352" v="42" actId="700"/>
          <ac:spMkLst>
            <pc:docMk/>
            <pc:sldMk cId="3190888244" sldId="409"/>
            <ac:spMk id="5" creationId="{524950DF-4BA1-AE90-C633-00B90646ADF6}"/>
          </ac:spMkLst>
        </pc:spChg>
      </pc:sldChg>
      <pc:sldChg chg="addSp delSp modSp mod modClrScheme chgLayout">
        <pc:chgData name="Tanisha Gitchuway" userId="42b79c91-3176-4347-9e44-a48c4756fc73" providerId="ADAL" clId="{E53EBC51-893F-4C62-812D-335B8F088B07}" dt="2025-07-31T13:44:52.196" v="64" actId="2165"/>
        <pc:sldMkLst>
          <pc:docMk/>
          <pc:sldMk cId="3405606582" sldId="410"/>
        </pc:sldMkLst>
        <pc:graphicFrameChg chg="mod modGraphic">
          <ac:chgData name="Tanisha Gitchuway" userId="42b79c91-3176-4347-9e44-a48c4756fc73" providerId="ADAL" clId="{E53EBC51-893F-4C62-812D-335B8F088B07}" dt="2025-07-31T13:44:52.196" v="64" actId="2165"/>
          <ac:graphicFrameMkLst>
            <pc:docMk/>
            <pc:sldMk cId="3405606582" sldId="410"/>
            <ac:graphicFrameMk id="4" creationId="{D9574550-2568-AD3E-CC10-A73ABC59BACC}"/>
          </ac:graphicFrameMkLst>
        </pc:graphicFrameChg>
      </pc:sldChg>
      <pc:sldChg chg="addSp delSp modSp mod modClrScheme chgLayout">
        <pc:chgData name="Tanisha Gitchuway" userId="42b79c91-3176-4347-9e44-a48c4756fc73" providerId="ADAL" clId="{E53EBC51-893F-4C62-812D-335B8F088B07}" dt="2025-07-31T13:48:39.366" v="78" actId="20577"/>
        <pc:sldMkLst>
          <pc:docMk/>
          <pc:sldMk cId="2283469144" sldId="411"/>
        </pc:sldMkLst>
        <pc:spChg chg="mod ord">
          <ac:chgData name="Tanisha Gitchuway" userId="42b79c91-3176-4347-9e44-a48c4756fc73" providerId="ADAL" clId="{E53EBC51-893F-4C62-812D-335B8F088B07}" dt="2025-07-31T13:43:19.077" v="50" actId="700"/>
          <ac:spMkLst>
            <pc:docMk/>
            <pc:sldMk cId="2283469144" sldId="411"/>
            <ac:spMk id="5" creationId="{DB814428-B4D5-3978-967F-74D85529C728}"/>
          </ac:spMkLst>
        </pc:spChg>
        <pc:graphicFrameChg chg="mod modGraphic">
          <ac:chgData name="Tanisha Gitchuway" userId="42b79c91-3176-4347-9e44-a48c4756fc73" providerId="ADAL" clId="{E53EBC51-893F-4C62-812D-335B8F088B07}" dt="2025-07-31T13:48:39.366" v="78" actId="20577"/>
          <ac:graphicFrameMkLst>
            <pc:docMk/>
            <pc:sldMk cId="2283469144" sldId="411"/>
            <ac:graphicFrameMk id="3" creationId="{FDD28180-8D4F-C9A3-4824-427727D1CFB6}"/>
          </ac:graphicFrameMkLst>
        </pc:graphicFrameChg>
      </pc:sldChg>
      <pc:sldChg chg="addSp delSp modSp mod modClrScheme chgLayout">
        <pc:chgData name="Tanisha Gitchuway" userId="42b79c91-3176-4347-9e44-a48c4756fc73" providerId="ADAL" clId="{E53EBC51-893F-4C62-812D-335B8F088B07}" dt="2025-07-31T13:43:27.668" v="53" actId="478"/>
        <pc:sldMkLst>
          <pc:docMk/>
          <pc:sldMk cId="1325869643" sldId="412"/>
        </pc:sldMkLst>
      </pc:sldChg>
      <pc:sldChg chg="modSp add mod ord">
        <pc:chgData name="Tanisha Gitchuway" userId="42b79c91-3176-4347-9e44-a48c4756fc73" providerId="ADAL" clId="{E53EBC51-893F-4C62-812D-335B8F088B07}" dt="2025-07-31T13:54:03.614" v="155" actId="1076"/>
        <pc:sldMkLst>
          <pc:docMk/>
          <pc:sldMk cId="3481504910" sldId="417"/>
        </pc:sldMkLst>
        <pc:spChg chg="mod">
          <ac:chgData name="Tanisha Gitchuway" userId="42b79c91-3176-4347-9e44-a48c4756fc73" providerId="ADAL" clId="{E53EBC51-893F-4C62-812D-335B8F088B07}" dt="2025-07-31T13:54:03.614" v="155" actId="1076"/>
          <ac:spMkLst>
            <pc:docMk/>
            <pc:sldMk cId="3481504910" sldId="417"/>
            <ac:spMk id="2" creationId="{346A12B2-9343-88E7-6C79-56892FE756E3}"/>
          </ac:spMkLst>
        </pc:spChg>
        <pc:graphicFrameChg chg="mod modGraphic">
          <ac:chgData name="Tanisha Gitchuway" userId="42b79c91-3176-4347-9e44-a48c4756fc73" providerId="ADAL" clId="{E53EBC51-893F-4C62-812D-335B8F088B07}" dt="2025-07-31T13:53:59.157" v="154" actId="1076"/>
          <ac:graphicFrameMkLst>
            <pc:docMk/>
            <pc:sldMk cId="3481504910" sldId="417"/>
            <ac:graphicFrameMk id="3" creationId="{FCB7C47A-1424-6001-91B8-89462B2CD51D}"/>
          </ac:graphicFrameMkLst>
        </pc:graphicFrameChg>
      </pc:sldChg>
    </pc:docChg>
  </pc:docChgLst>
  <pc:docChgLst>
    <pc:chgData name="Tanisha Gitchuway" userId="42b79c91-3176-4347-9e44-a48c4756fc73" providerId="ADAL" clId="{F0DD5ADE-1587-4AE4-B5BA-9F7883EC0F31}"/>
    <pc:docChg chg="modSld">
      <pc:chgData name="Tanisha Gitchuway" userId="42b79c91-3176-4347-9e44-a48c4756fc73" providerId="ADAL" clId="{F0DD5ADE-1587-4AE4-B5BA-9F7883EC0F31}" dt="2025-08-05T14:08:26.266" v="6" actId="14826"/>
      <pc:docMkLst>
        <pc:docMk/>
      </pc:docMkLst>
      <pc:sldChg chg="modSp mod">
        <pc:chgData name="Tanisha Gitchuway" userId="42b79c91-3176-4347-9e44-a48c4756fc73" providerId="ADAL" clId="{F0DD5ADE-1587-4AE4-B5BA-9F7883EC0F31}" dt="2025-08-05T14:07:45.621" v="5" actId="1076"/>
        <pc:sldMkLst>
          <pc:docMk/>
          <pc:sldMk cId="2443946074" sldId="324"/>
        </pc:sldMkLst>
        <pc:picChg chg="mod">
          <ac:chgData name="Tanisha Gitchuway" userId="42b79c91-3176-4347-9e44-a48c4756fc73" providerId="ADAL" clId="{F0DD5ADE-1587-4AE4-B5BA-9F7883EC0F31}" dt="2025-08-05T14:07:45.621" v="5" actId="1076"/>
          <ac:picMkLst>
            <pc:docMk/>
            <pc:sldMk cId="2443946074" sldId="324"/>
            <ac:picMk id="2" creationId="{524CDD55-5242-3EE5-88E9-4F9D92492A49}"/>
          </ac:picMkLst>
        </pc:picChg>
      </pc:sldChg>
      <pc:sldChg chg="modSp">
        <pc:chgData name="Tanisha Gitchuway" userId="42b79c91-3176-4347-9e44-a48c4756fc73" providerId="ADAL" clId="{F0DD5ADE-1587-4AE4-B5BA-9F7883EC0F31}" dt="2025-08-05T14:08:26.266" v="6" actId="14826"/>
        <pc:sldMkLst>
          <pc:docMk/>
          <pc:sldMk cId="696689508" sldId="366"/>
        </pc:sldMkLst>
        <pc:picChg chg="mod">
          <ac:chgData name="Tanisha Gitchuway" userId="42b79c91-3176-4347-9e44-a48c4756fc73" providerId="ADAL" clId="{F0DD5ADE-1587-4AE4-B5BA-9F7883EC0F31}" dt="2025-08-05T14:08:26.266" v="6" actId="14826"/>
          <ac:picMkLst>
            <pc:docMk/>
            <pc:sldMk cId="696689508" sldId="366"/>
            <ac:picMk id="4" creationId="{25AD6917-DC00-BC45-C7A9-A9E9F07C1E5F}"/>
          </ac:picMkLst>
        </pc:picChg>
      </pc:sldChg>
    </pc:docChg>
  </pc:docChgLst>
  <pc:docChgLst>
    <pc:chgData name="Tanisha Gitchuway" userId="S::tanisha.gitchuway@heart.org::42b79c91-3176-4347-9e44-a48c4756fc73" providerId="AD" clId="Web-{4A253DDF-31EA-E3EC-C604-C70B7242EF9C}"/>
    <pc:docChg chg="modSld">
      <pc:chgData name="Tanisha Gitchuway" userId="S::tanisha.gitchuway@heart.org::42b79c91-3176-4347-9e44-a48c4756fc73" providerId="AD" clId="Web-{4A253DDF-31EA-E3EC-C604-C70B7242EF9C}" dt="2025-07-14T14:35:35.720" v="1"/>
      <pc:docMkLst>
        <pc:docMk/>
      </pc:docMkLst>
      <pc:sldChg chg="modSp">
        <pc:chgData name="Tanisha Gitchuway" userId="S::tanisha.gitchuway@heart.org::42b79c91-3176-4347-9e44-a48c4756fc73" providerId="AD" clId="Web-{4A253DDF-31EA-E3EC-C604-C70B7242EF9C}" dt="2025-07-14T14:35:35.720" v="1"/>
        <pc:sldMkLst>
          <pc:docMk/>
          <pc:sldMk cId="1330282509" sldId="336"/>
        </pc:sldMkLst>
        <pc:graphicFrameChg chg="modGraphic">
          <ac:chgData name="Tanisha Gitchuway" userId="S::tanisha.gitchuway@heart.org::42b79c91-3176-4347-9e44-a48c4756fc73" providerId="AD" clId="Web-{4A253DDF-31EA-E3EC-C604-C70B7242EF9C}" dt="2025-07-14T14:35:35.720" v="1"/>
          <ac:graphicFrameMkLst>
            <pc:docMk/>
            <pc:sldMk cId="1330282509" sldId="336"/>
            <ac:graphicFrameMk id="3" creationId="{4E2EEFF1-ABAF-6AE0-F5DF-FD2AF610CC6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8/5/2025</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8/5/2025</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15</a:t>
            </a:fld>
            <a:endParaRPr lang="en-US" dirty="0"/>
          </a:p>
        </p:txBody>
      </p:sp>
    </p:spTree>
    <p:extLst>
      <p:ext uri="{BB962C8B-B14F-4D97-AF65-F5344CB8AC3E}">
        <p14:creationId xmlns:p14="http://schemas.microsoft.com/office/powerpoint/2010/main" val="243940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102</a:t>
            </a:fld>
            <a:endParaRPr lang="en-US" dirty="0"/>
          </a:p>
        </p:txBody>
      </p:sp>
    </p:spTree>
    <p:extLst>
      <p:ext uri="{BB962C8B-B14F-4D97-AF65-F5344CB8AC3E}">
        <p14:creationId xmlns:p14="http://schemas.microsoft.com/office/powerpoint/2010/main" val="3539971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118D-109A-25EA-42BF-BBF67FEE3008}"/>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B04E61-1B43-C09A-4B32-870CA089218A}"/>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68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FA4-5606-D096-E212-AA02912B9A70}"/>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856ABA-702F-312C-487C-252ED1E6CE18}"/>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8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52400" y="457200"/>
            <a:ext cx="13944599" cy="3422522"/>
          </a:xfrm>
        </p:spPr>
        <p:txBody>
          <a:bodyPr/>
          <a:lstStyle/>
          <a:p>
            <a:pPr algn="ctr"/>
            <a:r>
              <a:rPr lang="en-US" sz="3000" dirty="0"/>
              <a:t>2025 AHA/ACC/AANP/AAPA/ABC/ACCP/ACPM/AGS/AMA/ASPC/</a:t>
            </a:r>
            <a:br>
              <a:rPr lang="en-US" sz="3000" dirty="0"/>
            </a:br>
            <a:r>
              <a:rPr lang="en-US" sz="3000" dirty="0"/>
              <a:t>NMA/PCNA/SGIM</a:t>
            </a:r>
            <a:br>
              <a:rPr lang="en-US" sz="3000" dirty="0"/>
            </a:br>
            <a:r>
              <a:rPr lang="en-US" sz="3000" dirty="0"/>
              <a:t>Guideline for the Prevention, Detection, Evaluation, and Management of High Blood Pressure in Adults</a:t>
            </a:r>
          </a:p>
        </p:txBody>
      </p:sp>
      <p:sp>
        <p:nvSpPr>
          <p:cNvPr id="2" name="Subtitle 6">
            <a:extLst>
              <a:ext uri="{FF2B5EF4-FFF2-40B4-BE49-F238E27FC236}">
                <a16:creationId xmlns:a16="http://schemas.microsoft.com/office/drawing/2014/main" id="{CCD8C55F-C106-E83F-2C6C-F2C5DDCC3ED8}"/>
              </a:ext>
            </a:extLst>
          </p:cNvPr>
          <p:cNvSpPr>
            <a:spLocks noGrp="1"/>
          </p:cNvSpPr>
          <p:nvPr>
            <p:ph type="subTitle" idx="1"/>
          </p:nvPr>
        </p:nvSpPr>
        <p:spPr>
          <a:xfrm>
            <a:off x="533400" y="4156076"/>
            <a:ext cx="13792200" cy="1311016"/>
          </a:xfrm>
        </p:spPr>
        <p:txBody>
          <a:bodyPr/>
          <a:lstStyle/>
          <a:p>
            <a:r>
              <a:rPr lang="en-US" dirty="0"/>
              <a:t>A Report of the American Heart Association/American College of Cardiology Joint Committee on Clinical Practice Guidelines</a:t>
            </a:r>
          </a:p>
        </p:txBody>
      </p:sp>
      <p:sp>
        <p:nvSpPr>
          <p:cNvPr id="3" name="TextBox 2">
            <a:extLst>
              <a:ext uri="{FF2B5EF4-FFF2-40B4-BE49-F238E27FC236}">
                <a16:creationId xmlns:a16="http://schemas.microsoft.com/office/drawing/2014/main" id="{E9EE7001-92D8-0CE4-6253-BC8798FD2F68}"/>
              </a:ext>
            </a:extLst>
          </p:cNvPr>
          <p:cNvSpPr txBox="1"/>
          <p:nvPr/>
        </p:nvSpPr>
        <p:spPr>
          <a:xfrm>
            <a:off x="304800" y="5467092"/>
            <a:ext cx="13707764" cy="1200329"/>
          </a:xfrm>
          <a:prstGeom prst="rect">
            <a:avLst/>
          </a:prstGeom>
          <a:noFill/>
        </p:spPr>
        <p:txBody>
          <a:bodyPr wrap="square">
            <a:spAutoFit/>
          </a:bodyPr>
          <a:lstStyle/>
          <a:p>
            <a:r>
              <a:rPr lang="en-US" i="1" dirty="0">
                <a:latin typeface="Lub Dub Medium" panose="020B0603030403020204" pitchFamily="34" charset="0"/>
              </a:rPr>
              <a:t>Developed in Collaboration With and Endorsed by American Academy of Physician Associates; American Association of Nurse Practitioners; American College of Clinical Pharmacy; American College of Preventive Medicine; American Geriatrics Society; American Medical Association; American Society of Preventive Cardiology; Association of Black Cardiologists; National Medical Association; Preventive Cardiovascular Nurses Association; and the Society of General Internal Medicine.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C487E-557D-F98B-2875-033EB48C266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0C1EA2-085B-13E9-6CF1-5C6EFCC2DA40}"/>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9" name="Title 3">
            <a:extLst>
              <a:ext uri="{FF2B5EF4-FFF2-40B4-BE49-F238E27FC236}">
                <a16:creationId xmlns:a16="http://schemas.microsoft.com/office/drawing/2014/main" id="{FC1B95F4-18EF-59FB-A27E-FBF22B7B8599}"/>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5003D9C-4ACD-DC43-AF0E-2FF4C48C9BF4}"/>
              </a:ext>
            </a:extLst>
          </p:cNvPr>
          <p:cNvGraphicFramePr>
            <a:graphicFrameLocks noGrp="1"/>
          </p:cNvGraphicFramePr>
          <p:nvPr>
            <p:extLst>
              <p:ext uri="{D42A27DB-BD31-4B8C-83A1-F6EECF244321}">
                <p14:modId xmlns:p14="http://schemas.microsoft.com/office/powerpoint/2010/main" val="1254832611"/>
              </p:ext>
            </p:extLst>
          </p:nvPr>
        </p:nvGraphicFramePr>
        <p:xfrm>
          <a:off x="304801" y="2373566"/>
          <a:ext cx="14165261" cy="3482468"/>
        </p:xfrm>
        <a:graphic>
          <a:graphicData uri="http://schemas.openxmlformats.org/drawingml/2006/table">
            <a:tbl>
              <a:tblPr firstRow="1" firstCol="1" bandRow="1"/>
              <a:tblGrid>
                <a:gridCol w="3476929">
                  <a:extLst>
                    <a:ext uri="{9D8B030D-6E8A-4147-A177-3AD203B41FA5}">
                      <a16:colId xmlns:a16="http://schemas.microsoft.com/office/drawing/2014/main" val="74329396"/>
                    </a:ext>
                  </a:extLst>
                </a:gridCol>
                <a:gridCol w="3239073">
                  <a:extLst>
                    <a:ext uri="{9D8B030D-6E8A-4147-A177-3AD203B41FA5}">
                      <a16:colId xmlns:a16="http://schemas.microsoft.com/office/drawing/2014/main" val="2187537271"/>
                    </a:ext>
                  </a:extLst>
                </a:gridCol>
                <a:gridCol w="3616307">
                  <a:extLst>
                    <a:ext uri="{9D8B030D-6E8A-4147-A177-3AD203B41FA5}">
                      <a16:colId xmlns:a16="http://schemas.microsoft.com/office/drawing/2014/main" val="3912730776"/>
                    </a:ext>
                  </a:extLst>
                </a:gridCol>
                <a:gridCol w="3832952">
                  <a:extLst>
                    <a:ext uri="{9D8B030D-6E8A-4147-A177-3AD203B41FA5}">
                      <a16:colId xmlns:a16="http://schemas.microsoft.com/office/drawing/2014/main" val="2924938642"/>
                    </a:ext>
                  </a:extLst>
                </a:gridCol>
              </a:tblGrid>
              <a:tr h="1657995">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Immediate lowering of SBP to &lt;140 mm Hg in adults with spontaneous ICH who present within 6 hours of the acute event and have an SBP between 150 and 220 mm Hg is not of benefit to reduce death or severe disability and can potentially be harmful.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In patients undergoing successful brain reperfusion with endovascular treatment for a large vessel occlusion, lowering SBP &lt;140 mm Hg within the first 24 to 72 hours after reperfusion can worsen long-term functional outcome.</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922331"/>
                  </a:ext>
                </a:extLst>
              </a:tr>
              <a:tr h="1007609">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5.3.9.4. Mild Cognitive Impairment and Dementia</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hypertension, BP lowering is reasonable to prevent cognitive decline and dementia.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hypertension, a goal of &lt;130 mm Hg SBP is recommended to prevent mild cognitive impairment and dementia.</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218607"/>
                  </a:ext>
                </a:extLst>
              </a:tr>
            </a:tbl>
          </a:graphicData>
        </a:graphic>
      </p:graphicFrame>
    </p:spTree>
    <p:extLst>
      <p:ext uri="{BB962C8B-B14F-4D97-AF65-F5344CB8AC3E}">
        <p14:creationId xmlns:p14="http://schemas.microsoft.com/office/powerpoint/2010/main" val="12673697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
        <p:nvSpPr>
          <p:cNvPr id="2" name="Title 3">
            <a:extLst>
              <a:ext uri="{FF2B5EF4-FFF2-40B4-BE49-F238E27FC236}">
                <a16:creationId xmlns:a16="http://schemas.microsoft.com/office/drawing/2014/main" id="{0FF4F71F-9254-83BB-5925-CD3920F95DAF}"/>
              </a:ext>
            </a:extLst>
          </p:cNvPr>
          <p:cNvSpPr>
            <a:spLocks noGrp="1"/>
          </p:cNvSpPr>
          <p:nvPr/>
        </p:nvSpPr>
        <p:spPr>
          <a:xfrm>
            <a:off x="1905000" y="1143000"/>
            <a:ext cx="113538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C55C27-0731-785E-6300-8FBE2DB170ED}"/>
              </a:ext>
            </a:extLst>
          </p:cNvPr>
          <p:cNvGraphicFramePr>
            <a:graphicFrameLocks noGrp="1"/>
          </p:cNvGraphicFramePr>
          <p:nvPr>
            <p:extLst>
              <p:ext uri="{D42A27DB-BD31-4B8C-83A1-F6EECF244321}">
                <p14:modId xmlns:p14="http://schemas.microsoft.com/office/powerpoint/2010/main" val="881136602"/>
              </p:ext>
            </p:extLst>
          </p:nvPr>
        </p:nvGraphicFramePr>
        <p:xfrm>
          <a:off x="361950" y="2743200"/>
          <a:ext cx="13906500" cy="4179127"/>
        </p:xfrm>
        <a:graphic>
          <a:graphicData uri="http://schemas.openxmlformats.org/drawingml/2006/table">
            <a:tbl>
              <a:tblPr firstRow="1" firstCol="1" bandRow="1"/>
              <a:tblGrid>
                <a:gridCol w="3476625">
                  <a:extLst>
                    <a:ext uri="{9D8B030D-6E8A-4147-A177-3AD203B41FA5}">
                      <a16:colId xmlns:a16="http://schemas.microsoft.com/office/drawing/2014/main" val="3456037392"/>
                    </a:ext>
                  </a:extLst>
                </a:gridCol>
                <a:gridCol w="3476625">
                  <a:extLst>
                    <a:ext uri="{9D8B030D-6E8A-4147-A177-3AD203B41FA5}">
                      <a16:colId xmlns:a16="http://schemas.microsoft.com/office/drawing/2014/main" val="4213287576"/>
                    </a:ext>
                  </a:extLst>
                </a:gridCol>
                <a:gridCol w="3476625">
                  <a:extLst>
                    <a:ext uri="{9D8B030D-6E8A-4147-A177-3AD203B41FA5}">
                      <a16:colId xmlns:a16="http://schemas.microsoft.com/office/drawing/2014/main" val="3915077141"/>
                    </a:ext>
                  </a:extLst>
                </a:gridCol>
                <a:gridCol w="3476625">
                  <a:extLst>
                    <a:ext uri="{9D8B030D-6E8A-4147-A177-3AD203B41FA5}">
                      <a16:colId xmlns:a16="http://schemas.microsoft.com/office/drawing/2014/main" val="2667879012"/>
                    </a:ext>
                  </a:extLst>
                </a:gridCol>
              </a:tblGrid>
              <a:tr h="34315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b="1" kern="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algn="l" defTabSz="914400" rtl="0" eaLnBrk="1" latinLnBrk="0" hangingPunct="1">
                        <a:lnSpc>
                          <a:spcPct val="107000"/>
                        </a:lnSpc>
                        <a:spcAft>
                          <a:spcPts val="800"/>
                        </a:spcAft>
                        <a:buNone/>
                      </a:pPr>
                      <a:endParaRPr lang="en-US" sz="1200" b="1" kern="1200" dirty="0">
                        <a:solidFill>
                          <a:schemeClr val="tx1"/>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Doses Available</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27615"/>
                  </a:ext>
                </a:extLst>
              </a:tr>
              <a:tr h="728556">
                <a:tc row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ACEi or ARB</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Calcium channel blocker</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Olmesartan + amlodipine</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w="12700" cmpd="sng">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7024683"/>
                  </a:ext>
                </a:extLst>
              </a:tr>
              <a:tr h="728556">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Telmisartan + amlodipine</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538839"/>
                  </a:ext>
                </a:extLst>
              </a:tr>
              <a:tr h="728556">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Valsartan + amlodipine</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320 mg / 10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994467"/>
                  </a:ext>
                </a:extLst>
              </a:tr>
            </a:tbl>
          </a:graphicData>
        </a:graphic>
      </p:graphicFrame>
    </p:spTree>
    <p:extLst>
      <p:ext uri="{BB962C8B-B14F-4D97-AF65-F5344CB8AC3E}">
        <p14:creationId xmlns:p14="http://schemas.microsoft.com/office/powerpoint/2010/main" val="26337291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035C0D8-00E4-2E17-2878-0ED0C6C00100}"/>
              </a:ext>
            </a:extLst>
          </p:cNvPr>
          <p:cNvSpPr>
            <a:spLocks noGrp="1"/>
          </p:cNvSpPr>
          <p:nvPr/>
        </p:nvSpPr>
        <p:spPr>
          <a:xfrm>
            <a:off x="1905000" y="914400"/>
            <a:ext cx="113538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265C737-EE47-7813-F294-BF1698E82053}"/>
              </a:ext>
            </a:extLst>
          </p:cNvPr>
          <p:cNvGraphicFramePr>
            <a:graphicFrameLocks noGrp="1"/>
          </p:cNvGraphicFramePr>
          <p:nvPr>
            <p:extLst>
              <p:ext uri="{D42A27DB-BD31-4B8C-83A1-F6EECF244321}">
                <p14:modId xmlns:p14="http://schemas.microsoft.com/office/powerpoint/2010/main" val="1931318885"/>
              </p:ext>
            </p:extLst>
          </p:nvPr>
        </p:nvGraphicFramePr>
        <p:xfrm>
          <a:off x="304800" y="2438400"/>
          <a:ext cx="14020800" cy="5128009"/>
        </p:xfrm>
        <a:graphic>
          <a:graphicData uri="http://schemas.openxmlformats.org/drawingml/2006/table">
            <a:tbl>
              <a:tblPr firstRow="1" firstCol="1" bandRow="1"/>
              <a:tblGrid>
                <a:gridCol w="3505200">
                  <a:extLst>
                    <a:ext uri="{9D8B030D-6E8A-4147-A177-3AD203B41FA5}">
                      <a16:colId xmlns:a16="http://schemas.microsoft.com/office/drawing/2014/main" val="2685944293"/>
                    </a:ext>
                  </a:extLst>
                </a:gridCol>
                <a:gridCol w="3505200">
                  <a:extLst>
                    <a:ext uri="{9D8B030D-6E8A-4147-A177-3AD203B41FA5}">
                      <a16:colId xmlns:a16="http://schemas.microsoft.com/office/drawing/2014/main" val="67898716"/>
                    </a:ext>
                  </a:extLst>
                </a:gridCol>
                <a:gridCol w="3505200">
                  <a:extLst>
                    <a:ext uri="{9D8B030D-6E8A-4147-A177-3AD203B41FA5}">
                      <a16:colId xmlns:a16="http://schemas.microsoft.com/office/drawing/2014/main" val="2184537049"/>
                    </a:ext>
                  </a:extLst>
                </a:gridCol>
                <a:gridCol w="3505200">
                  <a:extLst>
                    <a:ext uri="{9D8B030D-6E8A-4147-A177-3AD203B41FA5}">
                      <a16:colId xmlns:a16="http://schemas.microsoft.com/office/drawing/2014/main" val="353853889"/>
                    </a:ext>
                  </a:extLst>
                </a:gridCol>
              </a:tblGrid>
              <a:tr h="4572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b="1" kern="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b="1" kern="12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0686387"/>
                  </a:ext>
                </a:extLst>
              </a:tr>
              <a:tr h="610989">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ARB</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Beta blocker</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Valsartan + nebivolol</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80 mg / 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6566299"/>
                  </a:ext>
                </a:extLst>
              </a:tr>
              <a:tr h="610989">
                <a:tc rowSpan="3">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Beta blocker</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Atenolol + chlorthalidone</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50 mg / 25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 mg / 25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90849903"/>
                  </a:ext>
                </a:extLst>
              </a:tr>
              <a:tr h="982270">
                <a:tc vMerge="1">
                  <a:txBody>
                    <a:bodyPr/>
                    <a:lstStyle/>
                    <a:p>
                      <a:endParaRPr lang="en-US"/>
                    </a:p>
                  </a:txBody>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Bisoprolol + HCTZ</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 mg / 6.25 mg </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 mg / 6.25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 mg / 6.25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102624"/>
                  </a:ext>
                </a:extLst>
              </a:tr>
              <a:tr h="982270">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Metoprolol tartrate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100 mg / 50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588258"/>
                  </a:ext>
                </a:extLst>
              </a:tr>
              <a:tr h="239707">
                <a:tc rowSpan="2">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Potassium-sparing diuretic</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Amiloride + HCTZ</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 mg / 50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23367518"/>
                  </a:ext>
                </a:extLst>
              </a:tr>
              <a:tr h="610989">
                <a:tc vMerge="1">
                  <a:txBody>
                    <a:bodyPr/>
                    <a:lstStyle/>
                    <a:p>
                      <a:endParaRPr lang="en-US"/>
                    </a:p>
                  </a:txBody>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Triamterene + HCTZ</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37.5 mg / 25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75 mg / 50 mg</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515294"/>
                  </a:ext>
                </a:extLst>
              </a:tr>
              <a:tr h="610989">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MRA</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Spironolactone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973526"/>
                  </a:ext>
                </a:extLst>
              </a:tr>
            </a:tbl>
          </a:graphicData>
        </a:graphic>
      </p:graphicFrame>
    </p:spTree>
    <p:extLst>
      <p:ext uri="{BB962C8B-B14F-4D97-AF65-F5344CB8AC3E}">
        <p14:creationId xmlns:p14="http://schemas.microsoft.com/office/powerpoint/2010/main" val="8528498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102</a:t>
            </a:fld>
            <a:endParaRPr lang="en-US" dirty="0"/>
          </a:p>
        </p:txBody>
      </p:sp>
      <p:sp>
        <p:nvSpPr>
          <p:cNvPr id="2" name="Title 3">
            <a:extLst>
              <a:ext uri="{FF2B5EF4-FFF2-40B4-BE49-F238E27FC236}">
                <a16:creationId xmlns:a16="http://schemas.microsoft.com/office/drawing/2014/main" id="{4AA7E348-8A4A-EBBB-4564-DE3649189BD4}"/>
              </a:ext>
            </a:extLst>
          </p:cNvPr>
          <p:cNvSpPr>
            <a:spLocks noGrp="1"/>
          </p:cNvSpPr>
          <p:nvPr/>
        </p:nvSpPr>
        <p:spPr>
          <a:xfrm>
            <a:off x="1905000" y="1219200"/>
            <a:ext cx="113538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D69EF06-6FF0-07EB-F8B9-C1C561439241}"/>
              </a:ext>
            </a:extLst>
          </p:cNvPr>
          <p:cNvGraphicFramePr>
            <a:graphicFrameLocks noGrp="1"/>
          </p:cNvGraphicFramePr>
          <p:nvPr>
            <p:extLst>
              <p:ext uri="{D42A27DB-BD31-4B8C-83A1-F6EECF244321}">
                <p14:modId xmlns:p14="http://schemas.microsoft.com/office/powerpoint/2010/main" val="2853551084"/>
              </p:ext>
            </p:extLst>
          </p:nvPr>
        </p:nvGraphicFramePr>
        <p:xfrm>
          <a:off x="304800" y="2820473"/>
          <a:ext cx="14020800" cy="4213606"/>
        </p:xfrm>
        <a:graphic>
          <a:graphicData uri="http://schemas.openxmlformats.org/drawingml/2006/table">
            <a:tbl>
              <a:tblPr firstRow="1" firstCol="1" bandRow="1"/>
              <a:tblGrid>
                <a:gridCol w="3581400">
                  <a:extLst>
                    <a:ext uri="{9D8B030D-6E8A-4147-A177-3AD203B41FA5}">
                      <a16:colId xmlns:a16="http://schemas.microsoft.com/office/drawing/2014/main" val="2731394255"/>
                    </a:ext>
                  </a:extLst>
                </a:gridCol>
                <a:gridCol w="3429000">
                  <a:extLst>
                    <a:ext uri="{9D8B030D-6E8A-4147-A177-3AD203B41FA5}">
                      <a16:colId xmlns:a16="http://schemas.microsoft.com/office/drawing/2014/main" val="1044116499"/>
                    </a:ext>
                  </a:extLst>
                </a:gridCol>
                <a:gridCol w="3505200">
                  <a:extLst>
                    <a:ext uri="{9D8B030D-6E8A-4147-A177-3AD203B41FA5}">
                      <a16:colId xmlns:a16="http://schemas.microsoft.com/office/drawing/2014/main" val="706197912"/>
                    </a:ext>
                  </a:extLst>
                </a:gridCol>
                <a:gridCol w="3505200">
                  <a:extLst>
                    <a:ext uri="{9D8B030D-6E8A-4147-A177-3AD203B41FA5}">
                      <a16:colId xmlns:a16="http://schemas.microsoft.com/office/drawing/2014/main" val="4122337036"/>
                    </a:ext>
                  </a:extLst>
                </a:gridCol>
              </a:tblGrid>
              <a:tr h="4572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b="1" kern="1200" noProof="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673731"/>
                  </a:ext>
                </a:extLst>
              </a:tr>
              <a:tr h="2019300">
                <a:tc rowSpan="2">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ARB</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CCB</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thiazide-type diuretics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Olmesartan + amlodipine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Yes </a:t>
                      </a:r>
                      <a:endParaRPr lang="en-US" sz="14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 mg / 5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5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 10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 mg/ 10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122858"/>
                  </a:ext>
                </a:extLst>
              </a:tr>
              <a:tr h="1714500">
                <a:tc vMerge="1">
                  <a:txBody>
                    <a:bodyPr/>
                    <a:lstStyle/>
                    <a:p>
                      <a:endParaRPr lang="en-US"/>
                    </a:p>
                  </a:txBody>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Valsartan + amlodipine + HCTZ</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5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5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10 mg / 12.5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160 mg / 10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320 mg / 10 mg / 25 mg</a:t>
                      </a:r>
                      <a:endParaRPr lang="en-US" sz="14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826624"/>
                  </a:ext>
                </a:extLst>
              </a:tr>
            </a:tbl>
          </a:graphicData>
        </a:graphic>
      </p:graphicFrame>
    </p:spTree>
    <p:extLst>
      <p:ext uri="{BB962C8B-B14F-4D97-AF65-F5344CB8AC3E}">
        <p14:creationId xmlns:p14="http://schemas.microsoft.com/office/powerpoint/2010/main" val="37607131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00C8B79-950F-BC71-1DDD-D7767C7EE870}"/>
              </a:ext>
            </a:extLst>
          </p:cNvPr>
          <p:cNvSpPr>
            <a:spLocks noGrp="1"/>
          </p:cNvSpPr>
          <p:nvPr/>
        </p:nvSpPr>
        <p:spPr>
          <a:xfrm>
            <a:off x="1905000" y="1143000"/>
            <a:ext cx="113538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4" name="TextBox 3">
            <a:extLst>
              <a:ext uri="{FF2B5EF4-FFF2-40B4-BE49-F238E27FC236}">
                <a16:creationId xmlns:a16="http://schemas.microsoft.com/office/drawing/2014/main" id="{B2CD2833-9E23-39A4-B342-6BB7E29B3F6D}"/>
              </a:ext>
            </a:extLst>
          </p:cNvPr>
          <p:cNvSpPr txBox="1"/>
          <p:nvPr/>
        </p:nvSpPr>
        <p:spPr>
          <a:xfrm>
            <a:off x="3657600" y="2837527"/>
            <a:ext cx="7315200" cy="2554545"/>
          </a:xfrm>
          <a:prstGeom prst="rect">
            <a:avLst/>
          </a:prstGeom>
          <a:noFill/>
        </p:spPr>
        <p:txBody>
          <a:bodyPr wrap="square">
            <a:spAutoFit/>
          </a:bodyPr>
          <a:lstStyle/>
          <a:p>
            <a:r>
              <a:rPr lang="en-US" sz="2000" dirty="0">
                <a:latin typeface="Lub Dub Medium" panose="020B0603030403020204" pitchFamily="34" charset="0"/>
              </a:rPr>
              <a:t>ACEi indicates angiotensin-converting enzyme inhibitor; ARB, angiotensin receptor blocker; </a:t>
            </a:r>
            <a:r>
              <a:rPr lang="en-US" sz="2000" dirty="0" err="1">
                <a:latin typeface="Lub Dub Medium" panose="020B0603030403020204" pitchFamily="34" charset="0"/>
              </a:rPr>
              <a:t>ARNi</a:t>
            </a:r>
            <a:r>
              <a:rPr lang="en-US" sz="2000" dirty="0">
                <a:latin typeface="Lub Dub Medium" panose="020B0603030403020204" pitchFamily="34" charset="0"/>
              </a:rPr>
              <a:t>, angiotensin receptor-neprilysin inhibitor; CCB, calcium channel blocker; FDA, Food and Drug Administration; HCTZ, hydrochlorothiazide; and MRA, mineralocorticoid receptor antagonist. </a:t>
            </a:r>
          </a:p>
          <a:p>
            <a:endParaRPr lang="en-US" sz="2000" dirty="0">
              <a:latin typeface="Lub Dub Medium" panose="020B0603030403020204" pitchFamily="34" charset="0"/>
            </a:endParaRPr>
          </a:p>
          <a:p>
            <a:r>
              <a:rPr lang="en-US" sz="2000" dirty="0">
                <a:latin typeface="Lub Dub Medium" panose="020B0603030403020204" pitchFamily="34" charset="0"/>
              </a:rPr>
              <a:t>Data are derived from the FDA Orange Book databases.</a:t>
            </a:r>
          </a:p>
        </p:txBody>
      </p:sp>
    </p:spTree>
    <p:extLst>
      <p:ext uri="{BB962C8B-B14F-4D97-AF65-F5344CB8AC3E}">
        <p14:creationId xmlns:p14="http://schemas.microsoft.com/office/powerpoint/2010/main" val="3738768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
        <p:nvSpPr>
          <p:cNvPr id="2" name="Title 3">
            <a:extLst>
              <a:ext uri="{FF2B5EF4-FFF2-40B4-BE49-F238E27FC236}">
                <a16:creationId xmlns:a16="http://schemas.microsoft.com/office/drawing/2014/main" id="{19499AE4-FA7F-0DEE-8137-283875260BF6}"/>
              </a:ext>
            </a:extLst>
          </p:cNvPr>
          <p:cNvSpPr>
            <a:spLocks noGrp="1"/>
          </p:cNvSpPr>
          <p:nvPr/>
        </p:nvSpPr>
        <p:spPr>
          <a:xfrm>
            <a:off x="1658937" y="1143000"/>
            <a:ext cx="11312525"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Antihypertensive Medication Adherence Strategies</a:t>
            </a:r>
          </a:p>
        </p:txBody>
      </p:sp>
      <p:graphicFrame>
        <p:nvGraphicFramePr>
          <p:cNvPr id="3" name="Table 2">
            <a:extLst>
              <a:ext uri="{FF2B5EF4-FFF2-40B4-BE49-F238E27FC236}">
                <a16:creationId xmlns:a16="http://schemas.microsoft.com/office/drawing/2014/main" id="{34E29C13-0C74-1034-F831-8BA0CF35FD85}"/>
              </a:ext>
            </a:extLst>
          </p:cNvPr>
          <p:cNvGraphicFramePr>
            <a:graphicFrameLocks noGrp="1"/>
          </p:cNvGraphicFramePr>
          <p:nvPr>
            <p:extLst>
              <p:ext uri="{D42A27DB-BD31-4B8C-83A1-F6EECF244321}">
                <p14:modId xmlns:p14="http://schemas.microsoft.com/office/powerpoint/2010/main" val="3387717012"/>
              </p:ext>
            </p:extLst>
          </p:nvPr>
        </p:nvGraphicFramePr>
        <p:xfrm>
          <a:off x="2743199" y="2286000"/>
          <a:ext cx="9144000" cy="4373376"/>
        </p:xfrm>
        <a:graphic>
          <a:graphicData uri="http://schemas.openxmlformats.org/drawingml/2006/table">
            <a:tbl>
              <a:tblPr firstRow="1" firstCol="1" lastRow="1" lastCol="1" bandRow="1" bandCol="1"/>
              <a:tblGrid>
                <a:gridCol w="940423">
                  <a:extLst>
                    <a:ext uri="{9D8B030D-6E8A-4147-A177-3AD203B41FA5}">
                      <a16:colId xmlns:a16="http://schemas.microsoft.com/office/drawing/2014/main" val="779240098"/>
                    </a:ext>
                  </a:extLst>
                </a:gridCol>
                <a:gridCol w="902243">
                  <a:extLst>
                    <a:ext uri="{9D8B030D-6E8A-4147-A177-3AD203B41FA5}">
                      <a16:colId xmlns:a16="http://schemas.microsoft.com/office/drawing/2014/main" val="3175058507"/>
                    </a:ext>
                  </a:extLst>
                </a:gridCol>
                <a:gridCol w="7301334">
                  <a:extLst>
                    <a:ext uri="{9D8B030D-6E8A-4147-A177-3AD203B41FA5}">
                      <a16:colId xmlns:a16="http://schemas.microsoft.com/office/drawing/2014/main" val="2238177336"/>
                    </a:ext>
                  </a:extLst>
                </a:gridCol>
              </a:tblGrid>
              <a:tr h="9144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Antihypertensive Medication Adherence Strategies</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36385337"/>
                  </a:ext>
                </a:extLst>
              </a:tr>
              <a:tr h="345552">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8438212"/>
                  </a:ext>
                </a:extLst>
              </a:tr>
              <a:tr h="101717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antihypertensive medication dosing once daily rather than multiple times daily is beneficial to improve medication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922253"/>
                  </a:ext>
                </a:extLst>
              </a:tr>
              <a:tr h="102963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the use of a SPC to reduce pill burden rather than taking separate pills is effective to improve medication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533964"/>
                  </a:ext>
                </a:extLst>
              </a:tr>
              <a:tr h="106661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use of medication reminder aids and educational or self-management interventions can be useful to improve medication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771248"/>
                  </a:ext>
                </a:extLst>
              </a:tr>
            </a:tbl>
          </a:graphicData>
        </a:graphic>
      </p:graphicFrame>
    </p:spTree>
    <p:extLst>
      <p:ext uri="{BB962C8B-B14F-4D97-AF65-F5344CB8AC3E}">
        <p14:creationId xmlns:p14="http://schemas.microsoft.com/office/powerpoint/2010/main" val="36593701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5CBD381-063C-83C6-FDBC-C66D9C1098CD}"/>
              </a:ext>
            </a:extLst>
          </p:cNvPr>
          <p:cNvSpPr>
            <a:spLocks noGrp="1"/>
          </p:cNvSpPr>
          <p:nvPr/>
        </p:nvSpPr>
        <p:spPr>
          <a:xfrm>
            <a:off x="1905000" y="1143000"/>
            <a:ext cx="110490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15. Evidence-Based Strategies for Improving Antihypertensive Medication Adherence</a:t>
            </a:r>
          </a:p>
        </p:txBody>
      </p:sp>
      <p:graphicFrame>
        <p:nvGraphicFramePr>
          <p:cNvPr id="3" name="Table 2">
            <a:extLst>
              <a:ext uri="{FF2B5EF4-FFF2-40B4-BE49-F238E27FC236}">
                <a16:creationId xmlns:a16="http://schemas.microsoft.com/office/drawing/2014/main" id="{A5A0C06C-4B3A-C5E0-9723-A0D3ED426A9D}"/>
              </a:ext>
            </a:extLst>
          </p:cNvPr>
          <p:cNvGraphicFramePr>
            <a:graphicFrameLocks noGrp="1"/>
          </p:cNvGraphicFramePr>
          <p:nvPr>
            <p:extLst>
              <p:ext uri="{D42A27DB-BD31-4B8C-83A1-F6EECF244321}">
                <p14:modId xmlns:p14="http://schemas.microsoft.com/office/powerpoint/2010/main" val="2641357288"/>
              </p:ext>
            </p:extLst>
          </p:nvPr>
        </p:nvGraphicFramePr>
        <p:xfrm>
          <a:off x="2820987" y="2895600"/>
          <a:ext cx="8988426" cy="3449881"/>
        </p:xfrm>
        <a:graphic>
          <a:graphicData uri="http://schemas.openxmlformats.org/drawingml/2006/table">
            <a:tbl>
              <a:tblPr firstRow="1" firstCol="1" bandRow="1"/>
              <a:tblGrid>
                <a:gridCol w="8988426">
                  <a:extLst>
                    <a:ext uri="{9D8B030D-6E8A-4147-A177-3AD203B41FA5}">
                      <a16:colId xmlns:a16="http://schemas.microsoft.com/office/drawing/2014/main" val="2679476787"/>
                    </a:ext>
                  </a:extLst>
                </a:gridCol>
              </a:tblGrid>
              <a:tr h="533400">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Evidence-Based Strategies for Improving Antihypertensive Medication Adherence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521059"/>
                  </a:ext>
                </a:extLst>
              </a:tr>
              <a:tr h="35650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Dose consolidation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9956572"/>
                  </a:ext>
                </a:extLst>
              </a:tr>
              <a:tr h="35650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Single pill combination rather than separate pills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741767"/>
                  </a:ext>
                </a:extLst>
              </a:tr>
              <a:tr h="38732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Education/coaching by pharmacists and other health professionals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55762"/>
                  </a:ext>
                </a:extLst>
              </a:tr>
              <a:tr h="35650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Electronic/home blood pressure monitoring and feedback</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952394"/>
                  </a:ext>
                </a:extLst>
              </a:tr>
              <a:tr h="341132">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Integration of patient preferences and values/shared decision-making into management plan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541870"/>
                  </a:ext>
                </a:extLst>
              </a:tr>
              <a:tr h="35650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Medication synchronization and reminder aids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224912"/>
                  </a:ext>
                </a:extLst>
              </a:tr>
              <a:tr h="40549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Mindfulness-based stress reduction or counseling for high stress, anxiety, and/or depression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3233873"/>
                  </a:ext>
                </a:extLst>
              </a:tr>
              <a:tr h="35650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Self-management interventions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3331062"/>
                  </a:ext>
                </a:extLst>
              </a:tr>
            </a:tbl>
          </a:graphicData>
        </a:graphic>
      </p:graphicFrame>
      <p:sp>
        <p:nvSpPr>
          <p:cNvPr id="5" name="TextBox 4">
            <a:extLst>
              <a:ext uri="{FF2B5EF4-FFF2-40B4-BE49-F238E27FC236}">
                <a16:creationId xmlns:a16="http://schemas.microsoft.com/office/drawing/2014/main" id="{6EBC176C-4609-0403-3F19-940A810DD8F9}"/>
              </a:ext>
            </a:extLst>
          </p:cNvPr>
          <p:cNvSpPr txBox="1"/>
          <p:nvPr/>
        </p:nvSpPr>
        <p:spPr>
          <a:xfrm>
            <a:off x="2803815" y="6768012"/>
            <a:ext cx="9005598" cy="276999"/>
          </a:xfrm>
          <a:prstGeom prst="rect">
            <a:avLst/>
          </a:prstGeom>
          <a:noFill/>
        </p:spPr>
        <p:txBody>
          <a:bodyPr wrap="square">
            <a:spAutoFit/>
          </a:bodyPr>
          <a:lstStyle/>
          <a:p>
            <a:r>
              <a:rPr lang="en-US" sz="1200" dirty="0">
                <a:latin typeface="Lub Dub Medium" panose="020B0603030403020204" pitchFamily="34" charset="0"/>
              </a:rPr>
              <a:t>Modified with permission from Choudhry et al. Copyright 2022 American Heart Association Inc.</a:t>
            </a:r>
          </a:p>
        </p:txBody>
      </p:sp>
    </p:spTree>
    <p:extLst>
      <p:ext uri="{BB962C8B-B14F-4D97-AF65-F5344CB8AC3E}">
        <p14:creationId xmlns:p14="http://schemas.microsoft.com/office/powerpoint/2010/main" val="676756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106</a:t>
            </a:fld>
            <a:endParaRPr lang="en-US" dirty="0"/>
          </a:p>
        </p:txBody>
      </p:sp>
      <p:sp>
        <p:nvSpPr>
          <p:cNvPr id="2" name="Title 3">
            <a:extLst>
              <a:ext uri="{FF2B5EF4-FFF2-40B4-BE49-F238E27FC236}">
                <a16:creationId xmlns:a16="http://schemas.microsoft.com/office/drawing/2014/main" id="{6FA15C31-346F-22A6-DD2C-46EF9B4E8798}"/>
              </a:ext>
            </a:extLst>
          </p:cNvPr>
          <p:cNvSpPr>
            <a:spLocks noGrp="1"/>
          </p:cNvSpPr>
          <p:nvPr/>
        </p:nvSpPr>
        <p:spPr>
          <a:xfrm>
            <a:off x="3124199" y="152400"/>
            <a:ext cx="8382000" cy="17514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16. Pharmacokinetic Drug-Drug Interactions With Antihypertensive Medications </a:t>
            </a:r>
          </a:p>
        </p:txBody>
      </p:sp>
      <p:graphicFrame>
        <p:nvGraphicFramePr>
          <p:cNvPr id="3" name="Table 2">
            <a:extLst>
              <a:ext uri="{FF2B5EF4-FFF2-40B4-BE49-F238E27FC236}">
                <a16:creationId xmlns:a16="http://schemas.microsoft.com/office/drawing/2014/main" id="{2E8B7027-EEB4-83E7-8D91-77D6FD68D908}"/>
              </a:ext>
            </a:extLst>
          </p:cNvPr>
          <p:cNvGraphicFramePr>
            <a:graphicFrameLocks noGrp="1"/>
          </p:cNvGraphicFramePr>
          <p:nvPr>
            <p:extLst>
              <p:ext uri="{D42A27DB-BD31-4B8C-83A1-F6EECF244321}">
                <p14:modId xmlns:p14="http://schemas.microsoft.com/office/powerpoint/2010/main" val="3038179545"/>
              </p:ext>
            </p:extLst>
          </p:nvPr>
        </p:nvGraphicFramePr>
        <p:xfrm>
          <a:off x="1006473" y="1937167"/>
          <a:ext cx="12617451" cy="4724400"/>
        </p:xfrm>
        <a:graphic>
          <a:graphicData uri="http://schemas.openxmlformats.org/drawingml/2006/table">
            <a:tbl>
              <a:tblPr firstRow="1" firstCol="1" bandRow="1"/>
              <a:tblGrid>
                <a:gridCol w="4205817">
                  <a:extLst>
                    <a:ext uri="{9D8B030D-6E8A-4147-A177-3AD203B41FA5}">
                      <a16:colId xmlns:a16="http://schemas.microsoft.com/office/drawing/2014/main" val="2139422800"/>
                    </a:ext>
                  </a:extLst>
                </a:gridCol>
                <a:gridCol w="4205817">
                  <a:extLst>
                    <a:ext uri="{9D8B030D-6E8A-4147-A177-3AD203B41FA5}">
                      <a16:colId xmlns:a16="http://schemas.microsoft.com/office/drawing/2014/main" val="4183039935"/>
                    </a:ext>
                  </a:extLst>
                </a:gridCol>
                <a:gridCol w="4205817">
                  <a:extLst>
                    <a:ext uri="{9D8B030D-6E8A-4147-A177-3AD203B41FA5}">
                      <a16:colId xmlns:a16="http://schemas.microsoft.com/office/drawing/2014/main" val="46446358"/>
                    </a:ext>
                  </a:extLst>
                </a:gridCol>
              </a:tblGrid>
              <a:tr h="156274">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Blood Pressure 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Potential Interacting 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Clinical Effect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870907"/>
                  </a:ext>
                </a:extLst>
              </a:tr>
              <a:tr h="156274">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Absorption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1295703"/>
                  </a:ext>
                </a:extLst>
              </a:tr>
              <a:tr h="4209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Thiazide-type diuretics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Cholestyramine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Decreased absorption leading to reduced BP lowering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262832"/>
                  </a:ext>
                </a:extLst>
              </a:tr>
              <a:tr h="482410">
                <a:tc>
                  <a:txBody>
                    <a:bodyPr/>
                    <a:lstStyle/>
                    <a:p>
                      <a:pPr marL="0" marR="0">
                        <a:lnSpc>
                          <a:spcPct val="107000"/>
                        </a:lnSpc>
                        <a:spcAft>
                          <a:spcPts val="800"/>
                        </a:spcAft>
                        <a:buNone/>
                      </a:pPr>
                      <a:r>
                        <a:rPr lang="it-IT" sz="1800">
                          <a:effectLst/>
                          <a:latin typeface="Times New Roman" panose="02020603050405020304" pitchFamily="18" charset="0"/>
                          <a:ea typeface="Aptos" panose="020B0004020202020204" pitchFamily="34" charset="0"/>
                          <a:cs typeface="Times New Roman" panose="02020603050405020304" pitchFamily="18" charset="0"/>
                        </a:rPr>
                        <a:t>Amlodipine, furosemide, metoprolol, carvedilol, bisoprolol, nebivolol, telmisartan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binder (patiromer)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Decreased absorption of antihypertensives  leading to reduced BP-lowering effects. To mitigate this, administer the antihypertensives at least 3 h before or after taking the potassium binder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36458"/>
                  </a:ext>
                </a:extLst>
              </a:tr>
              <a:tr h="58401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Furosemide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Potassium binder</a:t>
                      </a:r>
                      <a:br>
                        <a:rPr lang="en-US" sz="1800" dirty="0">
                          <a:effectLst/>
                          <a:latin typeface="Times New Roman" panose="02020603050405020304" pitchFamily="18" charset="0"/>
                          <a:ea typeface="Aptos" panose="020B0004020202020204" pitchFamily="34" charset="0"/>
                          <a:cs typeface="Times New Roman" panose="02020603050405020304" pitchFamily="18" charset="0"/>
                        </a:rPr>
                      </a:br>
                      <a:r>
                        <a:rPr lang="en-US" sz="1800" dirty="0">
                          <a:effectLst/>
                          <a:latin typeface="Times New Roman" panose="02020603050405020304" pitchFamily="18" charset="0"/>
                          <a:ea typeface="Aptos" panose="020B0004020202020204" pitchFamily="34" charset="0"/>
                          <a:cs typeface="Times New Roman" panose="02020603050405020304" pitchFamily="18" charset="0"/>
                        </a:rPr>
                        <a:t>(sodium zirconium cyclosilicate)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Increased absorption of furosemide due to increased gastric pH leading to increased clinical effects (eg, diuresis or risk of hypokalemia); effect diminished with separation of administration by 2 h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597785"/>
                  </a:ext>
                </a:extLst>
              </a:tr>
              <a:tr h="19939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Methyldopa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Iron salts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Decreased absorption of methyldopa leading to reduced BP lowering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513070"/>
                  </a:ext>
                </a:extLst>
              </a:tr>
            </a:tbl>
          </a:graphicData>
        </a:graphic>
      </p:graphicFrame>
      <p:sp>
        <p:nvSpPr>
          <p:cNvPr id="4" name="TextBox 3">
            <a:extLst>
              <a:ext uri="{FF2B5EF4-FFF2-40B4-BE49-F238E27FC236}">
                <a16:creationId xmlns:a16="http://schemas.microsoft.com/office/drawing/2014/main" id="{3462108B-AFA5-B914-D4D9-18BA65EE0544}"/>
              </a:ext>
            </a:extLst>
          </p:cNvPr>
          <p:cNvSpPr txBox="1"/>
          <p:nvPr/>
        </p:nvSpPr>
        <p:spPr>
          <a:xfrm>
            <a:off x="1024832"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25470529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BF843BB-4539-A90D-9B0B-7EEC59D8E711}"/>
              </a:ext>
            </a:extLst>
          </p:cNvPr>
          <p:cNvSpPr>
            <a:spLocks noGrp="1"/>
          </p:cNvSpPr>
          <p:nvPr/>
        </p:nvSpPr>
        <p:spPr>
          <a:xfrm>
            <a:off x="1981200" y="152400"/>
            <a:ext cx="11125200" cy="1165508"/>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16. Pharmacokinetic Drug-Drug Interactions With Antihypertensive Medications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7E5E50A-A372-D637-0C93-6B240423AFB5}"/>
              </a:ext>
            </a:extLst>
          </p:cNvPr>
          <p:cNvGraphicFramePr>
            <a:graphicFrameLocks noGrp="1"/>
          </p:cNvGraphicFramePr>
          <p:nvPr>
            <p:extLst>
              <p:ext uri="{D42A27DB-BD31-4B8C-83A1-F6EECF244321}">
                <p14:modId xmlns:p14="http://schemas.microsoft.com/office/powerpoint/2010/main" val="1062416694"/>
              </p:ext>
            </p:extLst>
          </p:nvPr>
        </p:nvGraphicFramePr>
        <p:xfrm>
          <a:off x="1006474" y="1555051"/>
          <a:ext cx="12617451" cy="5119497"/>
        </p:xfrm>
        <a:graphic>
          <a:graphicData uri="http://schemas.openxmlformats.org/drawingml/2006/table">
            <a:tbl>
              <a:tblPr firstRow="1" firstCol="1" bandRow="1"/>
              <a:tblGrid>
                <a:gridCol w="4205817">
                  <a:extLst>
                    <a:ext uri="{9D8B030D-6E8A-4147-A177-3AD203B41FA5}">
                      <a16:colId xmlns:a16="http://schemas.microsoft.com/office/drawing/2014/main" val="3182476658"/>
                    </a:ext>
                  </a:extLst>
                </a:gridCol>
                <a:gridCol w="4205817">
                  <a:extLst>
                    <a:ext uri="{9D8B030D-6E8A-4147-A177-3AD203B41FA5}">
                      <a16:colId xmlns:a16="http://schemas.microsoft.com/office/drawing/2014/main" val="4043727747"/>
                    </a:ext>
                  </a:extLst>
                </a:gridCol>
                <a:gridCol w="4205817">
                  <a:extLst>
                    <a:ext uri="{9D8B030D-6E8A-4147-A177-3AD203B41FA5}">
                      <a16:colId xmlns:a16="http://schemas.microsoft.com/office/drawing/2014/main" val="812507971"/>
                    </a:ext>
                  </a:extLst>
                </a:gridCol>
              </a:tblGrid>
              <a:tr h="156274">
                <a:tc gridSpan="3">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Metabolism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3917695"/>
                  </a:ext>
                </a:extLst>
              </a:tr>
              <a:tr h="58401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Bisoprolol, carvedilol, metoprolol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CYP2D6 inhibitors (eg, amiodarone, cimetidine,  diphenhydramine, fluoxetine, paroxetine, terbinafine)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Increased BB concentration leading to enhanced clinical effects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hypotension and bradycardia)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938859"/>
                  </a:ext>
                </a:extLst>
              </a:tr>
              <a:tr h="3193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Diltiazem, verapamil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CYP3A4 inhibitors (eg, clarithromycin, erythromycin itraconazole, ketoconazole)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Increased nondihydropyridine concentration leading to enhanced clinical effects (eg, hypotension and bradycardia)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219856"/>
                  </a:ext>
                </a:extLst>
              </a:tr>
              <a:tr h="3193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Diltiazem, verapamil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CYP3A4 inducers (eg, carbamazepine, phenobarbital, phenytoin, St. John’s Wort, rifampin)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Decreased nondihydropyridine CCB concentration leading to reduced clinical effects (eg, minimization of blood pressure and pulse lowering)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713074"/>
                  </a:ext>
                </a:extLst>
              </a:tr>
              <a:tr h="420942">
                <a:tc rowSpan="2">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CYP3A4 inhibition via amlodipine, verapamil, or diltiazem or other CYP3A4 inhibitors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Tacrolimus, cyclosporine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Increased calcineurin inhibitor concentration leading to increased risk for side effects (eg, renal impairment)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393778"/>
                  </a:ext>
                </a:extLst>
              </a:tr>
              <a:tr h="420942">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Dabigatran, rivaroxaban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Increased concentration leading to increased risk for bleeding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898122"/>
                  </a:ext>
                </a:extLst>
              </a:tr>
            </a:tbl>
          </a:graphicData>
        </a:graphic>
      </p:graphicFrame>
      <p:sp>
        <p:nvSpPr>
          <p:cNvPr id="4" name="TextBox 3">
            <a:extLst>
              <a:ext uri="{FF2B5EF4-FFF2-40B4-BE49-F238E27FC236}">
                <a16:creationId xmlns:a16="http://schemas.microsoft.com/office/drawing/2014/main" id="{A79D124E-731D-0B7F-3879-D51A1BDE2A37}"/>
              </a:ext>
            </a:extLst>
          </p:cNvPr>
          <p:cNvSpPr txBox="1"/>
          <p:nvPr/>
        </p:nvSpPr>
        <p:spPr>
          <a:xfrm>
            <a:off x="1024832"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11639656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108</a:t>
            </a:fld>
            <a:endParaRPr lang="en-US" dirty="0"/>
          </a:p>
        </p:txBody>
      </p:sp>
      <p:sp>
        <p:nvSpPr>
          <p:cNvPr id="2" name="Title 3">
            <a:extLst>
              <a:ext uri="{FF2B5EF4-FFF2-40B4-BE49-F238E27FC236}">
                <a16:creationId xmlns:a16="http://schemas.microsoft.com/office/drawing/2014/main" id="{438FD9FA-5ED1-A1E1-88A0-D4F373BDAA8F}"/>
              </a:ext>
            </a:extLst>
          </p:cNvPr>
          <p:cNvSpPr>
            <a:spLocks noGrp="1"/>
          </p:cNvSpPr>
          <p:nvPr/>
        </p:nvSpPr>
        <p:spPr>
          <a:xfrm>
            <a:off x="3124200" y="381000"/>
            <a:ext cx="8382000" cy="17514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16. Pharmacokinetic Drug-Drug Interactions With Antihypertensive Medications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6B7C93F-7DD3-285E-2922-84F51137B3F4}"/>
              </a:ext>
            </a:extLst>
          </p:cNvPr>
          <p:cNvGraphicFramePr>
            <a:graphicFrameLocks noGrp="1"/>
          </p:cNvGraphicFramePr>
          <p:nvPr>
            <p:extLst>
              <p:ext uri="{D42A27DB-BD31-4B8C-83A1-F6EECF244321}">
                <p14:modId xmlns:p14="http://schemas.microsoft.com/office/powerpoint/2010/main" val="620292237"/>
              </p:ext>
            </p:extLst>
          </p:nvPr>
        </p:nvGraphicFramePr>
        <p:xfrm>
          <a:off x="457200" y="2254457"/>
          <a:ext cx="13319124" cy="4388241"/>
        </p:xfrm>
        <a:graphic>
          <a:graphicData uri="http://schemas.openxmlformats.org/drawingml/2006/table">
            <a:tbl>
              <a:tblPr firstRow="1" firstCol="1" bandRow="1"/>
              <a:tblGrid>
                <a:gridCol w="4439708">
                  <a:extLst>
                    <a:ext uri="{9D8B030D-6E8A-4147-A177-3AD203B41FA5}">
                      <a16:colId xmlns:a16="http://schemas.microsoft.com/office/drawing/2014/main" val="2988549243"/>
                    </a:ext>
                  </a:extLst>
                </a:gridCol>
                <a:gridCol w="4439708">
                  <a:extLst>
                    <a:ext uri="{9D8B030D-6E8A-4147-A177-3AD203B41FA5}">
                      <a16:colId xmlns:a16="http://schemas.microsoft.com/office/drawing/2014/main" val="1783392944"/>
                    </a:ext>
                  </a:extLst>
                </a:gridCol>
                <a:gridCol w="4439708">
                  <a:extLst>
                    <a:ext uri="{9D8B030D-6E8A-4147-A177-3AD203B41FA5}">
                      <a16:colId xmlns:a16="http://schemas.microsoft.com/office/drawing/2014/main" val="3203464076"/>
                    </a:ext>
                  </a:extLst>
                </a:gridCol>
              </a:tblGrid>
              <a:tr h="702573">
                <a:tc rowSpan="3">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CYP3A4 inhibition via amlodipine, verapamil, or diltiazem or other CYP3A4 inhibitors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Atorvastatin, simvastatin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Increased statin concentration leading to increased risk for side effects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731154"/>
                  </a:ext>
                </a:extLst>
              </a:tr>
              <a:tr h="788039">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Colchicine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Increased colchicine concentration leading to increased risk for adverse effects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neuromuscular toxicity)</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4896399"/>
                  </a:ext>
                </a:extLst>
              </a:tr>
              <a:tr h="2660499">
                <a:tc vMerge="1">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Eplerenone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Increased risk of hypotension and hyperkalemia</a:t>
                      </a:r>
                    </a:p>
                    <a:p>
                      <a:pPr marL="0" marR="0">
                        <a:lnSpc>
                          <a:spcPct val="107000"/>
                        </a:lnSpc>
                        <a:spcAft>
                          <a:spcPts val="800"/>
                        </a:spcAft>
                        <a:buNone/>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Using a lower dose of eplerenone when combined with diltiazem could be considered a productive interaction, as the inhibition of eplerenone’s metabolism might allow for lower doses to be effective, reducing the risk of adverse effects while maintaining efficacy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425993"/>
                  </a:ext>
                </a:extLst>
              </a:tr>
            </a:tbl>
          </a:graphicData>
        </a:graphic>
      </p:graphicFrame>
      <p:sp>
        <p:nvSpPr>
          <p:cNvPr id="4" name="TextBox 3">
            <a:extLst>
              <a:ext uri="{FF2B5EF4-FFF2-40B4-BE49-F238E27FC236}">
                <a16:creationId xmlns:a16="http://schemas.microsoft.com/office/drawing/2014/main" id="{DE931F15-45B3-3141-9E9B-AB9A8CF6733D}"/>
              </a:ext>
            </a:extLst>
          </p:cNvPr>
          <p:cNvSpPr txBox="1"/>
          <p:nvPr/>
        </p:nvSpPr>
        <p:spPr>
          <a:xfrm>
            <a:off x="457200"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33989791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E866C4-08C7-3FB6-A692-4F44EF217AB0}"/>
              </a:ext>
            </a:extLst>
          </p:cNvPr>
          <p:cNvSpPr>
            <a:spLocks noGrp="1"/>
          </p:cNvSpPr>
          <p:nvPr/>
        </p:nvSpPr>
        <p:spPr>
          <a:xfrm>
            <a:off x="3124200" y="381000"/>
            <a:ext cx="8382000" cy="17514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16. Pharmacokinetic Drug-Drug Interactions With Antihypertensive Medications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073B33A-3AB2-C012-67E4-3AFD92FB78F7}"/>
              </a:ext>
            </a:extLst>
          </p:cNvPr>
          <p:cNvGraphicFramePr>
            <a:graphicFrameLocks noGrp="1"/>
          </p:cNvGraphicFramePr>
          <p:nvPr>
            <p:extLst>
              <p:ext uri="{D42A27DB-BD31-4B8C-83A1-F6EECF244321}">
                <p14:modId xmlns:p14="http://schemas.microsoft.com/office/powerpoint/2010/main" val="3359858012"/>
              </p:ext>
            </p:extLst>
          </p:nvPr>
        </p:nvGraphicFramePr>
        <p:xfrm>
          <a:off x="1036638" y="2438400"/>
          <a:ext cx="12557124" cy="4038600"/>
        </p:xfrm>
        <a:graphic>
          <a:graphicData uri="http://schemas.openxmlformats.org/drawingml/2006/table">
            <a:tbl>
              <a:tblPr firstRow="1" firstCol="1" bandRow="1"/>
              <a:tblGrid>
                <a:gridCol w="4185708">
                  <a:extLst>
                    <a:ext uri="{9D8B030D-6E8A-4147-A177-3AD203B41FA5}">
                      <a16:colId xmlns:a16="http://schemas.microsoft.com/office/drawing/2014/main" val="2066105716"/>
                    </a:ext>
                  </a:extLst>
                </a:gridCol>
                <a:gridCol w="4185708">
                  <a:extLst>
                    <a:ext uri="{9D8B030D-6E8A-4147-A177-3AD203B41FA5}">
                      <a16:colId xmlns:a16="http://schemas.microsoft.com/office/drawing/2014/main" val="64902562"/>
                    </a:ext>
                  </a:extLst>
                </a:gridCol>
                <a:gridCol w="4185708">
                  <a:extLst>
                    <a:ext uri="{9D8B030D-6E8A-4147-A177-3AD203B41FA5}">
                      <a16:colId xmlns:a16="http://schemas.microsoft.com/office/drawing/2014/main" val="683900141"/>
                    </a:ext>
                  </a:extLst>
                </a:gridCol>
              </a:tblGrid>
              <a:tr h="416127">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Elimination</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6950366"/>
                  </a:ext>
                </a:extLst>
              </a:tr>
              <a:tr h="85029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Lithium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Thiazide-type diuretics, RAS blockers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lithium clearance leading to increased lithium toxicity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046519"/>
                  </a:ext>
                </a:extLst>
              </a:tr>
              <a:tr h="416127">
                <a:tc gridSpan="3">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P-glycoprotein (P-gp)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2635120"/>
                  </a:ext>
                </a:extLst>
              </a:tr>
              <a:tr h="128445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Verapamil via P-gp inhibition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Dabigatran</a:t>
                      </a: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P-gp efflux of dabigatran leading to increased dabigatran levels, which results in a higher risk of bleeding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83246"/>
                  </a:ext>
                </a:extLst>
              </a:tr>
              <a:tr h="1071603">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Verapamil and carvedilol via P-gp inhibition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Digoxin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Reduced P-</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gp</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efflux of digoxin leading to increased digoxin levels, resulting in a higher risk of digoxin 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2669485"/>
                  </a:ext>
                </a:extLst>
              </a:tr>
            </a:tbl>
          </a:graphicData>
        </a:graphic>
      </p:graphicFrame>
      <p:sp>
        <p:nvSpPr>
          <p:cNvPr id="5" name="TextBox 4">
            <a:extLst>
              <a:ext uri="{FF2B5EF4-FFF2-40B4-BE49-F238E27FC236}">
                <a16:creationId xmlns:a16="http://schemas.microsoft.com/office/drawing/2014/main" id="{80D78811-879D-26D0-78D9-DE354FB5C9D3}"/>
              </a:ext>
            </a:extLst>
          </p:cNvPr>
          <p:cNvSpPr txBox="1"/>
          <p:nvPr/>
        </p:nvSpPr>
        <p:spPr>
          <a:xfrm>
            <a:off x="1024832" y="6764658"/>
            <a:ext cx="9906000" cy="707886"/>
          </a:xfrm>
          <a:prstGeom prst="rect">
            <a:avLst/>
          </a:prstGeom>
          <a:noFill/>
        </p:spPr>
        <p:txBody>
          <a:bodyPr wrap="square">
            <a:spAutoFit/>
          </a:bodyPr>
          <a:lstStyle/>
          <a:p>
            <a:r>
              <a:rPr lang="en-US" sz="1400" dirty="0">
                <a:latin typeface="Lub Dub Medium" panose="020B0603030403020204" pitchFamily="34" charset="0"/>
              </a:rPr>
              <a:t>BB indicates beta blocker; BP, blood pressure; CCB, calcium channel blocker; h, hour; and P-</a:t>
            </a:r>
            <a:r>
              <a:rPr lang="en-US" sz="1400" dirty="0" err="1">
                <a:latin typeface="Lub Dub Medium" panose="020B0603030403020204" pitchFamily="34" charset="0"/>
              </a:rPr>
              <a:t>gp</a:t>
            </a:r>
            <a:r>
              <a:rPr lang="en-US" sz="1400" dirty="0">
                <a:latin typeface="Lub Dub Medium" panose="020B0603030403020204" pitchFamily="34" charset="0"/>
              </a:rPr>
              <a:t>, P-glycoprotein.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363558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8267-E9A7-1A6F-8E32-C68982D15B3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7E04CC-C606-5468-769B-78904728242F}"/>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7" name="Title 3">
            <a:extLst>
              <a:ext uri="{FF2B5EF4-FFF2-40B4-BE49-F238E27FC236}">
                <a16:creationId xmlns:a16="http://schemas.microsoft.com/office/drawing/2014/main" id="{7D4D7BCA-A9AD-4EB4-DAAC-C6EBA9637DA5}"/>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2C4790DD-E16E-7ADD-D4C8-F994BF5F56E2}"/>
              </a:ext>
            </a:extLst>
          </p:cNvPr>
          <p:cNvGraphicFramePr>
            <a:graphicFrameLocks noGrp="1"/>
          </p:cNvGraphicFramePr>
          <p:nvPr>
            <p:extLst>
              <p:ext uri="{D42A27DB-BD31-4B8C-83A1-F6EECF244321}">
                <p14:modId xmlns:p14="http://schemas.microsoft.com/office/powerpoint/2010/main" val="2561969877"/>
              </p:ext>
            </p:extLst>
          </p:nvPr>
        </p:nvGraphicFramePr>
        <p:xfrm>
          <a:off x="304801" y="2438400"/>
          <a:ext cx="14165261" cy="2034731"/>
        </p:xfrm>
        <a:graphic>
          <a:graphicData uri="http://schemas.openxmlformats.org/drawingml/2006/table">
            <a:tbl>
              <a:tblPr firstRow="1" firstCol="1" bandRow="1"/>
              <a:tblGrid>
                <a:gridCol w="3476929">
                  <a:extLst>
                    <a:ext uri="{9D8B030D-6E8A-4147-A177-3AD203B41FA5}">
                      <a16:colId xmlns:a16="http://schemas.microsoft.com/office/drawing/2014/main" val="2661291837"/>
                    </a:ext>
                  </a:extLst>
                </a:gridCol>
                <a:gridCol w="3239073">
                  <a:extLst>
                    <a:ext uri="{9D8B030D-6E8A-4147-A177-3AD203B41FA5}">
                      <a16:colId xmlns:a16="http://schemas.microsoft.com/office/drawing/2014/main" val="4237252526"/>
                    </a:ext>
                  </a:extLst>
                </a:gridCol>
                <a:gridCol w="3616307">
                  <a:extLst>
                    <a:ext uri="{9D8B030D-6E8A-4147-A177-3AD203B41FA5}">
                      <a16:colId xmlns:a16="http://schemas.microsoft.com/office/drawing/2014/main" val="2612346536"/>
                    </a:ext>
                  </a:extLst>
                </a:gridCol>
                <a:gridCol w="3832952">
                  <a:extLst>
                    <a:ext uri="{9D8B030D-6E8A-4147-A177-3AD203B41FA5}">
                      <a16:colId xmlns:a16="http://schemas.microsoft.com/office/drawing/2014/main" val="1690190937"/>
                    </a:ext>
                  </a:extLst>
                </a:gridCol>
              </a:tblGrid>
              <a:tr h="2022283">
                <a:tc>
                  <a:txBody>
                    <a:bodyPr/>
                    <a:lstStyle/>
                    <a:p>
                      <a:pPr marL="0" marR="0">
                        <a:lnSpc>
                          <a:spcPct val="107000"/>
                        </a:lnSpc>
                        <a:spcAft>
                          <a:spcPts val="800"/>
                        </a:spcAft>
                        <a:buNone/>
                      </a:pPr>
                      <a:r>
                        <a:rPr lang="en-US" sz="1800" kern="100" dirty="0">
                          <a:solidFill>
                            <a:schemeClr val="tx1"/>
                          </a:solidFill>
                          <a:effectLst/>
                          <a:latin typeface="Times New Roman"/>
                          <a:ea typeface="Aptos" panose="020B0004020202020204" pitchFamily="34" charset="0"/>
                          <a:cs typeface="Times New Roman"/>
                        </a:rPr>
                        <a:t>New recommendation</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a:ea typeface="Aptos" panose="020B0004020202020204" pitchFamily="34" charset="0"/>
                          <a:cs typeface="Times New Roman"/>
                        </a:rPr>
                        <a:t>5.5. Hypertension and Pregnancy </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solidFill>
                            <a:schemeClr val="tx1"/>
                          </a:solidFill>
                          <a:effectLst/>
                          <a:latin typeface="Times New Roman"/>
                          <a:ea typeface="Aptos" panose="020B0004020202020204" pitchFamily="34" charset="0"/>
                          <a:cs typeface="Times New Roman"/>
                        </a:rPr>
                        <a:t>COR 1: Pregnant individuals with SBP ≥160 mm Hg or DBP ≥110 mm Hg confirmed on repeat measurement within 15 minutes should receive antihypertensive medication to lower BP to &lt;160/&lt;110 mm Hg within 30 to 60 minutes to prevent adverse events.</a:t>
                      </a:r>
                    </a:p>
                  </a:txBody>
                  <a:tcPr marL="64652" marR="64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6421097"/>
                  </a:ext>
                </a:extLst>
              </a:tr>
            </a:tbl>
          </a:graphicData>
        </a:graphic>
      </p:graphicFrame>
    </p:spTree>
    <p:extLst>
      <p:ext uri="{BB962C8B-B14F-4D97-AF65-F5344CB8AC3E}">
        <p14:creationId xmlns:p14="http://schemas.microsoft.com/office/powerpoint/2010/main" val="6267827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110</a:t>
            </a:fld>
            <a:endParaRPr lang="en-US" dirty="0"/>
          </a:p>
        </p:txBody>
      </p:sp>
      <p:sp>
        <p:nvSpPr>
          <p:cNvPr id="2" name="Title 3">
            <a:extLst>
              <a:ext uri="{FF2B5EF4-FFF2-40B4-BE49-F238E27FC236}">
                <a16:creationId xmlns:a16="http://schemas.microsoft.com/office/drawing/2014/main" id="{3EFA0055-16AE-8441-641B-E9244C44A2F9}"/>
              </a:ext>
            </a:extLst>
          </p:cNvPr>
          <p:cNvSpPr>
            <a:spLocks noGrp="1"/>
          </p:cNvSpPr>
          <p:nvPr/>
        </p:nvSpPr>
        <p:spPr>
          <a:xfrm>
            <a:off x="2057398" y="164500"/>
            <a:ext cx="10515600" cy="11418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17. Pharmacodynamic Drug-Drug Interactions With Antihypertensive Medications</a:t>
            </a:r>
          </a:p>
        </p:txBody>
      </p:sp>
      <p:graphicFrame>
        <p:nvGraphicFramePr>
          <p:cNvPr id="3" name="Table 2">
            <a:extLst>
              <a:ext uri="{FF2B5EF4-FFF2-40B4-BE49-F238E27FC236}">
                <a16:creationId xmlns:a16="http://schemas.microsoft.com/office/drawing/2014/main" id="{974F2D12-9F86-EB49-2396-769DC26813B2}"/>
              </a:ext>
            </a:extLst>
          </p:cNvPr>
          <p:cNvGraphicFramePr>
            <a:graphicFrameLocks noGrp="1"/>
          </p:cNvGraphicFramePr>
          <p:nvPr>
            <p:extLst>
              <p:ext uri="{D42A27DB-BD31-4B8C-83A1-F6EECF244321}">
                <p14:modId xmlns:p14="http://schemas.microsoft.com/office/powerpoint/2010/main" val="531960404"/>
              </p:ext>
            </p:extLst>
          </p:nvPr>
        </p:nvGraphicFramePr>
        <p:xfrm>
          <a:off x="304801" y="1371600"/>
          <a:ext cx="12268197" cy="5914644"/>
        </p:xfrm>
        <a:graphic>
          <a:graphicData uri="http://schemas.openxmlformats.org/drawingml/2006/table">
            <a:tbl>
              <a:tblPr firstRow="1" firstCol="1" bandRow="1"/>
              <a:tblGrid>
                <a:gridCol w="4089399">
                  <a:extLst>
                    <a:ext uri="{9D8B030D-6E8A-4147-A177-3AD203B41FA5}">
                      <a16:colId xmlns:a16="http://schemas.microsoft.com/office/drawing/2014/main" val="3882002324"/>
                    </a:ext>
                  </a:extLst>
                </a:gridCol>
                <a:gridCol w="4089399">
                  <a:extLst>
                    <a:ext uri="{9D8B030D-6E8A-4147-A177-3AD203B41FA5}">
                      <a16:colId xmlns:a16="http://schemas.microsoft.com/office/drawing/2014/main" val="3934891055"/>
                    </a:ext>
                  </a:extLst>
                </a:gridCol>
                <a:gridCol w="4089399">
                  <a:extLst>
                    <a:ext uri="{9D8B030D-6E8A-4147-A177-3AD203B41FA5}">
                      <a16:colId xmlns:a16="http://schemas.microsoft.com/office/drawing/2014/main" val="3028750054"/>
                    </a:ext>
                  </a:extLst>
                </a:gridCol>
              </a:tblGrid>
              <a:tr h="156274">
                <a:tc gridSpan="2">
                  <a:txBody>
                    <a:bodyPr/>
                    <a:lstStyle/>
                    <a:p>
                      <a:pPr marL="0" marR="0">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Drug Combinations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Clinical Effect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256689"/>
                  </a:ext>
                </a:extLst>
              </a:tr>
              <a:tr h="156274">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Cautionary interactions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443728"/>
                  </a:ext>
                </a:extLst>
              </a:tr>
              <a:tr h="156274">
                <a:tc rowSpan="3">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Any antihypertensive medication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NSAIDs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BP lowering via sodium retention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0316715"/>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Sympathomimetic (eg, pseudoephedrine, dextroamphetamine)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BP lowering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155195"/>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Venlafaxine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BP lowering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0242753"/>
                  </a:ext>
                </a:extLst>
              </a:tr>
              <a:tr h="43942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nondihydropyridine CCB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Beta blockers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Bradycardia or atrioventricular block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129499"/>
                  </a:ext>
                </a:extLst>
              </a:tr>
              <a:tr h="156274">
                <a:tc rowSpan="5">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ACEi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ARBs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AKI, 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801356"/>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Potassium-sparing diuretics Spironolactone, eplerenone, triamterene, amiloride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638237"/>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Sulfamethoxazole/trimethoprim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685706"/>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supplements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Hyperkalemia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702715"/>
                  </a:ext>
                </a:extLst>
              </a:tr>
              <a:tr h="156274">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NSAIDs (eg, ibuprofen, naproxen)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AKI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045092"/>
                  </a:ext>
                </a:extLst>
              </a:tr>
              <a:tr h="420942">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Clonidine, methyldopa, guanfacine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CNS depressants (</a:t>
                      </a:r>
                      <a:r>
                        <a:rPr lang="en-US" sz="18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zolpidem, alprazolam)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Sedation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138882"/>
                  </a:ext>
                </a:extLst>
              </a:tr>
              <a:tr h="156274">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Clonidine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Noncardioselective BB (eg, nadalol or propranolol)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Unopposed alpha agonism upon BB withdrawal leading to hypertensive crisis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726051"/>
                  </a:ext>
                </a:extLst>
              </a:tr>
            </a:tbl>
          </a:graphicData>
        </a:graphic>
      </p:graphicFrame>
      <p:sp>
        <p:nvSpPr>
          <p:cNvPr id="4" name="TextBox 3">
            <a:extLst>
              <a:ext uri="{FF2B5EF4-FFF2-40B4-BE49-F238E27FC236}">
                <a16:creationId xmlns:a16="http://schemas.microsoft.com/office/drawing/2014/main" id="{2E2E4E9D-67D9-A95C-2A22-A6C5FC6A5402}"/>
              </a:ext>
            </a:extLst>
          </p:cNvPr>
          <p:cNvSpPr txBox="1"/>
          <p:nvPr/>
        </p:nvSpPr>
        <p:spPr>
          <a:xfrm>
            <a:off x="12573001" y="2519355"/>
            <a:ext cx="1897061" cy="4832092"/>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AKI, acute kidney injury; ARB, angiotensin receptor blockers; BB, beta blocker; BP, blood pressure; CCB, calcium channel blocker; CNS, central nervous system; NSAIDs, nonsteroidal anti-inflammatory drugs; </a:t>
            </a:r>
            <a:r>
              <a:rPr lang="en-US" sz="1400" dirty="0" err="1">
                <a:latin typeface="Lub Dub Medium" panose="020B0603030403020204" pitchFamily="34" charset="0"/>
              </a:rPr>
              <a:t>RAASi</a:t>
            </a:r>
            <a:r>
              <a:rPr lang="en-US" sz="1400" dirty="0">
                <a:latin typeface="Lub Dub Medium" panose="020B0603030403020204" pitchFamily="34" charset="0"/>
              </a:rPr>
              <a:t>, renin-angiotensin aldosterone inhibitor; and RAS, renin-angiotensin system. </a:t>
            </a:r>
          </a:p>
        </p:txBody>
      </p:sp>
      <p:sp>
        <p:nvSpPr>
          <p:cNvPr id="7" name="TextBox 6">
            <a:extLst>
              <a:ext uri="{FF2B5EF4-FFF2-40B4-BE49-F238E27FC236}">
                <a16:creationId xmlns:a16="http://schemas.microsoft.com/office/drawing/2014/main" id="{EE3B7B22-C79C-0D53-16CF-7D012C4EE379}"/>
              </a:ext>
            </a:extLst>
          </p:cNvPr>
          <p:cNvSpPr txBox="1"/>
          <p:nvPr/>
        </p:nvSpPr>
        <p:spPr>
          <a:xfrm>
            <a:off x="316607" y="7351447"/>
            <a:ext cx="7315200" cy="276999"/>
          </a:xfrm>
          <a:prstGeom prst="rect">
            <a:avLst/>
          </a:prstGeom>
          <a:noFill/>
        </p:spPr>
        <p:txBody>
          <a:bodyPr wrap="square">
            <a:spAutoFit/>
          </a:bodyPr>
          <a:lstStyle/>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27055404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CE9F48-4479-621E-6D82-D2D4A510C991}"/>
              </a:ext>
            </a:extLst>
          </p:cNvPr>
          <p:cNvSpPr>
            <a:spLocks noGrp="1"/>
          </p:cNvSpPr>
          <p:nvPr/>
        </p:nvSpPr>
        <p:spPr>
          <a:xfrm>
            <a:off x="2819400" y="616204"/>
            <a:ext cx="8991600" cy="1810994"/>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17. Pharmacodynamic Drug-Drug Interactions With Antihypertensive Medications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607249E-0A08-87A6-44CF-F010FF066DE0}"/>
              </a:ext>
            </a:extLst>
          </p:cNvPr>
          <p:cNvGraphicFramePr>
            <a:graphicFrameLocks noGrp="1"/>
          </p:cNvGraphicFramePr>
          <p:nvPr>
            <p:extLst>
              <p:ext uri="{D42A27DB-BD31-4B8C-83A1-F6EECF244321}">
                <p14:modId xmlns:p14="http://schemas.microsoft.com/office/powerpoint/2010/main" val="1007034937"/>
              </p:ext>
            </p:extLst>
          </p:nvPr>
        </p:nvGraphicFramePr>
        <p:xfrm>
          <a:off x="1227138" y="2590800"/>
          <a:ext cx="12176124" cy="3750502"/>
        </p:xfrm>
        <a:graphic>
          <a:graphicData uri="http://schemas.openxmlformats.org/drawingml/2006/table">
            <a:tbl>
              <a:tblPr firstRow="1" firstCol="1" bandRow="1"/>
              <a:tblGrid>
                <a:gridCol w="4058708">
                  <a:extLst>
                    <a:ext uri="{9D8B030D-6E8A-4147-A177-3AD203B41FA5}">
                      <a16:colId xmlns:a16="http://schemas.microsoft.com/office/drawing/2014/main" val="350355692"/>
                    </a:ext>
                  </a:extLst>
                </a:gridCol>
                <a:gridCol w="4058708">
                  <a:extLst>
                    <a:ext uri="{9D8B030D-6E8A-4147-A177-3AD203B41FA5}">
                      <a16:colId xmlns:a16="http://schemas.microsoft.com/office/drawing/2014/main" val="1553589910"/>
                    </a:ext>
                  </a:extLst>
                </a:gridCol>
                <a:gridCol w="4058708">
                  <a:extLst>
                    <a:ext uri="{9D8B030D-6E8A-4147-A177-3AD203B41FA5}">
                      <a16:colId xmlns:a16="http://schemas.microsoft.com/office/drawing/2014/main" val="180645838"/>
                    </a:ext>
                  </a:extLst>
                </a:gridCol>
              </a:tblGrid>
              <a:tr h="328047">
                <a:tc gridSpan="3">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Advantageous interactions</a:t>
                      </a:r>
                      <a:endParaRPr lang="en-US" sz="18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4364159"/>
                  </a:ext>
                </a:extLst>
              </a:tr>
              <a:tr h="67975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Dihydropyridine CCB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Reduced risk of dihydropyridine CCB-induced lower leg swelling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079207"/>
                  </a:ext>
                </a:extLst>
              </a:tr>
              <a:tr h="1383181">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Diuretics </a:t>
                      </a: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Balanced effects on serum potassium levels with diminished possibility for hypokalemia (with diuretic) or hyperkalemia (with RAASi)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832414"/>
                  </a:ext>
                </a:extLst>
              </a:tr>
              <a:tr h="67975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binder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Lowers risk of hyperkalemia from the RAS inhibitor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362304"/>
                  </a:ext>
                </a:extLst>
              </a:tr>
              <a:tr h="679758">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Diuretic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Potassium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Lowers risk of hypokalemia from the diuretic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486426"/>
                  </a:ext>
                </a:extLst>
              </a:tr>
            </a:tbl>
          </a:graphicData>
        </a:graphic>
      </p:graphicFrame>
      <p:sp>
        <p:nvSpPr>
          <p:cNvPr id="5" name="TextBox 4">
            <a:extLst>
              <a:ext uri="{FF2B5EF4-FFF2-40B4-BE49-F238E27FC236}">
                <a16:creationId xmlns:a16="http://schemas.microsoft.com/office/drawing/2014/main" id="{EC90A40F-4449-C8AC-13CF-DB0CAB63A3BA}"/>
              </a:ext>
            </a:extLst>
          </p:cNvPr>
          <p:cNvSpPr txBox="1"/>
          <p:nvPr/>
        </p:nvSpPr>
        <p:spPr>
          <a:xfrm>
            <a:off x="1143000" y="6477000"/>
            <a:ext cx="12260262" cy="1138773"/>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AKI, acute kidney injury; ARB, angiotensin receptor blockers; BB, beta blocker; BP, blood pressure; CCB, calcium channel blocker; CNS, central nervous system; NSAIDs, nonsteroidal anti-inflammatory drugs; </a:t>
            </a:r>
            <a:r>
              <a:rPr lang="en-US" sz="1400" dirty="0" err="1">
                <a:latin typeface="Lub Dub Medium" panose="020B0603030403020204" pitchFamily="34" charset="0"/>
              </a:rPr>
              <a:t>RAASi</a:t>
            </a:r>
            <a:r>
              <a:rPr lang="en-US" sz="1400" dirty="0">
                <a:latin typeface="Lub Dub Medium" panose="020B0603030403020204" pitchFamily="34" charset="0"/>
              </a:rPr>
              <a:t>, renin-angiotensin aldosterone inhibitor; and RAS, renin-angiotensin system. </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Fravel et al. Copyright 2021 Springer Nature.</a:t>
            </a:r>
          </a:p>
        </p:txBody>
      </p:sp>
    </p:spTree>
    <p:extLst>
      <p:ext uri="{BB962C8B-B14F-4D97-AF65-F5344CB8AC3E}">
        <p14:creationId xmlns:p14="http://schemas.microsoft.com/office/powerpoint/2010/main" val="10944027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
        <p:nvSpPr>
          <p:cNvPr id="2" name="Title 3">
            <a:extLst>
              <a:ext uri="{FF2B5EF4-FFF2-40B4-BE49-F238E27FC236}">
                <a16:creationId xmlns:a16="http://schemas.microsoft.com/office/drawing/2014/main" id="{72BFBAD1-C3F9-B188-E220-E474AB308525}"/>
              </a:ext>
            </a:extLst>
          </p:cNvPr>
          <p:cNvSpPr>
            <a:spLocks noGrp="1"/>
          </p:cNvSpPr>
          <p:nvPr/>
        </p:nvSpPr>
        <p:spPr>
          <a:xfrm>
            <a:off x="1591468" y="1219200"/>
            <a:ext cx="11447463"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Blood Pressure Goal for Patients With Hypertension</a:t>
            </a:r>
          </a:p>
        </p:txBody>
      </p:sp>
      <p:graphicFrame>
        <p:nvGraphicFramePr>
          <p:cNvPr id="4" name="Table 3">
            <a:extLst>
              <a:ext uri="{FF2B5EF4-FFF2-40B4-BE49-F238E27FC236}">
                <a16:creationId xmlns:a16="http://schemas.microsoft.com/office/drawing/2014/main" id="{6F7E8228-42E5-37EB-83F5-BBC768485DAA}"/>
              </a:ext>
            </a:extLst>
          </p:cNvPr>
          <p:cNvGraphicFramePr>
            <a:graphicFrameLocks noGrp="1"/>
          </p:cNvGraphicFramePr>
          <p:nvPr>
            <p:extLst>
              <p:ext uri="{D42A27DB-BD31-4B8C-83A1-F6EECF244321}">
                <p14:modId xmlns:p14="http://schemas.microsoft.com/office/powerpoint/2010/main" val="3643690067"/>
              </p:ext>
            </p:extLst>
          </p:nvPr>
        </p:nvGraphicFramePr>
        <p:xfrm>
          <a:off x="1828799" y="2362200"/>
          <a:ext cx="10972799" cy="4122294"/>
        </p:xfrm>
        <a:graphic>
          <a:graphicData uri="http://schemas.openxmlformats.org/drawingml/2006/table">
            <a:tbl>
              <a:tblPr firstRow="1" firstCol="1" bandRow="1"/>
              <a:tblGrid>
                <a:gridCol w="776898">
                  <a:extLst>
                    <a:ext uri="{9D8B030D-6E8A-4147-A177-3AD203B41FA5}">
                      <a16:colId xmlns:a16="http://schemas.microsoft.com/office/drawing/2014/main" val="2822115716"/>
                    </a:ext>
                  </a:extLst>
                </a:gridCol>
                <a:gridCol w="1012783">
                  <a:extLst>
                    <a:ext uri="{9D8B030D-6E8A-4147-A177-3AD203B41FA5}">
                      <a16:colId xmlns:a16="http://schemas.microsoft.com/office/drawing/2014/main" val="376339029"/>
                    </a:ext>
                  </a:extLst>
                </a:gridCol>
                <a:gridCol w="9183118">
                  <a:extLst>
                    <a:ext uri="{9D8B030D-6E8A-4147-A177-3AD203B41FA5}">
                      <a16:colId xmlns:a16="http://schemas.microsoft.com/office/drawing/2014/main" val="2226999826"/>
                    </a:ext>
                  </a:extLst>
                </a:gridCol>
              </a:tblGrid>
              <a:tr h="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Blood Pressure Goal for Patients With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81585134"/>
                  </a:ext>
                </a:extLst>
              </a:tr>
              <a:tr h="0">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677013"/>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FFFFFF"/>
                          </a:solidFill>
                          <a:effectLst/>
                          <a:latin typeface="Times New Roman"/>
                          <a:ea typeface="Aptos" panose="020B0004020202020204" pitchFamily="34" charset="0"/>
                          <a:cs typeface="Times New Roman"/>
                        </a:rPr>
                        <a:t>A</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confirmed hypertension who are at increased risk* for CVD, an SBP goal of at least &lt;130 mm Hg, with encouragement to achieve SBP &lt;120 mm Hg,  is recommended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9000093"/>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2b</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a:ea typeface="Aptos" panose="020B0004020202020204" pitchFamily="34" charset="0"/>
                          <a:cs typeface="Times New Roman"/>
                        </a:rPr>
                        <a:t>In adults with confirmed hypertension who are not at increased risk* for CVD, an SBP goal of &lt;130 mm Hg, with encouragement to achieve SBP &lt;120 mm Hg, may be reasonable to reduce risk of further elevation of BP.</a:t>
                      </a:r>
                      <a:endParaRPr lang="en-US" sz="1800" kern="1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05919"/>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B-R</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confirmed hypertension who are at increased risk* for CVD, a DBP target of &lt;80 mm Hg is recommended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9656596"/>
                  </a:ext>
                </a:extLst>
              </a:tr>
              <a:tr h="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2b</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confirmed hypertension who are not at increased risk* for CVD, a DBP target of &lt;80 mm Hg may be reasonable to reduce the risk of cardiovascular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361164"/>
                  </a:ext>
                </a:extLst>
              </a:tr>
            </a:tbl>
          </a:graphicData>
        </a:graphic>
      </p:graphicFrame>
      <p:sp>
        <p:nvSpPr>
          <p:cNvPr id="7" name="TextBox 6">
            <a:extLst>
              <a:ext uri="{FF2B5EF4-FFF2-40B4-BE49-F238E27FC236}">
                <a16:creationId xmlns:a16="http://schemas.microsoft.com/office/drawing/2014/main" id="{8F0F37DA-421F-5B39-22C9-66AD4C10187D}"/>
              </a:ext>
            </a:extLst>
          </p:cNvPr>
          <p:cNvSpPr txBox="1"/>
          <p:nvPr/>
        </p:nvSpPr>
        <p:spPr>
          <a:xfrm>
            <a:off x="1826653" y="6856511"/>
            <a:ext cx="7315200" cy="307777"/>
          </a:xfrm>
          <a:prstGeom prst="rect">
            <a:avLst/>
          </a:prstGeom>
          <a:noFill/>
        </p:spPr>
        <p:txBody>
          <a:bodyPr wrap="square">
            <a:spAutoFit/>
          </a:bodyPr>
          <a:lstStyle/>
          <a:p>
            <a:r>
              <a:rPr lang="en-US" sz="1400" dirty="0">
                <a:latin typeface="Lub Dub Medium" panose="020B0603030403020204" pitchFamily="34" charset="0"/>
              </a:rPr>
              <a:t>*Increased risk is defined as a 10-year predicted risk  for CVD events of ≥7.5% using </a:t>
            </a:r>
          </a:p>
        </p:txBody>
      </p:sp>
    </p:spTree>
    <p:extLst>
      <p:ext uri="{BB962C8B-B14F-4D97-AF65-F5344CB8AC3E}">
        <p14:creationId xmlns:p14="http://schemas.microsoft.com/office/powerpoint/2010/main" val="10323489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04AC8B-95D8-8AF0-74E3-DB5F9291D543}"/>
              </a:ext>
            </a:extLst>
          </p:cNvPr>
          <p:cNvSpPr>
            <a:spLocks noGrp="1"/>
          </p:cNvSpPr>
          <p:nvPr/>
        </p:nvSpPr>
        <p:spPr>
          <a:xfrm>
            <a:off x="6172200" y="1143000"/>
            <a:ext cx="2142332"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Diabetes </a:t>
            </a:r>
          </a:p>
        </p:txBody>
      </p:sp>
      <p:graphicFrame>
        <p:nvGraphicFramePr>
          <p:cNvPr id="3" name="Table 2">
            <a:extLst>
              <a:ext uri="{FF2B5EF4-FFF2-40B4-BE49-F238E27FC236}">
                <a16:creationId xmlns:a16="http://schemas.microsoft.com/office/drawing/2014/main" id="{CEB271F0-49B3-4306-7391-E0728AFA119A}"/>
              </a:ext>
            </a:extLst>
          </p:cNvPr>
          <p:cNvGraphicFramePr>
            <a:graphicFrameLocks noGrp="1"/>
          </p:cNvGraphicFramePr>
          <p:nvPr>
            <p:extLst>
              <p:ext uri="{D42A27DB-BD31-4B8C-83A1-F6EECF244321}">
                <p14:modId xmlns:p14="http://schemas.microsoft.com/office/powerpoint/2010/main" val="2682695464"/>
              </p:ext>
            </p:extLst>
          </p:nvPr>
        </p:nvGraphicFramePr>
        <p:xfrm>
          <a:off x="1870131" y="2057400"/>
          <a:ext cx="10746469" cy="5105400"/>
        </p:xfrm>
        <a:graphic>
          <a:graphicData uri="http://schemas.openxmlformats.org/drawingml/2006/table">
            <a:tbl>
              <a:tblPr firstRow="1" firstCol="1" lastRow="1" lastCol="1" bandRow="1" bandCol="1"/>
              <a:tblGrid>
                <a:gridCol w="1101669">
                  <a:extLst>
                    <a:ext uri="{9D8B030D-6E8A-4147-A177-3AD203B41FA5}">
                      <a16:colId xmlns:a16="http://schemas.microsoft.com/office/drawing/2014/main" val="1183688721"/>
                    </a:ext>
                  </a:extLst>
                </a:gridCol>
                <a:gridCol w="1062703">
                  <a:extLst>
                    <a:ext uri="{9D8B030D-6E8A-4147-A177-3AD203B41FA5}">
                      <a16:colId xmlns:a16="http://schemas.microsoft.com/office/drawing/2014/main" val="1296436990"/>
                    </a:ext>
                  </a:extLst>
                </a:gridCol>
                <a:gridCol w="8582097">
                  <a:extLst>
                    <a:ext uri="{9D8B030D-6E8A-4147-A177-3AD203B41FA5}">
                      <a16:colId xmlns:a16="http://schemas.microsoft.com/office/drawing/2014/main" val="618616252"/>
                    </a:ext>
                  </a:extLst>
                </a:gridCol>
              </a:tblGrid>
              <a:tr h="661724">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Diabetes </a:t>
                      </a:r>
                      <a:endParaRPr lang="en-US" sz="1800" kern="100" dirty="0">
                        <a:effectLst/>
                        <a:latin typeface="Times New Roman" panose="02020603050405020304" pitchFamily="18"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16786447"/>
                  </a:ext>
                </a:extLst>
              </a:tr>
              <a:tr h="270834">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52819996"/>
                  </a:ext>
                </a:extLst>
              </a:tr>
              <a:tr h="12049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T2D and hypertension, antihypertensive drug treatment should be initiated at an SBP of  ≥130 mm Hg with a treatment goal of &lt;130 mm Hg, with encouragement to achieve an SBP &lt;120 mm Hg to reduce CVD morbidity and mortality.</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50583583"/>
                  </a:ext>
                </a:extLst>
              </a:tr>
              <a:tr h="85157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T2D and hypertension, antihypertensive drug treatment should be initiated at a DBP of ≥80 mm Hg with a treatment goal of &lt;80 mm Hg to reduce CVD morbidity and mortality.</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82771887"/>
                  </a:ext>
                </a:extLst>
              </a:tr>
              <a:tr h="85157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T2D and hypertension, all first-line classes of antihypertensive agents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thiazide-type diuretics, long-acting CCB, ACEi, and ARB) are useful and effective for BP lowering.</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34605297"/>
                  </a:ext>
                </a:extLst>
              </a:tr>
              <a:tr h="123636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diabetes and hypertension, ACEi or ARB are recommended in the presence of CKD</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as identified by eGFR &lt;60 mL/min/1.73 m</a:t>
                      </a:r>
                      <a:r>
                        <a:rPr lang="en-US"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or albuminuria ≥30 mg/g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and should be considered when mild albuminuria (&lt;30 mg/g) is present to delay progression of diabetes-related kidney disease.</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16826584"/>
                  </a:ext>
                </a:extLst>
              </a:tr>
            </a:tbl>
          </a:graphicData>
        </a:graphic>
      </p:graphicFrame>
    </p:spTree>
    <p:extLst>
      <p:ext uri="{BB962C8B-B14F-4D97-AF65-F5344CB8AC3E}">
        <p14:creationId xmlns:p14="http://schemas.microsoft.com/office/powerpoint/2010/main" val="23843912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2" name="Title 3">
            <a:extLst>
              <a:ext uri="{FF2B5EF4-FFF2-40B4-BE49-F238E27FC236}">
                <a16:creationId xmlns:a16="http://schemas.microsoft.com/office/drawing/2014/main" id="{6D0EC6EF-4700-806E-560A-C99E309211B4}"/>
              </a:ext>
            </a:extLst>
          </p:cNvPr>
          <p:cNvSpPr>
            <a:spLocks noGrp="1"/>
          </p:cNvSpPr>
          <p:nvPr/>
        </p:nvSpPr>
        <p:spPr>
          <a:xfrm>
            <a:off x="3505199" y="1295400"/>
            <a:ext cx="7620000"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Obesity and Metabolic Syndrome </a:t>
            </a:r>
          </a:p>
        </p:txBody>
      </p:sp>
      <p:graphicFrame>
        <p:nvGraphicFramePr>
          <p:cNvPr id="3" name="Table 2">
            <a:extLst>
              <a:ext uri="{FF2B5EF4-FFF2-40B4-BE49-F238E27FC236}">
                <a16:creationId xmlns:a16="http://schemas.microsoft.com/office/drawing/2014/main" id="{09D6091E-6E42-84F6-3E41-81154AEE7028}"/>
              </a:ext>
            </a:extLst>
          </p:cNvPr>
          <p:cNvGraphicFramePr>
            <a:graphicFrameLocks noGrp="1"/>
          </p:cNvGraphicFramePr>
          <p:nvPr>
            <p:extLst>
              <p:ext uri="{D42A27DB-BD31-4B8C-83A1-F6EECF244321}">
                <p14:modId xmlns:p14="http://schemas.microsoft.com/office/powerpoint/2010/main" val="3886114238"/>
              </p:ext>
            </p:extLst>
          </p:nvPr>
        </p:nvGraphicFramePr>
        <p:xfrm>
          <a:off x="3410768" y="2179718"/>
          <a:ext cx="7808863" cy="3870163"/>
        </p:xfrm>
        <a:graphic>
          <a:graphicData uri="http://schemas.openxmlformats.org/drawingml/2006/table">
            <a:tbl>
              <a:tblPr firstRow="1" firstCol="1" bandRow="1"/>
              <a:tblGrid>
                <a:gridCol w="780887">
                  <a:extLst>
                    <a:ext uri="{9D8B030D-6E8A-4147-A177-3AD203B41FA5}">
                      <a16:colId xmlns:a16="http://schemas.microsoft.com/office/drawing/2014/main" val="3868644953"/>
                    </a:ext>
                  </a:extLst>
                </a:gridCol>
                <a:gridCol w="773077">
                  <a:extLst>
                    <a:ext uri="{9D8B030D-6E8A-4147-A177-3AD203B41FA5}">
                      <a16:colId xmlns:a16="http://schemas.microsoft.com/office/drawing/2014/main" val="73026603"/>
                    </a:ext>
                  </a:extLst>
                </a:gridCol>
                <a:gridCol w="6254899">
                  <a:extLst>
                    <a:ext uri="{9D8B030D-6E8A-4147-A177-3AD203B41FA5}">
                      <a16:colId xmlns:a16="http://schemas.microsoft.com/office/drawing/2014/main" val="1115337896"/>
                    </a:ext>
                  </a:extLst>
                </a:gridCol>
              </a:tblGrid>
              <a:tr h="958856">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Obesity and Metabolic Syndrome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86497744"/>
                  </a:ext>
                </a:extLst>
              </a:tr>
              <a:tr h="518104">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2252980"/>
                  </a:ext>
                </a:extLst>
              </a:tr>
              <a:tr h="111267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who also have overweight or obesity with a BMI ≥27 kg/m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incretin mimetics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GLP-1RA) when used for weight management may be effective as an adjunct to lower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76348"/>
                  </a:ext>
                </a:extLst>
              </a:tr>
              <a:tr h="122036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who have obesity with a BMI ≥35.0 kg/m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bariatric surgery (when considered for weight loss) in combination with behavioral interventions and antihypertensive therapies may be effective at lowering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64487"/>
                  </a:ext>
                </a:extLst>
              </a:tr>
            </a:tbl>
          </a:graphicData>
        </a:graphic>
      </p:graphicFrame>
    </p:spTree>
    <p:extLst>
      <p:ext uri="{BB962C8B-B14F-4D97-AF65-F5344CB8AC3E}">
        <p14:creationId xmlns:p14="http://schemas.microsoft.com/office/powerpoint/2010/main" val="17382059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B906759-4C01-F6C6-A5B5-42A5519563EA}"/>
              </a:ext>
            </a:extLst>
          </p:cNvPr>
          <p:cNvSpPr>
            <a:spLocks noGrp="1"/>
          </p:cNvSpPr>
          <p:nvPr/>
        </p:nvSpPr>
        <p:spPr>
          <a:xfrm>
            <a:off x="4000499" y="914400"/>
            <a:ext cx="6629401" cy="11429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Prevention of Heart Failure in Adults With Hypertension</a:t>
            </a:r>
          </a:p>
        </p:txBody>
      </p:sp>
      <p:graphicFrame>
        <p:nvGraphicFramePr>
          <p:cNvPr id="3" name="Table 2">
            <a:extLst>
              <a:ext uri="{FF2B5EF4-FFF2-40B4-BE49-F238E27FC236}">
                <a16:creationId xmlns:a16="http://schemas.microsoft.com/office/drawing/2014/main" id="{F715138A-29FB-E79F-F073-35E9981F8487}"/>
              </a:ext>
            </a:extLst>
          </p:cNvPr>
          <p:cNvGraphicFramePr>
            <a:graphicFrameLocks noGrp="1"/>
          </p:cNvGraphicFramePr>
          <p:nvPr>
            <p:extLst>
              <p:ext uri="{D42A27DB-BD31-4B8C-83A1-F6EECF244321}">
                <p14:modId xmlns:p14="http://schemas.microsoft.com/office/powerpoint/2010/main" val="1132487034"/>
              </p:ext>
            </p:extLst>
          </p:nvPr>
        </p:nvGraphicFramePr>
        <p:xfrm>
          <a:off x="3543299" y="2367553"/>
          <a:ext cx="7543800" cy="3494494"/>
        </p:xfrm>
        <a:graphic>
          <a:graphicData uri="http://schemas.openxmlformats.org/drawingml/2006/table">
            <a:tbl>
              <a:tblPr firstRow="1" firstCol="1" bandRow="1"/>
              <a:tblGrid>
                <a:gridCol w="990599">
                  <a:extLst>
                    <a:ext uri="{9D8B030D-6E8A-4147-A177-3AD203B41FA5}">
                      <a16:colId xmlns:a16="http://schemas.microsoft.com/office/drawing/2014/main" val="203650735"/>
                    </a:ext>
                  </a:extLst>
                </a:gridCol>
                <a:gridCol w="1038562">
                  <a:extLst>
                    <a:ext uri="{9D8B030D-6E8A-4147-A177-3AD203B41FA5}">
                      <a16:colId xmlns:a16="http://schemas.microsoft.com/office/drawing/2014/main" val="3172147131"/>
                    </a:ext>
                  </a:extLst>
                </a:gridCol>
                <a:gridCol w="5514639">
                  <a:extLst>
                    <a:ext uri="{9D8B030D-6E8A-4147-A177-3AD203B41FA5}">
                      <a16:colId xmlns:a16="http://schemas.microsoft.com/office/drawing/2014/main" val="2195299705"/>
                    </a:ext>
                  </a:extLst>
                </a:gridCol>
              </a:tblGrid>
              <a:tr h="1066800">
                <a:tc gridSpan="3">
                  <a:txBody>
                    <a:bodyPr/>
                    <a:lstStyle/>
                    <a:p>
                      <a:pPr marL="0" marR="0" algn="ctr">
                        <a:lnSpc>
                          <a:spcPct val="107000"/>
                        </a:lnSpc>
                        <a:spcAft>
                          <a:spcPts val="800"/>
                        </a:spcAft>
                        <a:buNone/>
                      </a:pPr>
                      <a:r>
                        <a:rPr lang="en-US" sz="1800" b="1" dirty="0">
                          <a:effectLst/>
                          <a:latin typeface="Times New Roman" panose="02020603050405020304" pitchFamily="18" charset="0"/>
                          <a:cs typeface="Times New Roman" panose="02020603050405020304" pitchFamily="18" charset="0"/>
                        </a:rPr>
                        <a:t>Recommendations for the Prevention of HF in Adults With Hypertension</a:t>
                      </a:r>
                      <a:endParaRPr lang="en-US" sz="18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dirty="0">
                          <a:effectLst/>
                          <a:latin typeface="Times New Roman" panose="02020603050405020304" pitchFamily="18" charset="0"/>
                          <a:cs typeface="Times New Roman" panose="02020603050405020304" pitchFamily="18" charset="0"/>
                        </a:rPr>
                        <a:t>References that support the recommendations are summarized in the evidence table.</a:t>
                      </a:r>
                      <a:endParaRPr lang="en-US" sz="18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83978833"/>
                  </a:ext>
                </a:extLst>
              </a:tr>
              <a:tr h="525775">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792684"/>
                  </a:ext>
                </a:extLst>
              </a:tr>
              <a:tr h="92234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hypertension, treating SBP to &lt;130 mm Hg is recommended to lower the risk of developing HF.</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9992857"/>
                  </a:ext>
                </a:extLst>
              </a:tr>
              <a:tr h="97957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7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hypertension, treating DBP to &lt;80 mm Hg is recommended to lower the risk of developing HF.</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030289"/>
                  </a:ext>
                </a:extLst>
              </a:tr>
            </a:tbl>
          </a:graphicData>
        </a:graphic>
      </p:graphicFrame>
    </p:spTree>
    <p:extLst>
      <p:ext uri="{BB962C8B-B14F-4D97-AF65-F5344CB8AC3E}">
        <p14:creationId xmlns:p14="http://schemas.microsoft.com/office/powerpoint/2010/main" val="16676051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116</a:t>
            </a:fld>
            <a:endParaRPr lang="en-US" dirty="0"/>
          </a:p>
        </p:txBody>
      </p:sp>
      <p:sp>
        <p:nvSpPr>
          <p:cNvPr id="2" name="Title 3">
            <a:extLst>
              <a:ext uri="{FF2B5EF4-FFF2-40B4-BE49-F238E27FC236}">
                <a16:creationId xmlns:a16="http://schemas.microsoft.com/office/drawing/2014/main" id="{295CAC15-9805-2419-32C8-5B7565E9FFA5}"/>
              </a:ext>
            </a:extLst>
          </p:cNvPr>
          <p:cNvSpPr>
            <a:spLocks noGrp="1"/>
          </p:cNvSpPr>
          <p:nvPr/>
        </p:nvSpPr>
        <p:spPr>
          <a:xfrm>
            <a:off x="2057400" y="1143000"/>
            <a:ext cx="10972800" cy="11429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18. GDMT for Patients With Hypertension and Heart Failure With Reduced Ejection Fraction</a:t>
            </a:r>
          </a:p>
        </p:txBody>
      </p:sp>
      <p:graphicFrame>
        <p:nvGraphicFramePr>
          <p:cNvPr id="3" name="Table 2">
            <a:extLst>
              <a:ext uri="{FF2B5EF4-FFF2-40B4-BE49-F238E27FC236}">
                <a16:creationId xmlns:a16="http://schemas.microsoft.com/office/drawing/2014/main" id="{72ADAE36-BC93-3D9F-C74C-AE74124BF308}"/>
              </a:ext>
            </a:extLst>
          </p:cNvPr>
          <p:cNvGraphicFramePr>
            <a:graphicFrameLocks noGrp="1"/>
          </p:cNvGraphicFramePr>
          <p:nvPr>
            <p:extLst>
              <p:ext uri="{D42A27DB-BD31-4B8C-83A1-F6EECF244321}">
                <p14:modId xmlns:p14="http://schemas.microsoft.com/office/powerpoint/2010/main" val="3691225238"/>
              </p:ext>
            </p:extLst>
          </p:nvPr>
        </p:nvGraphicFramePr>
        <p:xfrm>
          <a:off x="838200" y="2514600"/>
          <a:ext cx="12496800" cy="3562604"/>
        </p:xfrm>
        <a:graphic>
          <a:graphicData uri="http://schemas.openxmlformats.org/drawingml/2006/table">
            <a:tbl>
              <a:tblPr firstRow="1" firstCol="1" bandRow="1"/>
              <a:tblGrid>
                <a:gridCol w="4045717">
                  <a:extLst>
                    <a:ext uri="{9D8B030D-6E8A-4147-A177-3AD203B41FA5}">
                      <a16:colId xmlns:a16="http://schemas.microsoft.com/office/drawing/2014/main" val="1732804219"/>
                    </a:ext>
                  </a:extLst>
                </a:gridCol>
                <a:gridCol w="8451083">
                  <a:extLst>
                    <a:ext uri="{9D8B030D-6E8A-4147-A177-3AD203B41FA5}">
                      <a16:colId xmlns:a16="http://schemas.microsoft.com/office/drawing/2014/main" val="2657377631"/>
                    </a:ext>
                  </a:extLst>
                </a:gridCol>
              </a:tblGrid>
              <a:tr h="158049">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Drug Class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Notes on Use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0406197"/>
                  </a:ext>
                </a:extLst>
              </a:tr>
              <a:tr h="48788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BB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 patients with HFrEF, even if asymptomatic, use 1 of the 3 BBs proven to reduce mortality and hospitalizations (bisoprolol, carvedilol, metoprolol succinate).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428304"/>
                  </a:ext>
                </a:extLst>
              </a:tr>
              <a:tr h="48788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MRA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HFrEF, spironolactone or eplerenone is recommended to reduce morbidity and mortality if eGFR is &gt;30 mL/min/1.73 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and potassium is &lt;5.0 mEq/L.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5924336"/>
                  </a:ext>
                </a:extLst>
              </a:tr>
              <a:tr h="755563">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RAASi  with ACEi or ARB or ARNi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 patients with HFrEF and NYHA class II to III symptoms, ARNi is recommended to reduce morbidity and mortality.</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When the use of ARNi is not feasible, ACEi or ARB  is recommended to reduce morbidity and mortality.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518298"/>
                  </a:ext>
                </a:extLst>
              </a:tr>
              <a:tr h="48788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SGLT2i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SGLT2i are recommended in patients with symptomatic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to reduce hospitalization and cardiovascular mortality irrespective of the presence of type 2 diabetes.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2161565"/>
                  </a:ext>
                </a:extLst>
              </a:tr>
            </a:tbl>
          </a:graphicData>
        </a:graphic>
      </p:graphicFrame>
      <p:sp>
        <p:nvSpPr>
          <p:cNvPr id="6" name="TextBox 5">
            <a:extLst>
              <a:ext uri="{FF2B5EF4-FFF2-40B4-BE49-F238E27FC236}">
                <a16:creationId xmlns:a16="http://schemas.microsoft.com/office/drawing/2014/main" id="{FABE7999-BA4D-5C20-BF3A-0C76335523F6}"/>
              </a:ext>
            </a:extLst>
          </p:cNvPr>
          <p:cNvSpPr txBox="1"/>
          <p:nvPr/>
        </p:nvSpPr>
        <p:spPr>
          <a:xfrm>
            <a:off x="838200" y="6172200"/>
            <a:ext cx="12496800" cy="1354217"/>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ARB, angiotensin receptor blockers; </a:t>
            </a:r>
            <a:r>
              <a:rPr lang="en-US" sz="1400" dirty="0" err="1">
                <a:latin typeface="Lub Dub Medium" panose="020B0603030403020204" pitchFamily="34" charset="0"/>
              </a:rPr>
              <a:t>ARNi</a:t>
            </a:r>
            <a:r>
              <a:rPr lang="en-US" sz="1400" dirty="0">
                <a:latin typeface="Lub Dub Medium" panose="020B0603030403020204" pitchFamily="34" charset="0"/>
              </a:rPr>
              <a:t>, angiotensin receptor-neprilysin inhibitors; BB, beta blocker; eGFR, estimated glomerular filtration rate; GDMT, guideline-directed medical therapy; </a:t>
            </a:r>
            <a:r>
              <a:rPr lang="en-US" sz="1400" dirty="0" err="1">
                <a:latin typeface="Lub Dub Medium" panose="020B0603030403020204" pitchFamily="34" charset="0"/>
              </a:rPr>
              <a:t>HFrEF</a:t>
            </a:r>
            <a:r>
              <a:rPr lang="en-US" sz="1400" dirty="0">
                <a:latin typeface="Lub Dub Medium" panose="020B0603030403020204" pitchFamily="34" charset="0"/>
              </a:rPr>
              <a:t>, heart failure with reduced ejection fraction; MRA, mineralocorticoid receptor antagonist; NYHA, New York Heart Association;  </a:t>
            </a:r>
            <a:r>
              <a:rPr lang="en-US" sz="1400" dirty="0" err="1">
                <a:latin typeface="Lub Dub Medium" panose="020B0603030403020204" pitchFamily="34" charset="0"/>
              </a:rPr>
              <a:t>RAASi</a:t>
            </a:r>
            <a:r>
              <a:rPr lang="en-US" sz="1400" dirty="0">
                <a:latin typeface="Lub Dub Medium" panose="020B0603030403020204" pitchFamily="34" charset="0"/>
              </a:rPr>
              <a:t>, renin-angiotensin system inhibitors; and SGLT2i, sodium-glucose cotransporter inhibitors.</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Heidenreich et al. Copyright 2022 American College of Cardiology Foundation.</a:t>
            </a:r>
          </a:p>
        </p:txBody>
      </p:sp>
    </p:spTree>
    <p:extLst>
      <p:ext uri="{BB962C8B-B14F-4D97-AF65-F5344CB8AC3E}">
        <p14:creationId xmlns:p14="http://schemas.microsoft.com/office/powerpoint/2010/main" val="1384175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851B839-4057-52D0-1C8B-7712AB6EA061}"/>
              </a:ext>
            </a:extLst>
          </p:cNvPr>
          <p:cNvGraphicFramePr>
            <a:graphicFrameLocks noGrp="1"/>
          </p:cNvGraphicFramePr>
          <p:nvPr>
            <p:extLst>
              <p:ext uri="{D42A27DB-BD31-4B8C-83A1-F6EECF244321}">
                <p14:modId xmlns:p14="http://schemas.microsoft.com/office/powerpoint/2010/main" val="1698779508"/>
              </p:ext>
            </p:extLst>
          </p:nvPr>
        </p:nvGraphicFramePr>
        <p:xfrm>
          <a:off x="1066799" y="2704655"/>
          <a:ext cx="12496800" cy="2820289"/>
        </p:xfrm>
        <a:graphic>
          <a:graphicData uri="http://schemas.openxmlformats.org/drawingml/2006/table">
            <a:tbl>
              <a:tblPr firstRow="1" firstCol="1" bandRow="1"/>
              <a:tblGrid>
                <a:gridCol w="4045717">
                  <a:extLst>
                    <a:ext uri="{9D8B030D-6E8A-4147-A177-3AD203B41FA5}">
                      <a16:colId xmlns:a16="http://schemas.microsoft.com/office/drawing/2014/main" val="3927788539"/>
                    </a:ext>
                  </a:extLst>
                </a:gridCol>
                <a:gridCol w="8451083">
                  <a:extLst>
                    <a:ext uri="{9D8B030D-6E8A-4147-A177-3AD203B41FA5}">
                      <a16:colId xmlns:a16="http://schemas.microsoft.com/office/drawing/2014/main" val="3764738076"/>
                    </a:ext>
                  </a:extLst>
                </a:gridCol>
              </a:tblGrid>
              <a:tr h="158049">
                <a:tc grid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Additional GDMT to be added as indicated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02087099"/>
                  </a:ext>
                </a:extLst>
              </a:tr>
              <a:tr h="168291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Hydralazine and isosorbide dinitrate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patients self-identified as Black with NYHA class III to IV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who are receiving optimal medical therapy, the combination of hydralazine and isosorbide dinitrate is recommended to improve symptoms and reduce morbidity and mortality.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current or previous symptomatic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who cannot be given first-line agents, such as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ARNi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ACEi, or ARB, because of drug intolerance or renal insufficiency, a combination of hydralazine and isosorbide dinitrate might be considered to reduce morbidity and mortality.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768035"/>
                  </a:ext>
                </a:extLst>
              </a:tr>
            </a:tbl>
          </a:graphicData>
        </a:graphic>
      </p:graphicFrame>
      <p:sp>
        <p:nvSpPr>
          <p:cNvPr id="4" name="Title 3">
            <a:extLst>
              <a:ext uri="{FF2B5EF4-FFF2-40B4-BE49-F238E27FC236}">
                <a16:creationId xmlns:a16="http://schemas.microsoft.com/office/drawing/2014/main" id="{6E953E72-690A-12E4-977E-77E70581A9B8}"/>
              </a:ext>
            </a:extLst>
          </p:cNvPr>
          <p:cNvSpPr>
            <a:spLocks noGrp="1"/>
          </p:cNvSpPr>
          <p:nvPr/>
        </p:nvSpPr>
        <p:spPr>
          <a:xfrm>
            <a:off x="1447798" y="1371600"/>
            <a:ext cx="11734801" cy="11429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18. GDMT for Patients With Hypertension and Heart Failure With Reduced Ejection Fraction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5" name="TextBox 4">
            <a:extLst>
              <a:ext uri="{FF2B5EF4-FFF2-40B4-BE49-F238E27FC236}">
                <a16:creationId xmlns:a16="http://schemas.microsoft.com/office/drawing/2014/main" id="{E29F0BF3-6140-1D40-3B4A-095D7365AECD}"/>
              </a:ext>
            </a:extLst>
          </p:cNvPr>
          <p:cNvSpPr txBox="1"/>
          <p:nvPr/>
        </p:nvSpPr>
        <p:spPr>
          <a:xfrm>
            <a:off x="1066799" y="5743977"/>
            <a:ext cx="12496800" cy="1354217"/>
          </a:xfrm>
          <a:prstGeom prst="rect">
            <a:avLst/>
          </a:prstGeom>
          <a:noFill/>
        </p:spPr>
        <p:txBody>
          <a:bodyPr wrap="square">
            <a:spAutoFit/>
          </a:bodyPr>
          <a:lstStyle/>
          <a:p>
            <a:r>
              <a:rPr lang="en-US" sz="1400" dirty="0">
                <a:latin typeface="Lub Dub Medium" panose="020B0603030403020204" pitchFamily="34" charset="0"/>
              </a:rPr>
              <a:t>ACEi indicates angiotensin-converting enzyme inhibitors; ARB, angiotensin receptor blockers; </a:t>
            </a:r>
            <a:r>
              <a:rPr lang="en-US" sz="1400" dirty="0" err="1">
                <a:latin typeface="Lub Dub Medium" panose="020B0603030403020204" pitchFamily="34" charset="0"/>
              </a:rPr>
              <a:t>ARNi</a:t>
            </a:r>
            <a:r>
              <a:rPr lang="en-US" sz="1400" dirty="0">
                <a:latin typeface="Lub Dub Medium" panose="020B0603030403020204" pitchFamily="34" charset="0"/>
              </a:rPr>
              <a:t>, angiotensin receptor-neprilysin inhibitors; BB, beta blocker; eGFR, estimated glomerular filtration rate; GDMT, guideline-directed medical therapy; </a:t>
            </a:r>
            <a:r>
              <a:rPr lang="en-US" sz="1400" dirty="0" err="1">
                <a:latin typeface="Lub Dub Medium" panose="020B0603030403020204" pitchFamily="34" charset="0"/>
              </a:rPr>
              <a:t>HFrEF</a:t>
            </a:r>
            <a:r>
              <a:rPr lang="en-US" sz="1400" dirty="0">
                <a:latin typeface="Lub Dub Medium" panose="020B0603030403020204" pitchFamily="34" charset="0"/>
              </a:rPr>
              <a:t>, heart failure with reduced ejection fraction; MRA, mineralocorticoid receptor antagonist; NYHA, New York Heart Association;  </a:t>
            </a:r>
            <a:r>
              <a:rPr lang="en-US" sz="1400" dirty="0" err="1">
                <a:latin typeface="Lub Dub Medium" panose="020B0603030403020204" pitchFamily="34" charset="0"/>
              </a:rPr>
              <a:t>RAASi</a:t>
            </a:r>
            <a:r>
              <a:rPr lang="en-US" sz="1400" dirty="0">
                <a:latin typeface="Lub Dub Medium" panose="020B0603030403020204" pitchFamily="34" charset="0"/>
              </a:rPr>
              <a:t>, renin-angiotensin-aldosterone system inhibitors; and SGLT2i, sodium-glucose cotransporter inhibitors.</a:t>
            </a: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Heidenreich et al. Copyright 2022 American Heart Association, Inc, and American College of Cardiology Foundation.</a:t>
            </a:r>
          </a:p>
        </p:txBody>
      </p:sp>
    </p:spTree>
    <p:extLst>
      <p:ext uri="{BB962C8B-B14F-4D97-AF65-F5344CB8AC3E}">
        <p14:creationId xmlns:p14="http://schemas.microsoft.com/office/powerpoint/2010/main" val="37529759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
        <p:nvSpPr>
          <p:cNvPr id="2" name="Title 3">
            <a:extLst>
              <a:ext uri="{FF2B5EF4-FFF2-40B4-BE49-F238E27FC236}">
                <a16:creationId xmlns:a16="http://schemas.microsoft.com/office/drawing/2014/main" id="{E126910B-7C67-8017-26C6-4591CF0E1DB6}"/>
              </a:ext>
            </a:extLst>
          </p:cNvPr>
          <p:cNvSpPr>
            <a:spLocks noGrp="1"/>
          </p:cNvSpPr>
          <p:nvPr/>
        </p:nvSpPr>
        <p:spPr>
          <a:xfrm>
            <a:off x="3314698" y="1295400"/>
            <a:ext cx="8001002" cy="1066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Hypertension Treatment in Patients With Chronic Kidney Disease</a:t>
            </a:r>
          </a:p>
        </p:txBody>
      </p:sp>
      <p:graphicFrame>
        <p:nvGraphicFramePr>
          <p:cNvPr id="3" name="Table 2">
            <a:extLst>
              <a:ext uri="{FF2B5EF4-FFF2-40B4-BE49-F238E27FC236}">
                <a16:creationId xmlns:a16="http://schemas.microsoft.com/office/drawing/2014/main" id="{66436C92-6616-2556-5E97-4C85FE5DD12E}"/>
              </a:ext>
            </a:extLst>
          </p:cNvPr>
          <p:cNvGraphicFramePr>
            <a:graphicFrameLocks noGrp="1"/>
          </p:cNvGraphicFramePr>
          <p:nvPr>
            <p:extLst>
              <p:ext uri="{D42A27DB-BD31-4B8C-83A1-F6EECF244321}">
                <p14:modId xmlns:p14="http://schemas.microsoft.com/office/powerpoint/2010/main" val="2546197494"/>
              </p:ext>
            </p:extLst>
          </p:nvPr>
        </p:nvGraphicFramePr>
        <p:xfrm>
          <a:off x="2694007" y="2667000"/>
          <a:ext cx="9242386" cy="3962400"/>
        </p:xfrm>
        <a:graphic>
          <a:graphicData uri="http://schemas.openxmlformats.org/drawingml/2006/table">
            <a:tbl>
              <a:tblPr firstRow="1" firstCol="1" lastRow="1" lastCol="1" bandRow="1" bandCol="1"/>
              <a:tblGrid>
                <a:gridCol w="911299">
                  <a:extLst>
                    <a:ext uri="{9D8B030D-6E8A-4147-A177-3AD203B41FA5}">
                      <a16:colId xmlns:a16="http://schemas.microsoft.com/office/drawing/2014/main" val="154068955"/>
                    </a:ext>
                  </a:extLst>
                </a:gridCol>
                <a:gridCol w="1247722">
                  <a:extLst>
                    <a:ext uri="{9D8B030D-6E8A-4147-A177-3AD203B41FA5}">
                      <a16:colId xmlns:a16="http://schemas.microsoft.com/office/drawing/2014/main" val="1712539277"/>
                    </a:ext>
                  </a:extLst>
                </a:gridCol>
                <a:gridCol w="7083365">
                  <a:extLst>
                    <a:ext uri="{9D8B030D-6E8A-4147-A177-3AD203B41FA5}">
                      <a16:colId xmlns:a16="http://schemas.microsoft.com/office/drawing/2014/main" val="834697576"/>
                    </a:ext>
                  </a:extLst>
                </a:gridCol>
              </a:tblGrid>
              <a:tr h="918866">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Hypertension Treatment in Patients With Chronic Kidney Disease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00610365"/>
                  </a:ext>
                </a:extLst>
              </a:tr>
              <a:tr h="540731">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48207790"/>
                  </a:ext>
                </a:extLst>
              </a:tr>
              <a:tr h="116626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hypertension and CKD as identified by eGFR &lt;60 mL/min/1.73m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or albuminuria ≥30 mg albumin/g creatinine, treatment should target an SBP goal of &lt;130 mm Hg to decrease all-cause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9433494"/>
                  </a:ext>
                </a:extLst>
              </a:tr>
              <a:tr h="133653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hypertension and CKD as identified by eGFR &lt;60 mL/min/1.73m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with albuminuria of ≥30 mg/g,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RAASi</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(either with ACEi or ARB but not both) is recommended to decrease CVD and delay progression of kidney disease.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45819112"/>
                  </a:ext>
                </a:extLst>
              </a:tr>
            </a:tbl>
          </a:graphicData>
        </a:graphic>
      </p:graphicFrame>
    </p:spTree>
    <p:extLst>
      <p:ext uri="{BB962C8B-B14F-4D97-AF65-F5344CB8AC3E}">
        <p14:creationId xmlns:p14="http://schemas.microsoft.com/office/powerpoint/2010/main" val="8581335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E65E9D8-78CB-E69B-0768-1525DE14D350}"/>
              </a:ext>
            </a:extLst>
          </p:cNvPr>
          <p:cNvSpPr>
            <a:spLocks noGrp="1"/>
          </p:cNvSpPr>
          <p:nvPr/>
        </p:nvSpPr>
        <p:spPr>
          <a:xfrm>
            <a:off x="3505200" y="954588"/>
            <a:ext cx="7315201"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Acute Intracerebral Hemorrhage</a:t>
            </a:r>
          </a:p>
        </p:txBody>
      </p:sp>
      <p:graphicFrame>
        <p:nvGraphicFramePr>
          <p:cNvPr id="3" name="Table 2">
            <a:extLst>
              <a:ext uri="{FF2B5EF4-FFF2-40B4-BE49-F238E27FC236}">
                <a16:creationId xmlns:a16="http://schemas.microsoft.com/office/drawing/2014/main" id="{520DF8EC-C235-B6D8-A960-A70BA604F516}"/>
              </a:ext>
            </a:extLst>
          </p:cNvPr>
          <p:cNvGraphicFramePr>
            <a:graphicFrameLocks noGrp="1"/>
          </p:cNvGraphicFramePr>
          <p:nvPr>
            <p:extLst>
              <p:ext uri="{D42A27DB-BD31-4B8C-83A1-F6EECF244321}">
                <p14:modId xmlns:p14="http://schemas.microsoft.com/office/powerpoint/2010/main" val="465097449"/>
              </p:ext>
            </p:extLst>
          </p:nvPr>
        </p:nvGraphicFramePr>
        <p:xfrm>
          <a:off x="2203386" y="1905000"/>
          <a:ext cx="10223627" cy="5065212"/>
        </p:xfrm>
        <a:graphic>
          <a:graphicData uri="http://schemas.openxmlformats.org/drawingml/2006/table">
            <a:tbl>
              <a:tblPr firstRow="1" firstCol="1" bandRow="1"/>
              <a:tblGrid>
                <a:gridCol w="1384623">
                  <a:extLst>
                    <a:ext uri="{9D8B030D-6E8A-4147-A177-3AD203B41FA5}">
                      <a16:colId xmlns:a16="http://schemas.microsoft.com/office/drawing/2014/main" val="2827656816"/>
                    </a:ext>
                  </a:extLst>
                </a:gridCol>
                <a:gridCol w="1497532">
                  <a:extLst>
                    <a:ext uri="{9D8B030D-6E8A-4147-A177-3AD203B41FA5}">
                      <a16:colId xmlns:a16="http://schemas.microsoft.com/office/drawing/2014/main" val="3515688231"/>
                    </a:ext>
                  </a:extLst>
                </a:gridCol>
                <a:gridCol w="7341472">
                  <a:extLst>
                    <a:ext uri="{9D8B030D-6E8A-4147-A177-3AD203B41FA5}">
                      <a16:colId xmlns:a16="http://schemas.microsoft.com/office/drawing/2014/main" val="3872710365"/>
                    </a:ext>
                  </a:extLst>
                </a:gridCol>
              </a:tblGrid>
              <a:tr h="915564">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 for Acute Intracerebral Hemorrhage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References that support recommendations are summarized in the evidence table.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6473514"/>
                  </a:ext>
                </a:extLst>
              </a:tr>
              <a:tr h="38076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228829"/>
                  </a:ext>
                </a:extLst>
              </a:tr>
              <a:tr h="1573662">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 patients with acute spontaneous intracerebral hemorrhage (ICH) who present with SBP between 150 and 220 mm Hg, it can be beneficial to immediately lower SBP to 130 to &lt;140 mm Hg for at least 7 days after ICH to improve functional outcomes but stop antihypertensive medications if SBP &lt;130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271439"/>
                  </a:ext>
                </a:extLst>
              </a:tr>
              <a:tr h="125629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acute spontaneous ICH requiring acute BP lowering, careful titration to ensure smooth, nonlabile, and sustained control of BP, avoiding peaks and large variability in SBP, can be beneficial for improving functional outcomes.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9344148"/>
                  </a:ext>
                </a:extLst>
              </a:tr>
              <a:tr h="938924">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 Harm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 patients with acute spontaneous ICH who present with SBP &gt;220 mm Hg, SBP should not be lowered below 130 mm Hg to reduce adverse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342910"/>
                  </a:ext>
                </a:extLst>
              </a:tr>
            </a:tbl>
          </a:graphicData>
        </a:graphic>
      </p:graphicFrame>
    </p:spTree>
    <p:extLst>
      <p:ext uri="{BB962C8B-B14F-4D97-AF65-F5344CB8AC3E}">
        <p14:creationId xmlns:p14="http://schemas.microsoft.com/office/powerpoint/2010/main" val="268004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8009-AFA9-0C21-4091-2A95939CBC0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F32338-7274-C653-BD84-60FC928D1FF3}"/>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9" name="Title 3">
            <a:extLst>
              <a:ext uri="{FF2B5EF4-FFF2-40B4-BE49-F238E27FC236}">
                <a16:creationId xmlns:a16="http://schemas.microsoft.com/office/drawing/2014/main" id="{C791FA23-973B-3850-957E-3CEB1EEAF794}"/>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3F87AA86-EED4-EA78-0618-F07B568CDB4C}"/>
              </a:ext>
            </a:extLst>
          </p:cNvPr>
          <p:cNvGraphicFramePr>
            <a:graphicFrameLocks noGrp="1"/>
          </p:cNvGraphicFramePr>
          <p:nvPr>
            <p:extLst>
              <p:ext uri="{D42A27DB-BD31-4B8C-83A1-F6EECF244321}">
                <p14:modId xmlns:p14="http://schemas.microsoft.com/office/powerpoint/2010/main" val="633928889"/>
              </p:ext>
            </p:extLst>
          </p:nvPr>
        </p:nvGraphicFramePr>
        <p:xfrm>
          <a:off x="533398" y="1786572"/>
          <a:ext cx="13563601" cy="4656456"/>
        </p:xfrm>
        <a:graphic>
          <a:graphicData uri="http://schemas.openxmlformats.org/drawingml/2006/table">
            <a:tbl>
              <a:tblPr firstRow="1" firstCol="1" bandRow="1"/>
              <a:tblGrid>
                <a:gridCol w="3329248">
                  <a:extLst>
                    <a:ext uri="{9D8B030D-6E8A-4147-A177-3AD203B41FA5}">
                      <a16:colId xmlns:a16="http://schemas.microsoft.com/office/drawing/2014/main" val="4221227132"/>
                    </a:ext>
                  </a:extLst>
                </a:gridCol>
                <a:gridCol w="3101495">
                  <a:extLst>
                    <a:ext uri="{9D8B030D-6E8A-4147-A177-3AD203B41FA5}">
                      <a16:colId xmlns:a16="http://schemas.microsoft.com/office/drawing/2014/main" val="2654735573"/>
                    </a:ext>
                  </a:extLst>
                </a:gridCol>
                <a:gridCol w="3462707">
                  <a:extLst>
                    <a:ext uri="{9D8B030D-6E8A-4147-A177-3AD203B41FA5}">
                      <a16:colId xmlns:a16="http://schemas.microsoft.com/office/drawing/2014/main" val="3843318018"/>
                    </a:ext>
                  </a:extLst>
                </a:gridCol>
                <a:gridCol w="3670151">
                  <a:extLst>
                    <a:ext uri="{9D8B030D-6E8A-4147-A177-3AD203B41FA5}">
                      <a16:colId xmlns:a16="http://schemas.microsoft.com/office/drawing/2014/main" val="2736414845"/>
                    </a:ext>
                  </a:extLst>
                </a:gridCol>
              </a:tblGrid>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5.5. Hypertension and Pregnancy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Pregnant individuals with chronic hypertension (defined as prepregnancy hypertension or SBP 140 to 159 mm Hg and/or DBP 90 to 109 mm Hg prior to 20 weeks gestation) should receive antihypertensive therapy to achieve BP &lt;140/90 mm Hg to prevent maternal and perinatal morbidity and mortality.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6634700"/>
                  </a:ext>
                </a:extLst>
              </a:tr>
              <a:tr h="55912">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5.5. Hypertension and Pregnancy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Individuals with hypertension who are planning a pregnancy or who become pregnant should be counseled about the benefits of low-dose aspirin to reduce the risk of preeclampsia and its sequelae.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2580411"/>
                  </a:ext>
                </a:extLst>
              </a:tr>
            </a:tbl>
          </a:graphicData>
        </a:graphic>
      </p:graphicFrame>
    </p:spTree>
    <p:extLst>
      <p:ext uri="{BB962C8B-B14F-4D97-AF65-F5344CB8AC3E}">
        <p14:creationId xmlns:p14="http://schemas.microsoft.com/office/powerpoint/2010/main" val="20190932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2" name="Title 3">
            <a:extLst>
              <a:ext uri="{FF2B5EF4-FFF2-40B4-BE49-F238E27FC236}">
                <a16:creationId xmlns:a16="http://schemas.microsoft.com/office/drawing/2014/main" id="{8D016F97-4E32-C433-04FC-8B86502D493F}"/>
              </a:ext>
            </a:extLst>
          </p:cNvPr>
          <p:cNvSpPr>
            <a:spLocks noGrp="1"/>
          </p:cNvSpPr>
          <p:nvPr/>
        </p:nvSpPr>
        <p:spPr>
          <a:xfrm>
            <a:off x="4838698" y="1143000"/>
            <a:ext cx="4953001"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Acute Ischemic Stroke</a:t>
            </a:r>
          </a:p>
        </p:txBody>
      </p:sp>
      <p:graphicFrame>
        <p:nvGraphicFramePr>
          <p:cNvPr id="3" name="Table 2">
            <a:extLst>
              <a:ext uri="{FF2B5EF4-FFF2-40B4-BE49-F238E27FC236}">
                <a16:creationId xmlns:a16="http://schemas.microsoft.com/office/drawing/2014/main" id="{CA1B2FBD-F26C-113F-A2D4-A479745CF940}"/>
              </a:ext>
            </a:extLst>
          </p:cNvPr>
          <p:cNvGraphicFramePr>
            <a:graphicFrameLocks noGrp="1"/>
          </p:cNvGraphicFramePr>
          <p:nvPr>
            <p:extLst>
              <p:ext uri="{D42A27DB-BD31-4B8C-83A1-F6EECF244321}">
                <p14:modId xmlns:p14="http://schemas.microsoft.com/office/powerpoint/2010/main" val="2121872058"/>
              </p:ext>
            </p:extLst>
          </p:nvPr>
        </p:nvGraphicFramePr>
        <p:xfrm>
          <a:off x="2438399" y="2133600"/>
          <a:ext cx="9753601" cy="4796483"/>
        </p:xfrm>
        <a:graphic>
          <a:graphicData uri="http://schemas.openxmlformats.org/drawingml/2006/table">
            <a:tbl>
              <a:tblPr firstRow="1" firstCol="1" lastRow="1" lastCol="1" bandRow="1" bandCol="1"/>
              <a:tblGrid>
                <a:gridCol w="1113040">
                  <a:extLst>
                    <a:ext uri="{9D8B030D-6E8A-4147-A177-3AD203B41FA5}">
                      <a16:colId xmlns:a16="http://schemas.microsoft.com/office/drawing/2014/main" val="2685869561"/>
                    </a:ext>
                  </a:extLst>
                </a:gridCol>
                <a:gridCol w="949512">
                  <a:extLst>
                    <a:ext uri="{9D8B030D-6E8A-4147-A177-3AD203B41FA5}">
                      <a16:colId xmlns:a16="http://schemas.microsoft.com/office/drawing/2014/main" val="3755196434"/>
                    </a:ext>
                  </a:extLst>
                </a:gridCol>
                <a:gridCol w="7691049">
                  <a:extLst>
                    <a:ext uri="{9D8B030D-6E8A-4147-A177-3AD203B41FA5}">
                      <a16:colId xmlns:a16="http://schemas.microsoft.com/office/drawing/2014/main" val="1875843617"/>
                    </a:ext>
                  </a:extLst>
                </a:gridCol>
              </a:tblGrid>
              <a:tr h="8382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Acute Ischemic Stroke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58838210"/>
                  </a:ext>
                </a:extLst>
              </a:tr>
              <a:tr h="321655">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2015263"/>
                  </a:ext>
                </a:extLst>
              </a:tr>
              <a:tr h="104667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acute ischemic stroke, hypotension and hypovolemia should be corrected to maintain systemic perfusion levels necessary to support organ function.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79020693"/>
                  </a:ext>
                </a:extLst>
              </a:tr>
              <a:tr h="159501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Patients who have elevated BP and are otherwise eligible for treatment with IV thrombolytics should have their BP lowered to SBP &lt;185 mm Hg and DBP &lt;110 mm Hg before IV thrombolytic therapy is initiated and should be maintained below 180/105 mm Hg for at least the first 24 hours after initiating thrombolytic therapy to avoid complications.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19002554"/>
                  </a:ext>
                </a:extLst>
              </a:tr>
              <a:tr h="99494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who undergo endovascular treatment, it is reasonable to maintain the BP at ≤180/105 mm Hg during and for 24 hours after the procedure to improve long-term functional outcomes and prevent death.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52445492"/>
                  </a:ext>
                </a:extLst>
              </a:tr>
            </a:tbl>
          </a:graphicData>
        </a:graphic>
      </p:graphicFrame>
    </p:spTree>
    <p:extLst>
      <p:ext uri="{BB962C8B-B14F-4D97-AF65-F5344CB8AC3E}">
        <p14:creationId xmlns:p14="http://schemas.microsoft.com/office/powerpoint/2010/main" val="26084121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B7B48F-E55B-8143-07FD-0932448CD3C2}"/>
              </a:ext>
            </a:extLst>
          </p:cNvPr>
          <p:cNvSpPr>
            <a:spLocks noGrp="1"/>
          </p:cNvSpPr>
          <p:nvPr/>
        </p:nvSpPr>
        <p:spPr>
          <a:xfrm>
            <a:off x="3981449" y="1295400"/>
            <a:ext cx="6667501"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Acute Ischemic Stroke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7710D37-F2FD-9E2C-9873-DBBE23E0545E}"/>
              </a:ext>
            </a:extLst>
          </p:cNvPr>
          <p:cNvGraphicFramePr>
            <a:graphicFrameLocks noGrp="1"/>
          </p:cNvGraphicFramePr>
          <p:nvPr>
            <p:extLst>
              <p:ext uri="{D42A27DB-BD31-4B8C-83A1-F6EECF244321}">
                <p14:modId xmlns:p14="http://schemas.microsoft.com/office/powerpoint/2010/main" val="1754653673"/>
              </p:ext>
            </p:extLst>
          </p:nvPr>
        </p:nvGraphicFramePr>
        <p:xfrm>
          <a:off x="2590800" y="2362200"/>
          <a:ext cx="9448800" cy="4572000"/>
        </p:xfrm>
        <a:graphic>
          <a:graphicData uri="http://schemas.openxmlformats.org/drawingml/2006/table">
            <a:tbl>
              <a:tblPr firstRow="1" firstCol="1" lastRow="1" lastCol="1" bandRow="1" bandCol="1"/>
              <a:tblGrid>
                <a:gridCol w="1078257">
                  <a:extLst>
                    <a:ext uri="{9D8B030D-6E8A-4147-A177-3AD203B41FA5}">
                      <a16:colId xmlns:a16="http://schemas.microsoft.com/office/drawing/2014/main" val="3173373981"/>
                    </a:ext>
                  </a:extLst>
                </a:gridCol>
                <a:gridCol w="919840">
                  <a:extLst>
                    <a:ext uri="{9D8B030D-6E8A-4147-A177-3AD203B41FA5}">
                      <a16:colId xmlns:a16="http://schemas.microsoft.com/office/drawing/2014/main" val="2744951143"/>
                    </a:ext>
                  </a:extLst>
                </a:gridCol>
                <a:gridCol w="7450703">
                  <a:extLst>
                    <a:ext uri="{9D8B030D-6E8A-4147-A177-3AD203B41FA5}">
                      <a16:colId xmlns:a16="http://schemas.microsoft.com/office/drawing/2014/main" val="1505118397"/>
                    </a:ext>
                  </a:extLst>
                </a:gridCol>
              </a:tblGrid>
              <a:tr h="152400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BP of ≥220/120 mm Hg who did not receive IV thrombolytic or endovascular treatment and have no comorbid conditions requiring acute antihypertensive treatment, it might be reasonable to lower BP by 15% during the first 24 hours after onset of stroke to improve outcomes.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25243035"/>
                  </a:ext>
                </a:extLst>
              </a:tr>
              <a:tr h="188258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 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Benefit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7F7F"/>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BP &lt;220/120 mm Hg who do not receive IV thrombolysis or endovascular treatment and do not have a comorbid condition requiring urgent antihypertensive treatment, initiating or reinitiating treatment of hypertension within the first 48 to 72 hours after an acute ischemic stroke is not effective to prevent death or disability.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86124452"/>
                  </a:ext>
                </a:extLst>
              </a:tr>
              <a:tr h="1165412">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3:Harm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undergoing successful brain reperfusion with endovascular treatment for a large vessel occlusion, lowering SBP &lt;140 mm Hg within the first 24 to 72 hours after reperfusion can worsen long-term functional outcome.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2288304"/>
                  </a:ext>
                </a:extLst>
              </a:tr>
            </a:tbl>
          </a:graphicData>
        </a:graphic>
      </p:graphicFrame>
    </p:spTree>
    <p:extLst>
      <p:ext uri="{BB962C8B-B14F-4D97-AF65-F5344CB8AC3E}">
        <p14:creationId xmlns:p14="http://schemas.microsoft.com/office/powerpoint/2010/main" val="27589856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122</a:t>
            </a:fld>
            <a:endParaRPr lang="en-US" dirty="0"/>
          </a:p>
        </p:txBody>
      </p:sp>
      <p:sp>
        <p:nvSpPr>
          <p:cNvPr id="2" name="Title 3">
            <a:extLst>
              <a:ext uri="{FF2B5EF4-FFF2-40B4-BE49-F238E27FC236}">
                <a16:creationId xmlns:a16="http://schemas.microsoft.com/office/drawing/2014/main" id="{17293AF9-3DB3-3E18-9F8E-E0EC34CAA151}"/>
              </a:ext>
            </a:extLst>
          </p:cNvPr>
          <p:cNvSpPr>
            <a:spLocks noGrp="1"/>
          </p:cNvSpPr>
          <p:nvPr/>
        </p:nvSpPr>
        <p:spPr>
          <a:xfrm>
            <a:off x="3886200" y="990600"/>
            <a:ext cx="6591301"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Secondary Stroke Prevention</a:t>
            </a:r>
          </a:p>
        </p:txBody>
      </p:sp>
      <p:graphicFrame>
        <p:nvGraphicFramePr>
          <p:cNvPr id="3" name="Table 2">
            <a:extLst>
              <a:ext uri="{FF2B5EF4-FFF2-40B4-BE49-F238E27FC236}">
                <a16:creationId xmlns:a16="http://schemas.microsoft.com/office/drawing/2014/main" id="{897B2CED-0ED4-343C-399A-BCE931CED273}"/>
              </a:ext>
            </a:extLst>
          </p:cNvPr>
          <p:cNvGraphicFramePr>
            <a:graphicFrameLocks noGrp="1"/>
          </p:cNvGraphicFramePr>
          <p:nvPr>
            <p:extLst>
              <p:ext uri="{D42A27DB-BD31-4B8C-83A1-F6EECF244321}">
                <p14:modId xmlns:p14="http://schemas.microsoft.com/office/powerpoint/2010/main" val="3733823082"/>
              </p:ext>
            </p:extLst>
          </p:nvPr>
        </p:nvGraphicFramePr>
        <p:xfrm>
          <a:off x="2162175" y="1999980"/>
          <a:ext cx="10306050" cy="4688633"/>
        </p:xfrm>
        <a:graphic>
          <a:graphicData uri="http://schemas.openxmlformats.org/drawingml/2006/table">
            <a:tbl>
              <a:tblPr firstRow="1" firstCol="1" lastRow="1" lastCol="1" bandRow="1" bandCol="1"/>
              <a:tblGrid>
                <a:gridCol w="908022">
                  <a:extLst>
                    <a:ext uri="{9D8B030D-6E8A-4147-A177-3AD203B41FA5}">
                      <a16:colId xmlns:a16="http://schemas.microsoft.com/office/drawing/2014/main" val="632182180"/>
                    </a:ext>
                  </a:extLst>
                </a:gridCol>
                <a:gridCol w="1001094">
                  <a:extLst>
                    <a:ext uri="{9D8B030D-6E8A-4147-A177-3AD203B41FA5}">
                      <a16:colId xmlns:a16="http://schemas.microsoft.com/office/drawing/2014/main" val="71683337"/>
                    </a:ext>
                  </a:extLst>
                </a:gridCol>
                <a:gridCol w="8396934">
                  <a:extLst>
                    <a:ext uri="{9D8B030D-6E8A-4147-A177-3AD203B41FA5}">
                      <a16:colId xmlns:a16="http://schemas.microsoft.com/office/drawing/2014/main" val="1754081836"/>
                    </a:ext>
                  </a:extLst>
                </a:gridCol>
              </a:tblGrid>
              <a:tr h="81942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Secondary Stroke Prevention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97520859"/>
                  </a:ext>
                </a:extLst>
              </a:tr>
              <a:tr h="34954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82147895"/>
                  </a:ext>
                </a:extLst>
              </a:tr>
              <a:tr h="126163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who have experienced an ischemic stroke, transient ischemic attack (TIA), or ICH, treatment with a thiazide-type diuretic, ACEi, or ARB is recommended for lowering BP and reducing recurrent stroke and ICH risk.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66491126"/>
                  </a:ext>
                </a:extLst>
              </a:tr>
              <a:tr h="98794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who have experienced an ischemic stroke, TIA, or ICH, an office SBP/DBP goal of &lt;130/80 mm Hg is recommended to reduce the risk of recurrent stroke, ICH, and other vascular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72027159"/>
                  </a:ext>
                </a:extLst>
              </a:tr>
              <a:tr h="127009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patients with no history of hypertension who have experienced an ischemic stroke, TIA, or ICH and have an average office SBP/DBP of ≥130/80 mm Hg, antihypertensive medication treatment can be beneficial to reduce the risk of recurrent stroke, ICH, and other vascular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28560108"/>
                  </a:ext>
                </a:extLst>
              </a:tr>
            </a:tbl>
          </a:graphicData>
        </a:graphic>
      </p:graphicFrame>
    </p:spTree>
    <p:extLst>
      <p:ext uri="{BB962C8B-B14F-4D97-AF65-F5344CB8AC3E}">
        <p14:creationId xmlns:p14="http://schemas.microsoft.com/office/powerpoint/2010/main" val="39915908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EC1928-A852-E1B3-BD26-07E8F0CEC4A5}"/>
              </a:ext>
            </a:extLst>
          </p:cNvPr>
          <p:cNvSpPr>
            <a:spLocks noGrp="1"/>
          </p:cNvSpPr>
          <p:nvPr/>
        </p:nvSpPr>
        <p:spPr>
          <a:xfrm>
            <a:off x="2666999" y="1752600"/>
            <a:ext cx="9296400"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Mild Cognitive Impairment and Dementia</a:t>
            </a:r>
          </a:p>
        </p:txBody>
      </p:sp>
      <p:graphicFrame>
        <p:nvGraphicFramePr>
          <p:cNvPr id="3" name="Table 2">
            <a:extLst>
              <a:ext uri="{FF2B5EF4-FFF2-40B4-BE49-F238E27FC236}">
                <a16:creationId xmlns:a16="http://schemas.microsoft.com/office/drawing/2014/main" id="{797CD053-FCEA-26AE-85FD-2F0D1D0DCCB1}"/>
              </a:ext>
            </a:extLst>
          </p:cNvPr>
          <p:cNvGraphicFramePr>
            <a:graphicFrameLocks noGrp="1"/>
          </p:cNvGraphicFramePr>
          <p:nvPr>
            <p:extLst>
              <p:ext uri="{D42A27DB-BD31-4B8C-83A1-F6EECF244321}">
                <p14:modId xmlns:p14="http://schemas.microsoft.com/office/powerpoint/2010/main" val="759817661"/>
              </p:ext>
            </p:extLst>
          </p:nvPr>
        </p:nvGraphicFramePr>
        <p:xfrm>
          <a:off x="3276599" y="2895600"/>
          <a:ext cx="8077201" cy="2404057"/>
        </p:xfrm>
        <a:graphic>
          <a:graphicData uri="http://schemas.openxmlformats.org/drawingml/2006/table">
            <a:tbl>
              <a:tblPr firstRow="1" firstCol="1" lastRow="1" lastCol="1" bandRow="1" bandCol="1"/>
              <a:tblGrid>
                <a:gridCol w="794232">
                  <a:extLst>
                    <a:ext uri="{9D8B030D-6E8A-4147-A177-3AD203B41FA5}">
                      <a16:colId xmlns:a16="http://schemas.microsoft.com/office/drawing/2014/main" val="509360700"/>
                    </a:ext>
                  </a:extLst>
                </a:gridCol>
                <a:gridCol w="833278">
                  <a:extLst>
                    <a:ext uri="{9D8B030D-6E8A-4147-A177-3AD203B41FA5}">
                      <a16:colId xmlns:a16="http://schemas.microsoft.com/office/drawing/2014/main" val="92328201"/>
                    </a:ext>
                  </a:extLst>
                </a:gridCol>
                <a:gridCol w="6449691">
                  <a:extLst>
                    <a:ext uri="{9D8B030D-6E8A-4147-A177-3AD203B41FA5}">
                      <a16:colId xmlns:a16="http://schemas.microsoft.com/office/drawing/2014/main" val="431376202"/>
                    </a:ext>
                  </a:extLst>
                </a:gridCol>
              </a:tblGrid>
              <a:tr h="10668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Prevention of Mild Cognitive Impairment and Dementia</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5636149"/>
                  </a:ext>
                </a:extLst>
              </a:tr>
              <a:tr h="37309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177288"/>
                  </a:ext>
                </a:extLst>
              </a:tr>
              <a:tr h="9641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 goal of &lt;130 mm Hg SBP is recommended to prevent mild cognitive impairment and dementia.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873897"/>
                  </a:ext>
                </a:extLst>
              </a:tr>
            </a:tbl>
          </a:graphicData>
        </a:graphic>
      </p:graphicFrame>
    </p:spTree>
    <p:extLst>
      <p:ext uri="{BB962C8B-B14F-4D97-AF65-F5344CB8AC3E}">
        <p14:creationId xmlns:p14="http://schemas.microsoft.com/office/powerpoint/2010/main" val="33266867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124</a:t>
            </a:fld>
            <a:endParaRPr lang="en-US" dirty="0"/>
          </a:p>
        </p:txBody>
      </p:sp>
      <p:sp>
        <p:nvSpPr>
          <p:cNvPr id="2" name="Title 3">
            <a:extLst>
              <a:ext uri="{FF2B5EF4-FFF2-40B4-BE49-F238E27FC236}">
                <a16:creationId xmlns:a16="http://schemas.microsoft.com/office/drawing/2014/main" id="{B1173D26-F913-DE02-BD5C-277614E6D856}"/>
              </a:ext>
            </a:extLst>
          </p:cNvPr>
          <p:cNvSpPr>
            <a:spLocks noGrp="1"/>
          </p:cNvSpPr>
          <p:nvPr/>
        </p:nvSpPr>
        <p:spPr>
          <a:xfrm>
            <a:off x="3962400" y="990600"/>
            <a:ext cx="6705600"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Plan of Care for Hypertension</a:t>
            </a:r>
          </a:p>
        </p:txBody>
      </p:sp>
      <p:graphicFrame>
        <p:nvGraphicFramePr>
          <p:cNvPr id="3" name="Table 2">
            <a:extLst>
              <a:ext uri="{FF2B5EF4-FFF2-40B4-BE49-F238E27FC236}">
                <a16:creationId xmlns:a16="http://schemas.microsoft.com/office/drawing/2014/main" id="{9022C545-1631-5BEC-B5B6-7B9B316E8CE1}"/>
              </a:ext>
            </a:extLst>
          </p:cNvPr>
          <p:cNvGraphicFramePr>
            <a:graphicFrameLocks noGrp="1"/>
          </p:cNvGraphicFramePr>
          <p:nvPr>
            <p:extLst>
              <p:ext uri="{D42A27DB-BD31-4B8C-83A1-F6EECF244321}">
                <p14:modId xmlns:p14="http://schemas.microsoft.com/office/powerpoint/2010/main" val="285178718"/>
              </p:ext>
            </p:extLst>
          </p:nvPr>
        </p:nvGraphicFramePr>
        <p:xfrm>
          <a:off x="1973501" y="1905000"/>
          <a:ext cx="10683397" cy="5105872"/>
        </p:xfrm>
        <a:graphic>
          <a:graphicData uri="http://schemas.openxmlformats.org/drawingml/2006/table">
            <a:tbl>
              <a:tblPr firstRow="1" firstCol="1" bandRow="1"/>
              <a:tblGrid>
                <a:gridCol w="1106800">
                  <a:extLst>
                    <a:ext uri="{9D8B030D-6E8A-4147-A177-3AD203B41FA5}">
                      <a16:colId xmlns:a16="http://schemas.microsoft.com/office/drawing/2014/main" val="2637825373"/>
                    </a:ext>
                  </a:extLst>
                </a:gridCol>
                <a:gridCol w="1288418">
                  <a:extLst>
                    <a:ext uri="{9D8B030D-6E8A-4147-A177-3AD203B41FA5}">
                      <a16:colId xmlns:a16="http://schemas.microsoft.com/office/drawing/2014/main" val="1751133049"/>
                    </a:ext>
                  </a:extLst>
                </a:gridCol>
                <a:gridCol w="8288179">
                  <a:extLst>
                    <a:ext uri="{9D8B030D-6E8A-4147-A177-3AD203B41FA5}">
                      <a16:colId xmlns:a16="http://schemas.microsoft.com/office/drawing/2014/main" val="1669641810"/>
                    </a:ext>
                  </a:extLst>
                </a:gridCol>
              </a:tblGrid>
              <a:tr h="901325">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Plan of Care for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88450114"/>
                  </a:ext>
                </a:extLst>
              </a:tr>
              <a:tr h="374847">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068191"/>
                  </a:ext>
                </a:extLst>
              </a:tr>
              <a:tr h="374847">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Team-Based Care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426119"/>
                  </a:ext>
                </a:extLst>
              </a:tr>
              <a:tr h="76594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a team-based care approach is recommended to achieve and maintain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7915002"/>
                  </a:ext>
                </a:extLst>
              </a:tr>
              <a:tr h="115703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an evidence-based care plan utilizing HBPM, and team-based care that is responsive to addressing adverse SDOH, is recommended to achieve and maintain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584076"/>
                  </a:ext>
                </a:extLst>
              </a:tr>
              <a:tr h="374847">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Framework in Clinical Practice to Improve Hypertension Control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708214"/>
                  </a:ext>
                </a:extLst>
              </a:tr>
              <a:tr h="115703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an integrated treatment model that includes accurate BP measurement, prompt treatment, patient engagement, and ongoing review of HBPM is recommended to improve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0553240"/>
                  </a:ext>
                </a:extLst>
              </a:tr>
            </a:tbl>
          </a:graphicData>
        </a:graphic>
      </p:graphicFrame>
    </p:spTree>
    <p:extLst>
      <p:ext uri="{BB962C8B-B14F-4D97-AF65-F5344CB8AC3E}">
        <p14:creationId xmlns:p14="http://schemas.microsoft.com/office/powerpoint/2010/main" val="6039823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60C5EB8-BF13-B6A4-85B2-C66447B3111A}"/>
              </a:ext>
            </a:extLst>
          </p:cNvPr>
          <p:cNvSpPr>
            <a:spLocks noGrp="1"/>
          </p:cNvSpPr>
          <p:nvPr/>
        </p:nvSpPr>
        <p:spPr>
          <a:xfrm>
            <a:off x="3162300" y="938993"/>
            <a:ext cx="8305800"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Plan of Care for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AAE3DB59-ACAC-CCF0-48BA-CDF2D512E1BB}"/>
              </a:ext>
            </a:extLst>
          </p:cNvPr>
          <p:cNvGraphicFramePr>
            <a:graphicFrameLocks noGrp="1"/>
          </p:cNvGraphicFramePr>
          <p:nvPr>
            <p:extLst>
              <p:ext uri="{D42A27DB-BD31-4B8C-83A1-F6EECF244321}">
                <p14:modId xmlns:p14="http://schemas.microsoft.com/office/powerpoint/2010/main" val="3109149358"/>
              </p:ext>
            </p:extLst>
          </p:nvPr>
        </p:nvGraphicFramePr>
        <p:xfrm>
          <a:off x="1783001" y="1905000"/>
          <a:ext cx="11064398" cy="5042707"/>
        </p:xfrm>
        <a:graphic>
          <a:graphicData uri="http://schemas.openxmlformats.org/drawingml/2006/table">
            <a:tbl>
              <a:tblPr firstRow="1" firstCol="1" bandRow="1"/>
              <a:tblGrid>
                <a:gridCol w="1146271">
                  <a:extLst>
                    <a:ext uri="{9D8B030D-6E8A-4147-A177-3AD203B41FA5}">
                      <a16:colId xmlns:a16="http://schemas.microsoft.com/office/drawing/2014/main" val="1643650409"/>
                    </a:ext>
                  </a:extLst>
                </a:gridCol>
                <a:gridCol w="1334367">
                  <a:extLst>
                    <a:ext uri="{9D8B030D-6E8A-4147-A177-3AD203B41FA5}">
                      <a16:colId xmlns:a16="http://schemas.microsoft.com/office/drawing/2014/main" val="3181579670"/>
                    </a:ext>
                  </a:extLst>
                </a:gridCol>
                <a:gridCol w="8583760">
                  <a:extLst>
                    <a:ext uri="{9D8B030D-6E8A-4147-A177-3AD203B41FA5}">
                      <a16:colId xmlns:a16="http://schemas.microsoft.com/office/drawing/2014/main" val="755721842"/>
                    </a:ext>
                  </a:extLst>
                </a:gridCol>
              </a:tblGrid>
              <a:tr h="361475">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Follow-Up After Initial BP Evaluation and Initiation of Antihypertensive Therapy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5208261"/>
                  </a:ext>
                </a:extLst>
              </a:tr>
              <a:tr h="97081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Adults with uncontrolled hypertension placed on new or intensified medical therapy should have follow-up evaluations for medication adherence and response to treatment at monthly intervals until control is achieved.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4758925"/>
                  </a:ext>
                </a:extLst>
              </a:tr>
              <a:tr h="361475">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Health Information Technology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4597016"/>
                  </a:ext>
                </a:extLst>
              </a:tr>
              <a:tr h="149289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uncontrolled hypertension, health information technology (HIT) by synchronous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phone, video call) or asynchronous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text, email) communication is beneficial in improving BP control, access to care, and adherence to standards of care and should be incorporated in the management of hypertension, including the titration of BP medications.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2186314"/>
                  </a:ext>
                </a:extLst>
              </a:tr>
              <a:tr h="101674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undiagnosed or uncontrolled hypertension, use of the electronic health record (EHR) and patient registries is beneficial for screening and identification of hypertension to focus on those who need additional 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352495"/>
                  </a:ext>
                </a:extLst>
              </a:tr>
              <a:tr h="73861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7"/>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uncontrolled hypertension, telehealth interventions can be useful to reduce BP and improve office BP control.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787974"/>
                  </a:ext>
                </a:extLst>
              </a:tr>
            </a:tbl>
          </a:graphicData>
        </a:graphic>
      </p:graphicFrame>
    </p:spTree>
    <p:extLst>
      <p:ext uri="{BB962C8B-B14F-4D97-AF65-F5344CB8AC3E}">
        <p14:creationId xmlns:p14="http://schemas.microsoft.com/office/powerpoint/2010/main" val="26148483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126</a:t>
            </a:fld>
            <a:endParaRPr lang="en-US" dirty="0"/>
          </a:p>
        </p:txBody>
      </p:sp>
      <p:sp>
        <p:nvSpPr>
          <p:cNvPr id="2" name="Title 3">
            <a:extLst>
              <a:ext uri="{FF2B5EF4-FFF2-40B4-BE49-F238E27FC236}">
                <a16:creationId xmlns:a16="http://schemas.microsoft.com/office/drawing/2014/main" id="{AB72C65D-AC69-BCC3-2FDC-539E3E9FC2DF}"/>
              </a:ext>
            </a:extLst>
          </p:cNvPr>
          <p:cNvSpPr>
            <a:spLocks noGrp="1"/>
          </p:cNvSpPr>
          <p:nvPr/>
        </p:nvSpPr>
        <p:spPr>
          <a:xfrm>
            <a:off x="3314700" y="990600"/>
            <a:ext cx="8001000" cy="11430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19.  Responsibilities and Roles of the Hypertension Team</a:t>
            </a:r>
          </a:p>
        </p:txBody>
      </p:sp>
      <p:graphicFrame>
        <p:nvGraphicFramePr>
          <p:cNvPr id="3" name="Table 2">
            <a:extLst>
              <a:ext uri="{FF2B5EF4-FFF2-40B4-BE49-F238E27FC236}">
                <a16:creationId xmlns:a16="http://schemas.microsoft.com/office/drawing/2014/main" id="{FB9F3577-971B-CBE7-3DC5-E5A70C4DE66D}"/>
              </a:ext>
            </a:extLst>
          </p:cNvPr>
          <p:cNvGraphicFramePr>
            <a:graphicFrameLocks noGrp="1"/>
          </p:cNvGraphicFramePr>
          <p:nvPr>
            <p:extLst>
              <p:ext uri="{D42A27DB-BD31-4B8C-83A1-F6EECF244321}">
                <p14:modId xmlns:p14="http://schemas.microsoft.com/office/powerpoint/2010/main" val="3450499906"/>
              </p:ext>
            </p:extLst>
          </p:nvPr>
        </p:nvGraphicFramePr>
        <p:xfrm>
          <a:off x="1524000" y="2438400"/>
          <a:ext cx="11582400" cy="3352800"/>
        </p:xfrm>
        <a:graphic>
          <a:graphicData uri="http://schemas.openxmlformats.org/drawingml/2006/table">
            <a:tbl>
              <a:tblPr firstRow="1" firstCol="1" bandRow="1"/>
              <a:tblGrid>
                <a:gridCol w="11582400">
                  <a:extLst>
                    <a:ext uri="{9D8B030D-6E8A-4147-A177-3AD203B41FA5}">
                      <a16:colId xmlns:a16="http://schemas.microsoft.com/office/drawing/2014/main" val="1616609716"/>
                    </a:ext>
                  </a:extLst>
                </a:gridCol>
              </a:tblGrid>
              <a:tr h="271997">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Hypertension Team Responsibilities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4200188728"/>
                  </a:ext>
                </a:extLst>
              </a:tr>
              <a:tr h="3071495">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Communication, shared decision-making, and care coordination among various clinical team members, the patient, and patient caregivers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Effective use of evidence-based diagnosis and management guidelines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Regular, structured follow-up mechanisms and reminder systems to monitor patient progress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Medication adherence support and patient education about hypertension medication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Medication initiation, addition, and titration using evidence-based treatment algorithms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of evidence-based tools and resources designed to maximize self-management (including health behavior change, lifestyle modification,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133441"/>
                  </a:ext>
                </a:extLst>
              </a:tr>
            </a:tbl>
          </a:graphicData>
        </a:graphic>
      </p:graphicFrame>
    </p:spTree>
    <p:extLst>
      <p:ext uri="{BB962C8B-B14F-4D97-AF65-F5344CB8AC3E}">
        <p14:creationId xmlns:p14="http://schemas.microsoft.com/office/powerpoint/2010/main" val="20334355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A600E8A-EF53-7A63-668B-116AEE0E6ACD}"/>
              </a:ext>
            </a:extLst>
          </p:cNvPr>
          <p:cNvSpPr>
            <a:spLocks noGrp="1"/>
          </p:cNvSpPr>
          <p:nvPr/>
        </p:nvSpPr>
        <p:spPr>
          <a:xfrm>
            <a:off x="3314700" y="174559"/>
            <a:ext cx="8001000" cy="11430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19.  Responsibilities and Roles of the Hypertension Team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F5CDFA6-DA4E-431D-A2DD-74EEACDDD62F}"/>
              </a:ext>
            </a:extLst>
          </p:cNvPr>
          <p:cNvGraphicFramePr>
            <a:graphicFrameLocks noGrp="1"/>
          </p:cNvGraphicFramePr>
          <p:nvPr>
            <p:extLst>
              <p:ext uri="{D42A27DB-BD31-4B8C-83A1-F6EECF244321}">
                <p14:modId xmlns:p14="http://schemas.microsoft.com/office/powerpoint/2010/main" val="2192119094"/>
              </p:ext>
            </p:extLst>
          </p:nvPr>
        </p:nvGraphicFramePr>
        <p:xfrm>
          <a:off x="762000" y="1562637"/>
          <a:ext cx="13106400" cy="5920904"/>
        </p:xfrm>
        <a:graphic>
          <a:graphicData uri="http://schemas.openxmlformats.org/drawingml/2006/table">
            <a:tbl>
              <a:tblPr firstRow="1" firstCol="1" bandRow="1"/>
              <a:tblGrid>
                <a:gridCol w="4030043">
                  <a:extLst>
                    <a:ext uri="{9D8B030D-6E8A-4147-A177-3AD203B41FA5}">
                      <a16:colId xmlns:a16="http://schemas.microsoft.com/office/drawing/2014/main" val="4216305596"/>
                    </a:ext>
                  </a:extLst>
                </a:gridCol>
                <a:gridCol w="9076357">
                  <a:extLst>
                    <a:ext uri="{9D8B030D-6E8A-4147-A177-3AD203B41FA5}">
                      <a16:colId xmlns:a16="http://schemas.microsoft.com/office/drawing/2014/main" val="2065201834"/>
                    </a:ext>
                  </a:extLst>
                </a:gridCol>
              </a:tblGrid>
              <a:tr h="441997">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 Hypertension Team Members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Roles (examples)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1624885879"/>
                  </a:ext>
                </a:extLst>
              </a:tr>
              <a:tr h="76609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Primary Care Physician/Cardiologist, Physician Assistant or Associate/Nurse Practitioner/ Advanced Practice Nurse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Routine and complex hypertension care, managing primary care issues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124684"/>
                  </a:ext>
                </a:extLst>
              </a:tr>
              <a:tr h="76609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Cardiologist/Physician Assistant or Associate/Nurse Practitioner/ Advanced Practice Nurse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Routine and complex hypertension care, especially for patients with cardiac disease or high risk for major cardiovascular events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4405867"/>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Nephrologist, Endocrinologist, Hypertension Specialist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Management of complex hypertension care, especially due to secondary causes, and/or resistant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88479"/>
                  </a:ext>
                </a:extLst>
              </a:tr>
              <a:tr h="76609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Nurse (including in-office, home care, internal and external population health personnel)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Accurate assessment of BP, medication reconciliation, patient education, self-management, lifestyle modification, and adherence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603392"/>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Clinical Pharmacist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Comprehensive medication management, identification of medication-related interactions, and educating patients on their medication regimen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897043"/>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Dietician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Ongoing patient-centered counseling to assess dietary habits and preferences and set and monitor goals for healthy lifestyle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5239567"/>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Social Worker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Assess for psychosocial, cultural, and financial barriers and find solutions to overcome these barriers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5514303"/>
                  </a:ext>
                </a:extLst>
              </a:tr>
              <a:tr h="50714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Community Health Worker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Assess and address social determinants of health and identify and promote acceptable community-based resources to overcome these barriers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830928"/>
                  </a:ext>
                </a:extLst>
              </a:tr>
            </a:tbl>
          </a:graphicData>
        </a:graphic>
      </p:graphicFrame>
    </p:spTree>
    <p:extLst>
      <p:ext uri="{BB962C8B-B14F-4D97-AF65-F5344CB8AC3E}">
        <p14:creationId xmlns:p14="http://schemas.microsoft.com/office/powerpoint/2010/main" val="27860139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128</a:t>
            </a:fld>
            <a:endParaRPr lang="en-US" dirty="0"/>
          </a:p>
        </p:txBody>
      </p:sp>
      <p:sp>
        <p:nvSpPr>
          <p:cNvPr id="3" name="Title 3">
            <a:extLst>
              <a:ext uri="{FF2B5EF4-FFF2-40B4-BE49-F238E27FC236}">
                <a16:creationId xmlns:a16="http://schemas.microsoft.com/office/drawing/2014/main" id="{2104EE05-784B-31EC-78E1-1CD837A4D1A3}"/>
              </a:ext>
            </a:extLst>
          </p:cNvPr>
          <p:cNvSpPr>
            <a:spLocks noGrp="1"/>
          </p:cNvSpPr>
          <p:nvPr/>
        </p:nvSpPr>
        <p:spPr>
          <a:xfrm>
            <a:off x="304800" y="1143000"/>
            <a:ext cx="4343400" cy="3406841"/>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7. Blood Pressure Thresholds and Recommendations for Treatment and Follow-Up</a:t>
            </a:r>
          </a:p>
        </p:txBody>
      </p:sp>
      <p:sp>
        <p:nvSpPr>
          <p:cNvPr id="6" name="TextBox 5">
            <a:extLst>
              <a:ext uri="{FF2B5EF4-FFF2-40B4-BE49-F238E27FC236}">
                <a16:creationId xmlns:a16="http://schemas.microsoft.com/office/drawing/2014/main" id="{CF1693DF-F6FA-C601-A564-A0D59A7B1AE3}"/>
              </a:ext>
            </a:extLst>
          </p:cNvPr>
          <p:cNvSpPr txBox="1"/>
          <p:nvPr/>
        </p:nvSpPr>
        <p:spPr>
          <a:xfrm>
            <a:off x="304800" y="5105400"/>
            <a:ext cx="3812146" cy="2154436"/>
          </a:xfrm>
          <a:prstGeom prst="rect">
            <a:avLst/>
          </a:prstGeom>
          <a:noFill/>
        </p:spPr>
        <p:txBody>
          <a:bodyPr wrap="square">
            <a:spAutoFit/>
          </a:bodyPr>
          <a:lstStyle/>
          <a:p>
            <a:r>
              <a:rPr lang="en-US" sz="1400" dirty="0">
                <a:latin typeface="Lub Dub Medium" panose="020B0603030403020204" pitchFamily="34" charset="0"/>
              </a:rPr>
              <a:t>BP indicates blood pressure; CVD, cardiovascular disease; DM, diabetes mellitus.</a:t>
            </a:r>
          </a:p>
          <a:p>
            <a:endParaRPr lang="en-US" sz="1400" dirty="0">
              <a:latin typeface="Lub Dub Medium" panose="020B0603030403020204" pitchFamily="34" charset="0"/>
            </a:endParaRPr>
          </a:p>
          <a:p>
            <a:r>
              <a:rPr lang="en-US" sz="1400" dirty="0">
                <a:latin typeface="Lub Dub Medium" panose="020B0603030403020204" pitchFamily="34" charset="0"/>
              </a:rPr>
              <a:t>*Based on the PREVENT calculator.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a:t>
            </a:r>
          </a:p>
        </p:txBody>
      </p:sp>
      <p:pic>
        <p:nvPicPr>
          <p:cNvPr id="4" name="Picture 3">
            <a:extLst>
              <a:ext uri="{FF2B5EF4-FFF2-40B4-BE49-F238E27FC236}">
                <a16:creationId xmlns:a16="http://schemas.microsoft.com/office/drawing/2014/main" id="{25AD6917-DC00-BC45-C7A9-A9E9F07C1E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7079" y="19429"/>
            <a:ext cx="5415720" cy="7529062"/>
          </a:xfrm>
          <a:prstGeom prst="rect">
            <a:avLst/>
          </a:prstGeom>
        </p:spPr>
      </p:pic>
    </p:spTree>
    <p:extLst>
      <p:ext uri="{BB962C8B-B14F-4D97-AF65-F5344CB8AC3E}">
        <p14:creationId xmlns:p14="http://schemas.microsoft.com/office/powerpoint/2010/main" val="6966895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A2E6F0-B7F4-9C94-35CB-6C7988B46A73}"/>
              </a:ext>
            </a:extLst>
          </p:cNvPr>
          <p:cNvSpPr>
            <a:spLocks noGrp="1"/>
          </p:cNvSpPr>
          <p:nvPr/>
        </p:nvSpPr>
        <p:spPr>
          <a:xfrm>
            <a:off x="4019550" y="990600"/>
            <a:ext cx="6591300"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Hypertension and Pregnancy </a:t>
            </a:r>
          </a:p>
        </p:txBody>
      </p:sp>
      <p:graphicFrame>
        <p:nvGraphicFramePr>
          <p:cNvPr id="4" name="Table 3">
            <a:extLst>
              <a:ext uri="{FF2B5EF4-FFF2-40B4-BE49-F238E27FC236}">
                <a16:creationId xmlns:a16="http://schemas.microsoft.com/office/drawing/2014/main" id="{DEC399A3-81AC-4769-55F2-77F86017D0A8}"/>
              </a:ext>
            </a:extLst>
          </p:cNvPr>
          <p:cNvGraphicFramePr>
            <a:graphicFrameLocks noGrp="1"/>
          </p:cNvGraphicFramePr>
          <p:nvPr>
            <p:extLst>
              <p:ext uri="{D42A27DB-BD31-4B8C-83A1-F6EECF244321}">
                <p14:modId xmlns:p14="http://schemas.microsoft.com/office/powerpoint/2010/main" val="901676842"/>
              </p:ext>
            </p:extLst>
          </p:nvPr>
        </p:nvGraphicFramePr>
        <p:xfrm>
          <a:off x="1943101" y="2133600"/>
          <a:ext cx="10744198" cy="4521556"/>
        </p:xfrm>
        <a:graphic>
          <a:graphicData uri="http://schemas.openxmlformats.org/drawingml/2006/table">
            <a:tbl>
              <a:tblPr firstRow="1" firstCol="1" bandRow="1"/>
              <a:tblGrid>
                <a:gridCol w="1059377">
                  <a:extLst>
                    <a:ext uri="{9D8B030D-6E8A-4147-A177-3AD203B41FA5}">
                      <a16:colId xmlns:a16="http://schemas.microsoft.com/office/drawing/2014/main" val="1359850191"/>
                    </a:ext>
                  </a:extLst>
                </a:gridCol>
                <a:gridCol w="1072271">
                  <a:extLst>
                    <a:ext uri="{9D8B030D-6E8A-4147-A177-3AD203B41FA5}">
                      <a16:colId xmlns:a16="http://schemas.microsoft.com/office/drawing/2014/main" val="2758310194"/>
                    </a:ext>
                  </a:extLst>
                </a:gridCol>
                <a:gridCol w="8612550">
                  <a:extLst>
                    <a:ext uri="{9D8B030D-6E8A-4147-A177-3AD203B41FA5}">
                      <a16:colId xmlns:a16="http://schemas.microsoft.com/office/drawing/2014/main" val="3308804760"/>
                    </a:ext>
                  </a:extLst>
                </a:gridCol>
              </a:tblGrid>
              <a:tr h="8382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Individuals With Hypertension and Pregnancy*</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68541652"/>
                  </a:ext>
                </a:extLst>
              </a:tr>
              <a:tr h="41134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3060030"/>
                  </a:ext>
                </a:extLst>
              </a:tr>
              <a:tr h="104885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individuals with hypertension who are planning a pregnancy or who become pregnant, labetalol and extended-release nifedipine are preferred agents to treat hypertension and minimize fetal risk.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8768923"/>
                  </a:ext>
                </a:extLst>
              </a:tr>
              <a:tr h="10613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Individuals with hypertension who are planning a pregnancy or who become pregnant should be counseled about the benefits of low-dose (81 mg/day) aspirin to reduce the risk of preeclampsia and its sequelae.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3459466"/>
                  </a:ext>
                </a:extLst>
              </a:tr>
              <a:tr h="10613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Pregnant individuals with SBP ≥160 mm Hg or DBP ≥110 mm Hg confirmed on repeat measurement within 15 minutes should receive antihypertensive medication (Table 23) to lower BP to &lt;160/&lt;110 mm Hg within 30 to 60 minutes to prevent adverse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941146"/>
                  </a:ext>
                </a:extLst>
              </a:tr>
            </a:tbl>
          </a:graphicData>
        </a:graphic>
      </p:graphicFrame>
      <p:sp>
        <p:nvSpPr>
          <p:cNvPr id="6" name="TextBox 5">
            <a:extLst>
              <a:ext uri="{FF2B5EF4-FFF2-40B4-BE49-F238E27FC236}">
                <a16:creationId xmlns:a16="http://schemas.microsoft.com/office/drawing/2014/main" id="{1CF01A95-DE6A-97C7-F618-807AE3A010E9}"/>
              </a:ext>
            </a:extLst>
          </p:cNvPr>
          <p:cNvSpPr txBox="1"/>
          <p:nvPr/>
        </p:nvSpPr>
        <p:spPr>
          <a:xfrm>
            <a:off x="1943101" y="7085111"/>
            <a:ext cx="10744197" cy="307777"/>
          </a:xfrm>
          <a:prstGeom prst="rect">
            <a:avLst/>
          </a:prstGeom>
          <a:noFill/>
        </p:spPr>
        <p:txBody>
          <a:bodyPr wrap="square">
            <a:spAutoFit/>
          </a:bodyPr>
          <a:lstStyle/>
          <a:p>
            <a:r>
              <a:rPr lang="en-US" sz="1400" dirty="0">
                <a:latin typeface="Lub Dub Medium" panose="020B0603030403020204" pitchFamily="34" charset="0"/>
              </a:rPr>
              <a:t>*ACOG diagnostic criteria and classification of hypertensive disorders of pregnancy are found in Tables 22 and 23. </a:t>
            </a:r>
          </a:p>
        </p:txBody>
      </p:sp>
    </p:spTree>
    <p:extLst>
      <p:ext uri="{BB962C8B-B14F-4D97-AF65-F5344CB8AC3E}">
        <p14:creationId xmlns:p14="http://schemas.microsoft.com/office/powerpoint/2010/main" val="19013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46699-1181-E83B-C3D9-A1B6FD080F3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E8A5A3-8055-90AE-775D-24DE66BC1818}"/>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7" name="Title 3">
            <a:extLst>
              <a:ext uri="{FF2B5EF4-FFF2-40B4-BE49-F238E27FC236}">
                <a16:creationId xmlns:a16="http://schemas.microsoft.com/office/drawing/2014/main" id="{0881698B-AF80-DCB2-1A9E-EB6B7050D0DC}"/>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EFA8EE5B-57A3-BDB4-AE14-6BA7D49BE5F8}"/>
              </a:ext>
            </a:extLst>
          </p:cNvPr>
          <p:cNvGraphicFramePr>
            <a:graphicFrameLocks noGrp="1"/>
          </p:cNvGraphicFramePr>
          <p:nvPr>
            <p:extLst>
              <p:ext uri="{D42A27DB-BD31-4B8C-83A1-F6EECF244321}">
                <p14:modId xmlns:p14="http://schemas.microsoft.com/office/powerpoint/2010/main" val="1381521310"/>
              </p:ext>
            </p:extLst>
          </p:nvPr>
        </p:nvGraphicFramePr>
        <p:xfrm>
          <a:off x="1371599" y="1933320"/>
          <a:ext cx="11887200" cy="4362959"/>
        </p:xfrm>
        <a:graphic>
          <a:graphicData uri="http://schemas.openxmlformats.org/drawingml/2006/table">
            <a:tbl>
              <a:tblPr firstRow="1" firstCol="1" bandRow="1"/>
              <a:tblGrid>
                <a:gridCol w="2917767">
                  <a:extLst>
                    <a:ext uri="{9D8B030D-6E8A-4147-A177-3AD203B41FA5}">
                      <a16:colId xmlns:a16="http://schemas.microsoft.com/office/drawing/2014/main" val="3205062788"/>
                    </a:ext>
                  </a:extLst>
                </a:gridCol>
                <a:gridCol w="2718164">
                  <a:extLst>
                    <a:ext uri="{9D8B030D-6E8A-4147-A177-3AD203B41FA5}">
                      <a16:colId xmlns:a16="http://schemas.microsoft.com/office/drawing/2014/main" val="1087630023"/>
                    </a:ext>
                  </a:extLst>
                </a:gridCol>
                <a:gridCol w="3034733">
                  <a:extLst>
                    <a:ext uri="{9D8B030D-6E8A-4147-A177-3AD203B41FA5}">
                      <a16:colId xmlns:a16="http://schemas.microsoft.com/office/drawing/2014/main" val="3153481924"/>
                    </a:ext>
                  </a:extLst>
                </a:gridCol>
                <a:gridCol w="3216536">
                  <a:extLst>
                    <a:ext uri="{9D8B030D-6E8A-4147-A177-3AD203B41FA5}">
                      <a16:colId xmlns:a16="http://schemas.microsoft.com/office/drawing/2014/main" val="1341181005"/>
                    </a:ext>
                  </a:extLst>
                </a:gridCol>
              </a:tblGrid>
              <a:tr h="2011188">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5.5. Hypertension and Pregnancy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Women with hypertension who become pregnant should not be treated with ACEi or direct renin inhibitors.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Individuals with hypertension who are planning a pregnancy or who become pregnant should not be treated with atenolol, ACEi, ARB, direct renin inhibitors, nitroprusside, or MRA to avoid fetal harm.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711615"/>
                  </a:ext>
                </a:extLst>
              </a:tr>
              <a:tr h="2011188">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5.6. Resistant Hypertension and Renal Denervation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resistant hypertension, a more detailed evaluation for secondary causes, to include careful review of all medications and removal of those with interfering effects on BP, is beneficial for lowering BP and simplifying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209591"/>
                  </a:ext>
                </a:extLst>
              </a:tr>
            </a:tbl>
          </a:graphicData>
        </a:graphic>
      </p:graphicFrame>
    </p:spTree>
    <p:extLst>
      <p:ext uri="{BB962C8B-B14F-4D97-AF65-F5344CB8AC3E}">
        <p14:creationId xmlns:p14="http://schemas.microsoft.com/office/powerpoint/2010/main" val="8322265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2" name="Title 3">
            <a:extLst>
              <a:ext uri="{FF2B5EF4-FFF2-40B4-BE49-F238E27FC236}">
                <a16:creationId xmlns:a16="http://schemas.microsoft.com/office/drawing/2014/main" id="{7D340226-907B-D441-97BC-BD73ECDE7128}"/>
              </a:ext>
            </a:extLst>
          </p:cNvPr>
          <p:cNvSpPr>
            <a:spLocks noGrp="1"/>
          </p:cNvSpPr>
          <p:nvPr/>
        </p:nvSpPr>
        <p:spPr>
          <a:xfrm>
            <a:off x="3162300" y="1600200"/>
            <a:ext cx="8305800" cy="685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Hypertension and Pregnancy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26175EF-F84F-5203-7299-C690A5D2E5D1}"/>
              </a:ext>
            </a:extLst>
          </p:cNvPr>
          <p:cNvGraphicFramePr>
            <a:graphicFrameLocks noGrp="1"/>
          </p:cNvGraphicFramePr>
          <p:nvPr>
            <p:extLst>
              <p:ext uri="{D42A27DB-BD31-4B8C-83A1-F6EECF244321}">
                <p14:modId xmlns:p14="http://schemas.microsoft.com/office/powerpoint/2010/main" val="2786689613"/>
              </p:ext>
            </p:extLst>
          </p:nvPr>
        </p:nvGraphicFramePr>
        <p:xfrm>
          <a:off x="2743200" y="2781299"/>
          <a:ext cx="9143999" cy="2667002"/>
        </p:xfrm>
        <a:graphic>
          <a:graphicData uri="http://schemas.openxmlformats.org/drawingml/2006/table">
            <a:tbl>
              <a:tblPr firstRow="1" firstCol="1" bandRow="1"/>
              <a:tblGrid>
                <a:gridCol w="901598">
                  <a:extLst>
                    <a:ext uri="{9D8B030D-6E8A-4147-A177-3AD203B41FA5}">
                      <a16:colId xmlns:a16="http://schemas.microsoft.com/office/drawing/2014/main" val="237944729"/>
                    </a:ext>
                  </a:extLst>
                </a:gridCol>
                <a:gridCol w="912571">
                  <a:extLst>
                    <a:ext uri="{9D8B030D-6E8A-4147-A177-3AD203B41FA5}">
                      <a16:colId xmlns:a16="http://schemas.microsoft.com/office/drawing/2014/main" val="1830199897"/>
                    </a:ext>
                  </a:extLst>
                </a:gridCol>
                <a:gridCol w="7329830">
                  <a:extLst>
                    <a:ext uri="{9D8B030D-6E8A-4147-A177-3AD203B41FA5}">
                      <a16:colId xmlns:a16="http://schemas.microsoft.com/office/drawing/2014/main" val="3375133631"/>
                    </a:ext>
                  </a:extLst>
                </a:gridCol>
              </a:tblGrid>
              <a:tr h="158429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Pregnant individuals with chronic† hypertension (defined as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prepregnancy</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hypertension or SBP 140 to 159 mm Hg and/or DBP 90 to 109 mm Hg prior to 20 weeks’ gestation) should receive antihypertensive therapy to achieve BP &lt;140/90 mm Hg to prevent maternal and perinatal morbidity and mortality.</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59835"/>
                  </a:ext>
                </a:extLst>
              </a:tr>
              <a:tr h="1082711">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 Harm</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Individuals with hypertension who are planning a pregnancy or who become pregnant should not be treated with atenolol, ACEi, ARB, direct renin inhibitors, nitroprusside, or MRA to avoid fetal harm.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043786"/>
                  </a:ext>
                </a:extLst>
              </a:tr>
            </a:tbl>
          </a:graphicData>
        </a:graphic>
      </p:graphicFrame>
      <p:sp>
        <p:nvSpPr>
          <p:cNvPr id="6" name="TextBox 5">
            <a:extLst>
              <a:ext uri="{FF2B5EF4-FFF2-40B4-BE49-F238E27FC236}">
                <a16:creationId xmlns:a16="http://schemas.microsoft.com/office/drawing/2014/main" id="{EBC03C69-35A1-695D-7511-AF6B7FD592E9}"/>
              </a:ext>
            </a:extLst>
          </p:cNvPr>
          <p:cNvSpPr txBox="1"/>
          <p:nvPr/>
        </p:nvSpPr>
        <p:spPr>
          <a:xfrm>
            <a:off x="2743199" y="6172200"/>
            <a:ext cx="9143999" cy="523220"/>
          </a:xfrm>
          <a:prstGeom prst="rect">
            <a:avLst/>
          </a:prstGeom>
          <a:noFill/>
        </p:spPr>
        <p:txBody>
          <a:bodyPr wrap="square">
            <a:spAutoFit/>
          </a:bodyPr>
          <a:lstStyle/>
          <a:p>
            <a:r>
              <a:rPr lang="en-US" sz="1400" dirty="0">
                <a:latin typeface="Lub Dub Medium" panose="020B0603030403020204" pitchFamily="34" charset="0"/>
              </a:rPr>
              <a:t>†Chronic hypertension in pregnancy is defined as a preexisting diagnosis of hypertension or SBP ≥140 mm Hg and/or DBP ≥90 mm Hg on 2 occasions at least 4 hours apart before 20 weeks’ gestation.</a:t>
            </a:r>
          </a:p>
        </p:txBody>
      </p:sp>
    </p:spTree>
    <p:extLst>
      <p:ext uri="{BB962C8B-B14F-4D97-AF65-F5344CB8AC3E}">
        <p14:creationId xmlns:p14="http://schemas.microsoft.com/office/powerpoint/2010/main" val="635949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3ACF14-2EE6-7CCC-99D7-E4075B892430}"/>
              </a:ext>
            </a:extLst>
          </p:cNvPr>
          <p:cNvSpPr>
            <a:spLocks noGrp="1"/>
          </p:cNvSpPr>
          <p:nvPr/>
        </p:nvSpPr>
        <p:spPr>
          <a:xfrm>
            <a:off x="3162300" y="1219200"/>
            <a:ext cx="83058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20. Classification of Hypertensive Disorders of Pregnancy</a:t>
            </a:r>
          </a:p>
        </p:txBody>
      </p:sp>
      <p:graphicFrame>
        <p:nvGraphicFramePr>
          <p:cNvPr id="3" name="Table 2">
            <a:extLst>
              <a:ext uri="{FF2B5EF4-FFF2-40B4-BE49-F238E27FC236}">
                <a16:creationId xmlns:a16="http://schemas.microsoft.com/office/drawing/2014/main" id="{41CDD76C-C155-8AF8-5563-E1DE7207B7B2}"/>
              </a:ext>
            </a:extLst>
          </p:cNvPr>
          <p:cNvGraphicFramePr>
            <a:graphicFrameLocks noGrp="1"/>
          </p:cNvGraphicFramePr>
          <p:nvPr>
            <p:extLst>
              <p:ext uri="{D42A27DB-BD31-4B8C-83A1-F6EECF244321}">
                <p14:modId xmlns:p14="http://schemas.microsoft.com/office/powerpoint/2010/main" val="2717649848"/>
              </p:ext>
            </p:extLst>
          </p:nvPr>
        </p:nvGraphicFramePr>
        <p:xfrm>
          <a:off x="2933700" y="2743200"/>
          <a:ext cx="8763000" cy="3774961"/>
        </p:xfrm>
        <a:graphic>
          <a:graphicData uri="http://schemas.openxmlformats.org/drawingml/2006/table">
            <a:tbl>
              <a:tblPr firstRow="1" firstCol="1" bandRow="1"/>
              <a:tblGrid>
                <a:gridCol w="3162190">
                  <a:extLst>
                    <a:ext uri="{9D8B030D-6E8A-4147-A177-3AD203B41FA5}">
                      <a16:colId xmlns:a16="http://schemas.microsoft.com/office/drawing/2014/main" val="1068602439"/>
                    </a:ext>
                  </a:extLst>
                </a:gridCol>
                <a:gridCol w="5600810">
                  <a:extLst>
                    <a:ext uri="{9D8B030D-6E8A-4147-A177-3AD203B41FA5}">
                      <a16:colId xmlns:a16="http://schemas.microsoft.com/office/drawing/2014/main" val="1367643346"/>
                    </a:ext>
                  </a:extLst>
                </a:gridCol>
              </a:tblGrid>
              <a:tr h="325371">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Condition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7398466"/>
                  </a:ext>
                </a:extLst>
              </a:tr>
              <a:tr h="43662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Chronic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Diagnosis prior to pregnancy or at &lt;20 weeks’ gestation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5738352"/>
                  </a:ext>
                </a:extLst>
              </a:tr>
              <a:tr h="78258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Gestational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 novo hypertension at ≥20 weeks’ gestation in the absence of proteinuria or other signs of preeclampsia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6913113"/>
                  </a:ext>
                </a:extLst>
              </a:tr>
              <a:tr h="1419993">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Preeclampsia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Gestational hypertension with proteinuria or other maternal end-organ dysfunction including neurologic findings, pulmonary edema, hematologic findings, acute kidney injury, hepatic dysfunction (Section 5.5.2)</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9805"/>
                  </a:ext>
                </a:extLst>
              </a:tr>
              <a:tr h="810388">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Preeclampsia superimposed on chronic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Preeclampsia in a woman with a history of hypertension before pregnancy or before 20 weeks’  gestation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910305"/>
                  </a:ext>
                </a:extLst>
              </a:tr>
            </a:tbl>
          </a:graphicData>
        </a:graphic>
      </p:graphicFrame>
      <p:sp>
        <p:nvSpPr>
          <p:cNvPr id="5" name="TextBox 4">
            <a:extLst>
              <a:ext uri="{FF2B5EF4-FFF2-40B4-BE49-F238E27FC236}">
                <a16:creationId xmlns:a16="http://schemas.microsoft.com/office/drawing/2014/main" id="{F322C5B4-ACD8-4129-EED2-C83AA06DD1BD}"/>
              </a:ext>
            </a:extLst>
          </p:cNvPr>
          <p:cNvSpPr txBox="1"/>
          <p:nvPr/>
        </p:nvSpPr>
        <p:spPr>
          <a:xfrm>
            <a:off x="3036565" y="6854035"/>
            <a:ext cx="8302626" cy="307777"/>
          </a:xfrm>
          <a:prstGeom prst="rect">
            <a:avLst/>
          </a:prstGeom>
          <a:noFill/>
        </p:spPr>
        <p:txBody>
          <a:bodyPr wrap="square" lIns="91440" tIns="45720" rIns="91440" bIns="45720" anchor="t">
            <a:spAutoFit/>
          </a:bodyPr>
          <a:lstStyle/>
          <a:p>
            <a:r>
              <a:rPr lang="en-US" sz="1400" dirty="0">
                <a:latin typeface="Lub Dub Medium"/>
              </a:rPr>
              <a:t>Derived from American College of Obstetricians and Gynecologists. </a:t>
            </a:r>
            <a:endParaRPr lang="en-US" sz="1400" dirty="0">
              <a:latin typeface="Lub Dub Medium" panose="020B0603030403020204" pitchFamily="34" charset="0"/>
            </a:endParaRPr>
          </a:p>
        </p:txBody>
      </p:sp>
    </p:spTree>
    <p:extLst>
      <p:ext uri="{BB962C8B-B14F-4D97-AF65-F5344CB8AC3E}">
        <p14:creationId xmlns:p14="http://schemas.microsoft.com/office/powerpoint/2010/main" val="40163347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132</a:t>
            </a:fld>
            <a:endParaRPr lang="en-US" dirty="0"/>
          </a:p>
        </p:txBody>
      </p:sp>
      <p:sp>
        <p:nvSpPr>
          <p:cNvPr id="2" name="Title 3">
            <a:extLst>
              <a:ext uri="{FF2B5EF4-FFF2-40B4-BE49-F238E27FC236}">
                <a16:creationId xmlns:a16="http://schemas.microsoft.com/office/drawing/2014/main" id="{3D734B76-FC5B-ABEB-5ABE-8105472D531E}"/>
              </a:ext>
            </a:extLst>
          </p:cNvPr>
          <p:cNvSpPr>
            <a:spLocks noGrp="1"/>
          </p:cNvSpPr>
          <p:nvPr/>
        </p:nvSpPr>
        <p:spPr>
          <a:xfrm>
            <a:off x="3371850" y="2039666"/>
            <a:ext cx="78867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21. ACOG Diagnostic Criteria for Hypertension in Pregnancy </a:t>
            </a:r>
          </a:p>
        </p:txBody>
      </p:sp>
      <p:graphicFrame>
        <p:nvGraphicFramePr>
          <p:cNvPr id="3" name="Table 2">
            <a:extLst>
              <a:ext uri="{FF2B5EF4-FFF2-40B4-BE49-F238E27FC236}">
                <a16:creationId xmlns:a16="http://schemas.microsoft.com/office/drawing/2014/main" id="{28386356-5241-9167-0ABA-9DC0F4CEAEB1}"/>
              </a:ext>
            </a:extLst>
          </p:cNvPr>
          <p:cNvGraphicFramePr>
            <a:graphicFrameLocks noGrp="1"/>
          </p:cNvGraphicFramePr>
          <p:nvPr>
            <p:extLst>
              <p:ext uri="{D42A27DB-BD31-4B8C-83A1-F6EECF244321}">
                <p14:modId xmlns:p14="http://schemas.microsoft.com/office/powerpoint/2010/main" val="476905557"/>
              </p:ext>
            </p:extLst>
          </p:nvPr>
        </p:nvGraphicFramePr>
        <p:xfrm>
          <a:off x="3163887" y="3544858"/>
          <a:ext cx="8302626" cy="1139884"/>
        </p:xfrm>
        <a:graphic>
          <a:graphicData uri="http://schemas.openxmlformats.org/drawingml/2006/table">
            <a:tbl>
              <a:tblPr firstRow="1" firstCol="1" bandRow="1"/>
              <a:tblGrid>
                <a:gridCol w="2632865">
                  <a:extLst>
                    <a:ext uri="{9D8B030D-6E8A-4147-A177-3AD203B41FA5}">
                      <a16:colId xmlns:a16="http://schemas.microsoft.com/office/drawing/2014/main" val="1365690160"/>
                    </a:ext>
                  </a:extLst>
                </a:gridCol>
                <a:gridCol w="5669761">
                  <a:extLst>
                    <a:ext uri="{9D8B030D-6E8A-4147-A177-3AD203B41FA5}">
                      <a16:colId xmlns:a16="http://schemas.microsoft.com/office/drawing/2014/main" val="2548576452"/>
                    </a:ext>
                  </a:extLst>
                </a:gridCol>
              </a:tblGrid>
              <a:tr h="320179">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Condition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151053"/>
                  </a:ext>
                </a:extLst>
              </a:tr>
              <a:tr h="39407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Hypertension in pregnancy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≥140 mm Hg and/or DBP ≥90 mm Hg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9987576"/>
                  </a:ext>
                </a:extLst>
              </a:tr>
              <a:tr h="42563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Severe-range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≥160 mm Hg and/or DBP ≥110 mm Hg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246628"/>
                  </a:ext>
                </a:extLst>
              </a:tr>
            </a:tbl>
          </a:graphicData>
        </a:graphic>
      </p:graphicFrame>
      <p:sp>
        <p:nvSpPr>
          <p:cNvPr id="6" name="TextBox 5">
            <a:extLst>
              <a:ext uri="{FF2B5EF4-FFF2-40B4-BE49-F238E27FC236}">
                <a16:creationId xmlns:a16="http://schemas.microsoft.com/office/drawing/2014/main" id="{E7510CDE-0034-5909-2C2D-F1DADD89E107}"/>
              </a:ext>
            </a:extLst>
          </p:cNvPr>
          <p:cNvSpPr txBox="1"/>
          <p:nvPr/>
        </p:nvSpPr>
        <p:spPr>
          <a:xfrm>
            <a:off x="3163887" y="5256728"/>
            <a:ext cx="8302626" cy="523220"/>
          </a:xfrm>
          <a:prstGeom prst="rect">
            <a:avLst/>
          </a:prstGeom>
          <a:noFill/>
        </p:spPr>
        <p:txBody>
          <a:bodyPr wrap="square" lIns="91440" tIns="45720" rIns="91440" bIns="45720" anchor="t">
            <a:spAutoFit/>
          </a:bodyPr>
          <a:lstStyle/>
          <a:p>
            <a:r>
              <a:rPr lang="en-US" sz="1400" dirty="0">
                <a:latin typeface="Lub Dub Medium"/>
              </a:rPr>
              <a:t>ACOG indicates American College of Obstetricians and Gynecologists; DBP,  diastolic blood pressure; and SBP, systolic blood pressure. Derived from American College of </a:t>
            </a:r>
            <a:r>
              <a:rPr lang="en-US" sz="1400">
                <a:latin typeface="Lub Dub Medium"/>
              </a:rPr>
              <a:t>Obstetricians</a:t>
            </a:r>
            <a:r>
              <a:rPr lang="en-US" sz="1400" dirty="0">
                <a:latin typeface="Lub Dub Medium"/>
              </a:rPr>
              <a:t> and Gynecologists. </a:t>
            </a:r>
            <a:endParaRPr lang="en-US" sz="1400" dirty="0">
              <a:latin typeface="Lub Dub Medium" panose="020B0603030403020204" pitchFamily="34" charset="0"/>
            </a:endParaRPr>
          </a:p>
        </p:txBody>
      </p:sp>
    </p:spTree>
    <p:extLst>
      <p:ext uri="{BB962C8B-B14F-4D97-AF65-F5344CB8AC3E}">
        <p14:creationId xmlns:p14="http://schemas.microsoft.com/office/powerpoint/2010/main" val="32304959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9B41BAF-72E5-EF40-4A97-EE24B226AE2A}"/>
              </a:ext>
            </a:extLst>
          </p:cNvPr>
          <p:cNvSpPr>
            <a:spLocks noGrp="1"/>
          </p:cNvSpPr>
          <p:nvPr/>
        </p:nvSpPr>
        <p:spPr>
          <a:xfrm>
            <a:off x="3028949" y="381000"/>
            <a:ext cx="85725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22. Common Oral Antihypertensive Agents in Pregnancy</a:t>
            </a:r>
          </a:p>
        </p:txBody>
      </p:sp>
      <p:graphicFrame>
        <p:nvGraphicFramePr>
          <p:cNvPr id="3" name="Table 2">
            <a:extLst>
              <a:ext uri="{FF2B5EF4-FFF2-40B4-BE49-F238E27FC236}">
                <a16:creationId xmlns:a16="http://schemas.microsoft.com/office/drawing/2014/main" id="{B9A0FDFD-01FE-CCB9-2199-62A71DCBE817}"/>
              </a:ext>
            </a:extLst>
          </p:cNvPr>
          <p:cNvGraphicFramePr>
            <a:graphicFrameLocks noGrp="1"/>
          </p:cNvGraphicFramePr>
          <p:nvPr>
            <p:extLst>
              <p:ext uri="{D42A27DB-BD31-4B8C-83A1-F6EECF244321}">
                <p14:modId xmlns:p14="http://schemas.microsoft.com/office/powerpoint/2010/main" val="3218038620"/>
              </p:ext>
            </p:extLst>
          </p:nvPr>
        </p:nvGraphicFramePr>
        <p:xfrm>
          <a:off x="2089467" y="1828800"/>
          <a:ext cx="10451465" cy="4572000"/>
        </p:xfrm>
        <a:graphic>
          <a:graphicData uri="http://schemas.openxmlformats.org/drawingml/2006/table">
            <a:tbl>
              <a:tblPr firstRow="1" firstCol="1" bandRow="1"/>
              <a:tblGrid>
                <a:gridCol w="3483347">
                  <a:extLst>
                    <a:ext uri="{9D8B030D-6E8A-4147-A177-3AD203B41FA5}">
                      <a16:colId xmlns:a16="http://schemas.microsoft.com/office/drawing/2014/main" val="2915346142"/>
                    </a:ext>
                  </a:extLst>
                </a:gridCol>
                <a:gridCol w="3484059">
                  <a:extLst>
                    <a:ext uri="{9D8B030D-6E8A-4147-A177-3AD203B41FA5}">
                      <a16:colId xmlns:a16="http://schemas.microsoft.com/office/drawing/2014/main" val="511817718"/>
                    </a:ext>
                  </a:extLst>
                </a:gridCol>
                <a:gridCol w="3484059">
                  <a:extLst>
                    <a:ext uri="{9D8B030D-6E8A-4147-A177-3AD203B41FA5}">
                      <a16:colId xmlns:a16="http://schemas.microsoft.com/office/drawing/2014/main" val="2330829707"/>
                    </a:ext>
                  </a:extLst>
                </a:gridCol>
              </a:tblGrid>
              <a:tr h="30993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Dosage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Comments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269616"/>
                  </a:ext>
                </a:extLst>
              </a:tr>
              <a:tr h="2052269">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Labetalol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200-2400 mg/d orally in two to three divided doses. Commonly initiated at 100-200mg twice daily.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Potential bronchoconstrictive effects.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Avoid in women with asthma, preexisting myocardial disease, decompensated cardiac function, and heart block and bradycardia.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3981798"/>
                  </a:ext>
                </a:extLst>
              </a:tr>
              <a:tr h="220980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Nifedipine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30-120 mg/d orally of an extended-release preparation. Commonly initiated at 30-60 mg once daily (extended release).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 not use sublingual form.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Immediate-release formulation should generally be reserved for control of severe, acutely elevated blood pressures in hospitalized patients. Should be avoided in tachycardia.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550518"/>
                  </a:ext>
                </a:extLst>
              </a:tr>
            </a:tbl>
          </a:graphicData>
        </a:graphic>
      </p:graphicFrame>
      <p:sp>
        <p:nvSpPr>
          <p:cNvPr id="5" name="TextBox 4">
            <a:extLst>
              <a:ext uri="{FF2B5EF4-FFF2-40B4-BE49-F238E27FC236}">
                <a16:creationId xmlns:a16="http://schemas.microsoft.com/office/drawing/2014/main" id="{3A68A3BC-8FC6-2B46-D203-C9181D569F3C}"/>
              </a:ext>
            </a:extLst>
          </p:cNvPr>
          <p:cNvSpPr txBox="1"/>
          <p:nvPr/>
        </p:nvSpPr>
        <p:spPr>
          <a:xfrm>
            <a:off x="2120590" y="6661598"/>
            <a:ext cx="8623609" cy="461665"/>
          </a:xfrm>
          <a:prstGeom prst="rect">
            <a:avLst/>
          </a:prstGeom>
          <a:noFill/>
        </p:spPr>
        <p:txBody>
          <a:bodyPr wrap="square">
            <a:spAutoFit/>
          </a:bodyPr>
          <a:lstStyle/>
          <a:p>
            <a:r>
              <a:rPr lang="en-US" sz="1200" dirty="0">
                <a:latin typeface="Lub Dub Medium" panose="020B0603030403020204" pitchFamily="34" charset="0"/>
              </a:rPr>
              <a:t>Reproduced with permission from American College of Obstetricians and Gynecologists. </a:t>
            </a:r>
          </a:p>
          <a:p>
            <a:r>
              <a:rPr lang="en-US" sz="1200" dirty="0">
                <a:latin typeface="Lub Dub Medium" panose="020B0603030403020204" pitchFamily="34" charset="0"/>
              </a:rPr>
              <a:t>Copyright 2019 American College of Obstetricians and Gynecologists. </a:t>
            </a:r>
          </a:p>
        </p:txBody>
      </p:sp>
    </p:spTree>
    <p:extLst>
      <p:ext uri="{BB962C8B-B14F-4D97-AF65-F5344CB8AC3E}">
        <p14:creationId xmlns:p14="http://schemas.microsoft.com/office/powerpoint/2010/main" val="2750040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134</a:t>
            </a:fld>
            <a:endParaRPr lang="en-US" dirty="0"/>
          </a:p>
        </p:txBody>
      </p:sp>
      <p:graphicFrame>
        <p:nvGraphicFramePr>
          <p:cNvPr id="3" name="Table 2">
            <a:extLst>
              <a:ext uri="{FF2B5EF4-FFF2-40B4-BE49-F238E27FC236}">
                <a16:creationId xmlns:a16="http://schemas.microsoft.com/office/drawing/2014/main" id="{0EB99CB5-DE3D-D2C0-09DE-023116F50B08}"/>
              </a:ext>
            </a:extLst>
          </p:cNvPr>
          <p:cNvGraphicFramePr>
            <a:graphicFrameLocks noGrp="1"/>
          </p:cNvGraphicFramePr>
          <p:nvPr>
            <p:extLst>
              <p:ext uri="{D42A27DB-BD31-4B8C-83A1-F6EECF244321}">
                <p14:modId xmlns:p14="http://schemas.microsoft.com/office/powerpoint/2010/main" val="1447371386"/>
              </p:ext>
            </p:extLst>
          </p:nvPr>
        </p:nvGraphicFramePr>
        <p:xfrm>
          <a:off x="2089466" y="2854934"/>
          <a:ext cx="10451465" cy="2519732"/>
        </p:xfrm>
        <a:graphic>
          <a:graphicData uri="http://schemas.openxmlformats.org/drawingml/2006/table">
            <a:tbl>
              <a:tblPr firstRow="1" firstCol="1" bandRow="1"/>
              <a:tblGrid>
                <a:gridCol w="3483347">
                  <a:extLst>
                    <a:ext uri="{9D8B030D-6E8A-4147-A177-3AD203B41FA5}">
                      <a16:colId xmlns:a16="http://schemas.microsoft.com/office/drawing/2014/main" val="3935843607"/>
                    </a:ext>
                  </a:extLst>
                </a:gridCol>
                <a:gridCol w="3484059">
                  <a:extLst>
                    <a:ext uri="{9D8B030D-6E8A-4147-A177-3AD203B41FA5}">
                      <a16:colId xmlns:a16="http://schemas.microsoft.com/office/drawing/2014/main" val="306409988"/>
                    </a:ext>
                  </a:extLst>
                </a:gridCol>
                <a:gridCol w="3484059">
                  <a:extLst>
                    <a:ext uri="{9D8B030D-6E8A-4147-A177-3AD203B41FA5}">
                      <a16:colId xmlns:a16="http://schemas.microsoft.com/office/drawing/2014/main" val="4034731255"/>
                    </a:ext>
                  </a:extLst>
                </a:gridCol>
              </a:tblGrid>
              <a:tr h="220980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Methyldopa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500-3000 mg/d orally in two to four divided doses. Commonly initiated at 250 mg twice or three times daily.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Safety data up to 7 years of age in offspring.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May not be as effective as other medications, especially in control of severe hypertension. Use limited by side effect profile (sedation, depression, dizziness).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737293"/>
                  </a:ext>
                </a:extLst>
              </a:tr>
              <a:tr h="30993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Hydrochlorothiazide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12.5-50 mg daily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Second-line or third-line agent.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117494"/>
                  </a:ext>
                </a:extLst>
              </a:tr>
            </a:tbl>
          </a:graphicData>
        </a:graphic>
      </p:graphicFrame>
      <p:sp>
        <p:nvSpPr>
          <p:cNvPr id="4" name="Title 3">
            <a:extLst>
              <a:ext uri="{FF2B5EF4-FFF2-40B4-BE49-F238E27FC236}">
                <a16:creationId xmlns:a16="http://schemas.microsoft.com/office/drawing/2014/main" id="{0D379422-EDA8-B0DC-525E-D7CF72F40241}"/>
              </a:ext>
            </a:extLst>
          </p:cNvPr>
          <p:cNvSpPr>
            <a:spLocks noGrp="1"/>
          </p:cNvSpPr>
          <p:nvPr/>
        </p:nvSpPr>
        <p:spPr>
          <a:xfrm>
            <a:off x="2657472" y="1295400"/>
            <a:ext cx="9315452"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22. Common Oral Antihypertensive Agents in Pregnancy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6" name="TextBox 5">
            <a:extLst>
              <a:ext uri="{FF2B5EF4-FFF2-40B4-BE49-F238E27FC236}">
                <a16:creationId xmlns:a16="http://schemas.microsoft.com/office/drawing/2014/main" id="{305C392C-7110-2B0D-823B-DDC8793C591A}"/>
              </a:ext>
            </a:extLst>
          </p:cNvPr>
          <p:cNvSpPr txBox="1"/>
          <p:nvPr/>
        </p:nvSpPr>
        <p:spPr>
          <a:xfrm>
            <a:off x="2089466" y="5686024"/>
            <a:ext cx="8623609" cy="461665"/>
          </a:xfrm>
          <a:prstGeom prst="rect">
            <a:avLst/>
          </a:prstGeom>
          <a:noFill/>
        </p:spPr>
        <p:txBody>
          <a:bodyPr wrap="square">
            <a:spAutoFit/>
          </a:bodyPr>
          <a:lstStyle/>
          <a:p>
            <a:r>
              <a:rPr lang="en-US" sz="1200" dirty="0">
                <a:latin typeface="Lub Dub Medium" panose="020B0603030403020204" pitchFamily="34" charset="0"/>
              </a:rPr>
              <a:t>Reproduced with permission from American College of Obstetricians and Gynecologists. </a:t>
            </a:r>
          </a:p>
          <a:p>
            <a:r>
              <a:rPr lang="en-US" sz="1200" dirty="0">
                <a:latin typeface="Lub Dub Medium" panose="020B0603030403020204" pitchFamily="34" charset="0"/>
              </a:rPr>
              <a:t>Copyright 2019 American College of Obstetricians and Gynecologists. </a:t>
            </a:r>
          </a:p>
        </p:txBody>
      </p:sp>
    </p:spTree>
    <p:extLst>
      <p:ext uri="{BB962C8B-B14F-4D97-AF65-F5344CB8AC3E}">
        <p14:creationId xmlns:p14="http://schemas.microsoft.com/office/powerpoint/2010/main" val="11595738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6A14A7F-67D0-8B93-7673-11147794426D}"/>
              </a:ext>
            </a:extLst>
          </p:cNvPr>
          <p:cNvSpPr>
            <a:spLocks noGrp="1"/>
          </p:cNvSpPr>
          <p:nvPr/>
        </p:nvSpPr>
        <p:spPr>
          <a:xfrm>
            <a:off x="2419350" y="367919"/>
            <a:ext cx="97917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23. Antihypertensive Agents Used for Urgent Blood Pressure Control in Pregnancy</a:t>
            </a:r>
          </a:p>
        </p:txBody>
      </p:sp>
      <p:graphicFrame>
        <p:nvGraphicFramePr>
          <p:cNvPr id="3" name="Table 2">
            <a:extLst>
              <a:ext uri="{FF2B5EF4-FFF2-40B4-BE49-F238E27FC236}">
                <a16:creationId xmlns:a16="http://schemas.microsoft.com/office/drawing/2014/main" id="{95BB92AE-CF80-A0D8-521C-8751AA856847}"/>
              </a:ext>
            </a:extLst>
          </p:cNvPr>
          <p:cNvGraphicFramePr>
            <a:graphicFrameLocks noGrp="1"/>
          </p:cNvGraphicFramePr>
          <p:nvPr>
            <p:extLst>
              <p:ext uri="{D42A27DB-BD31-4B8C-83A1-F6EECF244321}">
                <p14:modId xmlns:p14="http://schemas.microsoft.com/office/powerpoint/2010/main" val="3857552675"/>
              </p:ext>
            </p:extLst>
          </p:nvPr>
        </p:nvGraphicFramePr>
        <p:xfrm>
          <a:off x="1485900" y="1707959"/>
          <a:ext cx="11658600" cy="5042281"/>
        </p:xfrm>
        <a:graphic>
          <a:graphicData uri="http://schemas.openxmlformats.org/drawingml/2006/table">
            <a:tbl>
              <a:tblPr firstRow="1" firstCol="1" bandRow="1"/>
              <a:tblGrid>
                <a:gridCol w="3154362">
                  <a:extLst>
                    <a:ext uri="{9D8B030D-6E8A-4147-A177-3AD203B41FA5}">
                      <a16:colId xmlns:a16="http://schemas.microsoft.com/office/drawing/2014/main" val="4118098002"/>
                    </a:ext>
                  </a:extLst>
                </a:gridCol>
                <a:gridCol w="3154362">
                  <a:extLst>
                    <a:ext uri="{9D8B030D-6E8A-4147-A177-3AD203B41FA5}">
                      <a16:colId xmlns:a16="http://schemas.microsoft.com/office/drawing/2014/main" val="3203311528"/>
                    </a:ext>
                  </a:extLst>
                </a:gridCol>
                <a:gridCol w="3154362">
                  <a:extLst>
                    <a:ext uri="{9D8B030D-6E8A-4147-A177-3AD203B41FA5}">
                      <a16:colId xmlns:a16="http://schemas.microsoft.com/office/drawing/2014/main" val="666974381"/>
                    </a:ext>
                  </a:extLst>
                </a:gridCol>
                <a:gridCol w="2195514">
                  <a:extLst>
                    <a:ext uri="{9D8B030D-6E8A-4147-A177-3AD203B41FA5}">
                      <a16:colId xmlns:a16="http://schemas.microsoft.com/office/drawing/2014/main" val="884573984"/>
                    </a:ext>
                  </a:extLst>
                </a:gridCol>
              </a:tblGrid>
              <a:tr h="18751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Drug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Dose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Comments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Onset of Action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86717"/>
                  </a:ext>
                </a:extLst>
              </a:tr>
              <a:tr h="1071944">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Labetalol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mg IV, then 20-80 mg every 10-30 min to a maximum cumulative dosage of 300 mg;   </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constant infusion 1-3 mg/min IV</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Tachycardia is less common with fewer adverse effects.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Avoid in women with asthma, preexisting myocardial disease, decompensated cardiac function, and heart block and bradycardia.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 min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2246421"/>
                  </a:ext>
                </a:extLst>
              </a:tr>
              <a:tr h="876237">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Hydralazine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 IV or IM, then 5-10 mg IV every 20-40 min to a maximum cumulative dosage of 20 mg;   </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constant infusion of 0.5-10 mg/h</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Higher or frequent dosage associated with maternal hypotension, headaches, and abnormal fetal heart rate tracings; may be more common than other agents.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min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852408"/>
                  </a:ext>
                </a:extLst>
              </a:tr>
              <a:tr h="57893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Nifedipine (immediate release)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10-20 mg orally, repeat in 20 min if needed; then 10-20 mg every 2-6 h; maximum daily dose is 180 mg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May observe reflex tachycardia and headaches.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5-10 min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375168"/>
                  </a:ext>
                </a:extLst>
              </a:tr>
            </a:tbl>
          </a:graphicData>
        </a:graphic>
      </p:graphicFrame>
      <p:sp>
        <p:nvSpPr>
          <p:cNvPr id="5" name="TextBox 4">
            <a:extLst>
              <a:ext uri="{FF2B5EF4-FFF2-40B4-BE49-F238E27FC236}">
                <a16:creationId xmlns:a16="http://schemas.microsoft.com/office/drawing/2014/main" id="{83D82F35-E787-8E7F-8059-961EA80EA1F6}"/>
              </a:ext>
            </a:extLst>
          </p:cNvPr>
          <p:cNvSpPr txBox="1"/>
          <p:nvPr/>
        </p:nvSpPr>
        <p:spPr>
          <a:xfrm>
            <a:off x="1457996" y="6871081"/>
            <a:ext cx="12096750" cy="677108"/>
          </a:xfrm>
          <a:prstGeom prst="rect">
            <a:avLst/>
          </a:prstGeom>
          <a:noFill/>
        </p:spPr>
        <p:txBody>
          <a:bodyPr wrap="square" lIns="91440" tIns="45720" rIns="91440" bIns="45720" anchor="t">
            <a:spAutoFit/>
          </a:bodyPr>
          <a:lstStyle/>
          <a:p>
            <a:r>
              <a:rPr lang="en-US" sz="1400" dirty="0">
                <a:latin typeface="Lub Dub Medium" panose="020B0603030403020204" pitchFamily="34" charset="0"/>
              </a:rPr>
              <a:t>h indicates hour; IM, intramuscular; IV, intravenous; and min, minutes. </a:t>
            </a:r>
          </a:p>
          <a:p>
            <a:endParaRPr lang="en-US" sz="1200" dirty="0">
              <a:latin typeface="Lub Dub Medium" panose="020B0603030403020204" pitchFamily="34" charset="0"/>
            </a:endParaRPr>
          </a:p>
          <a:p>
            <a:r>
              <a:rPr lang="en-US" sz="1200" dirty="0">
                <a:latin typeface="Lub Dub Medium"/>
              </a:rPr>
              <a:t>Reprinted with permission from American College of Obstetricians and Gynecologists. Copyright 2020 American College of Obstetricians and Gynecologists. </a:t>
            </a:r>
          </a:p>
        </p:txBody>
      </p:sp>
    </p:spTree>
    <p:extLst>
      <p:ext uri="{BB962C8B-B14F-4D97-AF65-F5344CB8AC3E}">
        <p14:creationId xmlns:p14="http://schemas.microsoft.com/office/powerpoint/2010/main" val="41555943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136</a:t>
            </a:fld>
            <a:endParaRPr lang="en-US" dirty="0"/>
          </a:p>
        </p:txBody>
      </p:sp>
      <p:sp>
        <p:nvSpPr>
          <p:cNvPr id="2" name="Title 3">
            <a:extLst>
              <a:ext uri="{FF2B5EF4-FFF2-40B4-BE49-F238E27FC236}">
                <a16:creationId xmlns:a16="http://schemas.microsoft.com/office/drawing/2014/main" id="{02913F7B-A66B-5EA6-96AB-C589D55C89DC}"/>
              </a:ext>
            </a:extLst>
          </p:cNvPr>
          <p:cNvSpPr>
            <a:spLocks noGrp="1"/>
          </p:cNvSpPr>
          <p:nvPr/>
        </p:nvSpPr>
        <p:spPr>
          <a:xfrm>
            <a:off x="3762375" y="381000"/>
            <a:ext cx="710565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24. Diagnostic Criteria for Preeclampsia.</a:t>
            </a:r>
          </a:p>
        </p:txBody>
      </p:sp>
      <p:graphicFrame>
        <p:nvGraphicFramePr>
          <p:cNvPr id="3" name="Table 2">
            <a:extLst>
              <a:ext uri="{FF2B5EF4-FFF2-40B4-BE49-F238E27FC236}">
                <a16:creationId xmlns:a16="http://schemas.microsoft.com/office/drawing/2014/main" id="{BBBF6846-5AE3-0AED-62B1-00948B848AC7}"/>
              </a:ext>
            </a:extLst>
          </p:cNvPr>
          <p:cNvGraphicFramePr>
            <a:graphicFrameLocks noGrp="1"/>
          </p:cNvGraphicFramePr>
          <p:nvPr>
            <p:extLst>
              <p:ext uri="{D42A27DB-BD31-4B8C-83A1-F6EECF244321}">
                <p14:modId xmlns:p14="http://schemas.microsoft.com/office/powerpoint/2010/main" val="869493738"/>
              </p:ext>
            </p:extLst>
          </p:nvPr>
        </p:nvGraphicFramePr>
        <p:xfrm>
          <a:off x="3620114" y="1828800"/>
          <a:ext cx="7390171" cy="4674727"/>
        </p:xfrm>
        <a:graphic>
          <a:graphicData uri="http://schemas.openxmlformats.org/drawingml/2006/table">
            <a:tbl>
              <a:tblPr firstRow="1" firstCol="1" bandRow="1"/>
              <a:tblGrid>
                <a:gridCol w="1527646">
                  <a:extLst>
                    <a:ext uri="{9D8B030D-6E8A-4147-A177-3AD203B41FA5}">
                      <a16:colId xmlns:a16="http://schemas.microsoft.com/office/drawing/2014/main" val="3824092272"/>
                    </a:ext>
                  </a:extLst>
                </a:gridCol>
                <a:gridCol w="5831726">
                  <a:extLst>
                    <a:ext uri="{9D8B030D-6E8A-4147-A177-3AD203B41FA5}">
                      <a16:colId xmlns:a16="http://schemas.microsoft.com/office/drawing/2014/main" val="4004103478"/>
                    </a:ext>
                  </a:extLst>
                </a:gridCol>
                <a:gridCol w="30799">
                  <a:extLst>
                    <a:ext uri="{9D8B030D-6E8A-4147-A177-3AD203B41FA5}">
                      <a16:colId xmlns:a16="http://schemas.microsoft.com/office/drawing/2014/main" val="3275402510"/>
                    </a:ext>
                  </a:extLst>
                </a:gridCol>
              </a:tblGrid>
              <a:tr h="2362200">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Blood pressure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≥140 mm Hg or DBP  ≥90 mm Hg on two occasions at least 4 hours apart after 20 weeks of gestation in a woman with previously normal BP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SBP ≥160 mm Hg or DBP ≥110 mm Hg (severe hypertension can be confirmed within a short interval [minutes] to facilitate timely antihypertensive therapy).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918334"/>
                  </a:ext>
                </a:extLst>
              </a:tr>
              <a:tr h="587740">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0486723"/>
                  </a:ext>
                </a:extLst>
              </a:tr>
              <a:tr h="1724787">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Proteinuria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≥300 mg per 24-hour urine collection (or this amount extrapolated from a timed collection)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Protein/creatinine ratio ≥0.3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Dipstick reading of 2+ (used only if other quantitative methods are not available)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2367632"/>
                  </a:ext>
                </a:extLst>
              </a:tr>
            </a:tbl>
          </a:graphicData>
        </a:graphic>
      </p:graphicFrame>
      <p:sp>
        <p:nvSpPr>
          <p:cNvPr id="6" name="TextBox 5">
            <a:extLst>
              <a:ext uri="{FF2B5EF4-FFF2-40B4-BE49-F238E27FC236}">
                <a16:creationId xmlns:a16="http://schemas.microsoft.com/office/drawing/2014/main" id="{40938E6C-7C9E-DA62-B622-54C483A2A45A}"/>
              </a:ext>
            </a:extLst>
          </p:cNvPr>
          <p:cNvSpPr txBox="1"/>
          <p:nvPr/>
        </p:nvSpPr>
        <p:spPr>
          <a:xfrm>
            <a:off x="3200400" y="7010401"/>
            <a:ext cx="8381999" cy="307777"/>
          </a:xfrm>
          <a:prstGeom prst="rect">
            <a:avLst/>
          </a:prstGeom>
          <a:noFill/>
        </p:spPr>
        <p:txBody>
          <a:bodyPr wrap="square">
            <a:spAutoFit/>
          </a:bodyPr>
          <a:lstStyle/>
          <a:p>
            <a:r>
              <a:rPr lang="en-US" sz="1400" dirty="0">
                <a:latin typeface="Lub Dub Medium" panose="020B0603030403020204" pitchFamily="34" charset="0"/>
              </a:rPr>
              <a:t>BP indicates blood pressure; DBP, diastolic blood pressure; and SBP, systolic blood pressure. </a:t>
            </a:r>
          </a:p>
        </p:txBody>
      </p:sp>
      <p:sp>
        <p:nvSpPr>
          <p:cNvPr id="7" name="TextBox 6">
            <a:extLst>
              <a:ext uri="{FF2B5EF4-FFF2-40B4-BE49-F238E27FC236}">
                <a16:creationId xmlns:a16="http://schemas.microsoft.com/office/drawing/2014/main" id="{ECD6B003-E35C-D0B4-7CD9-8DEE358006BB}"/>
              </a:ext>
            </a:extLst>
          </p:cNvPr>
          <p:cNvSpPr txBox="1"/>
          <p:nvPr/>
        </p:nvSpPr>
        <p:spPr>
          <a:xfrm>
            <a:off x="11597424" y="5212140"/>
            <a:ext cx="2743201" cy="1384995"/>
          </a:xfrm>
          <a:prstGeom prst="rect">
            <a:avLst/>
          </a:prstGeom>
          <a:noFill/>
        </p:spPr>
        <p:txBody>
          <a:bodyPr wrap="square" lIns="91440" tIns="45720" rIns="91440" bIns="45720" anchor="t">
            <a:spAutoFit/>
          </a:bodyPr>
          <a:lstStyle/>
          <a:p>
            <a:endParaRPr lang="en-US" sz="1200" dirty="0">
              <a:latin typeface="Lub Dub Medium" panose="020B0603030403020204" pitchFamily="34" charset="0"/>
            </a:endParaRPr>
          </a:p>
          <a:p>
            <a:r>
              <a:rPr lang="en-US" sz="1200" dirty="0">
                <a:latin typeface="Lub Dub Medium"/>
              </a:rPr>
              <a:t>Reprinted with permission from American College of Obstetricians and Gynecologists. </a:t>
            </a:r>
          </a:p>
          <a:p>
            <a:endParaRPr lang="en-US" sz="1200" dirty="0">
              <a:latin typeface="Lub Dub Medium" panose="020B0603030403020204" pitchFamily="34" charset="0"/>
            </a:endParaRPr>
          </a:p>
          <a:p>
            <a:r>
              <a:rPr lang="en-US" sz="1200" dirty="0">
                <a:latin typeface="Lub Dub Medium" panose="020B0603030403020204" pitchFamily="34" charset="0"/>
              </a:rPr>
              <a:t>Copyright 2020 American College of Obstetricians and Gynecologists.</a:t>
            </a:r>
          </a:p>
        </p:txBody>
      </p:sp>
    </p:spTree>
    <p:extLst>
      <p:ext uri="{BB962C8B-B14F-4D97-AF65-F5344CB8AC3E}">
        <p14:creationId xmlns:p14="http://schemas.microsoft.com/office/powerpoint/2010/main" val="15186244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F66103-61C7-73EC-ED33-4C3569057D6F}"/>
              </a:ext>
            </a:extLst>
          </p:cNvPr>
          <p:cNvSpPr>
            <a:spLocks noGrp="1"/>
          </p:cNvSpPr>
          <p:nvPr/>
        </p:nvSpPr>
        <p:spPr>
          <a:xfrm>
            <a:off x="3762375" y="838200"/>
            <a:ext cx="710565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24. Diagnostic Criteria for Preeclampsia.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0303269-2AC4-7B86-78CE-3F8B7E16FE32}"/>
              </a:ext>
            </a:extLst>
          </p:cNvPr>
          <p:cNvGraphicFramePr>
            <a:graphicFrameLocks noGrp="1"/>
          </p:cNvGraphicFramePr>
          <p:nvPr>
            <p:extLst>
              <p:ext uri="{D42A27DB-BD31-4B8C-83A1-F6EECF244321}">
                <p14:modId xmlns:p14="http://schemas.microsoft.com/office/powerpoint/2010/main" val="3497789057"/>
              </p:ext>
            </p:extLst>
          </p:nvPr>
        </p:nvGraphicFramePr>
        <p:xfrm>
          <a:off x="2381557" y="2416468"/>
          <a:ext cx="9867286" cy="3396664"/>
        </p:xfrm>
        <a:graphic>
          <a:graphicData uri="http://schemas.openxmlformats.org/drawingml/2006/table">
            <a:tbl>
              <a:tblPr firstRow="1" firstCol="1" bandRow="1"/>
              <a:tblGrid>
                <a:gridCol w="9841786">
                  <a:extLst>
                    <a:ext uri="{9D8B030D-6E8A-4147-A177-3AD203B41FA5}">
                      <a16:colId xmlns:a16="http://schemas.microsoft.com/office/drawing/2014/main" val="2335798390"/>
                    </a:ext>
                  </a:extLst>
                </a:gridCol>
                <a:gridCol w="25500">
                  <a:extLst>
                    <a:ext uri="{9D8B030D-6E8A-4147-A177-3AD203B41FA5}">
                      <a16:colId xmlns:a16="http://schemas.microsoft.com/office/drawing/2014/main" val="3234491861"/>
                    </a:ext>
                  </a:extLst>
                </a:gridCol>
              </a:tblGrid>
              <a:tr h="49186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 in the absence of proteinuria, new onset hypertension with the new onset of any of the following: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38851091"/>
                  </a:ext>
                </a:extLst>
              </a:tr>
              <a:tr h="274247">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Thrombocytopenia: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Platelet count &lt;100 x 10</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653180468"/>
                  </a:ext>
                </a:extLst>
              </a:tr>
              <a:tr h="840066">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Renal insufficiency: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Serum creatinine concentrations &gt;1.1 mg/dL or a doubling of serum creatinine  concentration in the absence of other renal disease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78712215"/>
                  </a:ext>
                </a:extLst>
              </a:tr>
              <a:tr h="556113">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Impaired liver function: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Elevated blood concentration of liver transaminases to twice normal concentration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50732446"/>
                  </a:ext>
                </a:extLst>
              </a:tr>
              <a:tr h="274247">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Pulmonary edema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41528650"/>
                  </a:ext>
                </a:extLst>
              </a:tr>
              <a:tr h="840066">
                <a:tc>
                  <a:txBody>
                    <a:bodyPr/>
                    <a:lstStyle/>
                    <a:p>
                      <a:pPr marL="0" marR="0">
                        <a:lnSpc>
                          <a:spcPct val="107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New-onset headache unresponsive to medication and not accounted for by the alternative diagnoses or visual symptoms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91919670"/>
                  </a:ext>
                </a:extLst>
              </a:tr>
            </a:tbl>
          </a:graphicData>
        </a:graphic>
      </p:graphicFrame>
      <p:sp>
        <p:nvSpPr>
          <p:cNvPr id="4" name="TextBox 3">
            <a:extLst>
              <a:ext uri="{FF2B5EF4-FFF2-40B4-BE49-F238E27FC236}">
                <a16:creationId xmlns:a16="http://schemas.microsoft.com/office/drawing/2014/main" id="{3EFE1F61-3454-A454-2AB3-BF1A974FEAF6}"/>
              </a:ext>
            </a:extLst>
          </p:cNvPr>
          <p:cNvSpPr txBox="1"/>
          <p:nvPr/>
        </p:nvSpPr>
        <p:spPr>
          <a:xfrm>
            <a:off x="2381557" y="6400800"/>
            <a:ext cx="9867286" cy="861774"/>
          </a:xfrm>
          <a:prstGeom prst="rect">
            <a:avLst/>
          </a:prstGeom>
          <a:noFill/>
        </p:spPr>
        <p:txBody>
          <a:bodyPr wrap="square" lIns="91440" tIns="45720" rIns="91440" bIns="45720" anchor="t">
            <a:spAutoFit/>
          </a:bodyPr>
          <a:lstStyle/>
          <a:p>
            <a:r>
              <a:rPr lang="en-US" sz="1400" dirty="0">
                <a:latin typeface="Lub Dub Medium" panose="020B0603030403020204" pitchFamily="34" charset="0"/>
              </a:rPr>
              <a:t>BP indicates blood pressure; DBP, diastolic blood pressure; and SBP, systolic blood pressure. </a:t>
            </a:r>
          </a:p>
          <a:p>
            <a:endParaRPr lang="en-US" sz="1200" dirty="0">
              <a:latin typeface="Lub Dub Medium" panose="020B0603030403020204" pitchFamily="34" charset="0"/>
            </a:endParaRPr>
          </a:p>
          <a:p>
            <a:r>
              <a:rPr lang="en-US" sz="1200" dirty="0">
                <a:latin typeface="Lub Dub Medium"/>
              </a:rPr>
              <a:t>Reprinted with permission from American College of Obstetricians and Gyencologists.10 Copyright 2020 American College of Obstetricians and Gynecologists.</a:t>
            </a:r>
          </a:p>
        </p:txBody>
      </p:sp>
    </p:spTree>
    <p:extLst>
      <p:ext uri="{BB962C8B-B14F-4D97-AF65-F5344CB8AC3E}">
        <p14:creationId xmlns:p14="http://schemas.microsoft.com/office/powerpoint/2010/main" val="18348648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138</a:t>
            </a:fld>
            <a:endParaRPr lang="en-US" dirty="0"/>
          </a:p>
        </p:txBody>
      </p:sp>
      <p:sp>
        <p:nvSpPr>
          <p:cNvPr id="2" name="Title 3">
            <a:extLst>
              <a:ext uri="{FF2B5EF4-FFF2-40B4-BE49-F238E27FC236}">
                <a16:creationId xmlns:a16="http://schemas.microsoft.com/office/drawing/2014/main" id="{81AE62E9-F5B0-6AB6-C187-526971EB7DA1}"/>
              </a:ext>
            </a:extLst>
          </p:cNvPr>
          <p:cNvSpPr>
            <a:spLocks noGrp="1"/>
          </p:cNvSpPr>
          <p:nvPr/>
        </p:nvSpPr>
        <p:spPr>
          <a:xfrm>
            <a:off x="4667250" y="457200"/>
            <a:ext cx="5295900" cy="11429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Resistant Hypertension and Renal Denervation</a:t>
            </a:r>
          </a:p>
        </p:txBody>
      </p:sp>
      <p:graphicFrame>
        <p:nvGraphicFramePr>
          <p:cNvPr id="3" name="Table 2">
            <a:extLst>
              <a:ext uri="{FF2B5EF4-FFF2-40B4-BE49-F238E27FC236}">
                <a16:creationId xmlns:a16="http://schemas.microsoft.com/office/drawing/2014/main" id="{A178A0AE-9AD9-8246-10A6-5DC6DB4E2DDB}"/>
              </a:ext>
            </a:extLst>
          </p:cNvPr>
          <p:cNvGraphicFramePr>
            <a:graphicFrameLocks noGrp="1"/>
          </p:cNvGraphicFramePr>
          <p:nvPr>
            <p:extLst>
              <p:ext uri="{D42A27DB-BD31-4B8C-83A1-F6EECF244321}">
                <p14:modId xmlns:p14="http://schemas.microsoft.com/office/powerpoint/2010/main" val="3616922092"/>
              </p:ext>
            </p:extLst>
          </p:nvPr>
        </p:nvGraphicFramePr>
        <p:xfrm>
          <a:off x="2476500" y="1752600"/>
          <a:ext cx="9677400" cy="5574123"/>
        </p:xfrm>
        <a:graphic>
          <a:graphicData uri="http://schemas.openxmlformats.org/drawingml/2006/table">
            <a:tbl>
              <a:tblPr firstRow="1" firstCol="1" lastRow="1" lastCol="1" bandRow="1" bandCol="1"/>
              <a:tblGrid>
                <a:gridCol w="1020688">
                  <a:extLst>
                    <a:ext uri="{9D8B030D-6E8A-4147-A177-3AD203B41FA5}">
                      <a16:colId xmlns:a16="http://schemas.microsoft.com/office/drawing/2014/main" val="4196692750"/>
                    </a:ext>
                  </a:extLst>
                </a:gridCol>
                <a:gridCol w="929251">
                  <a:extLst>
                    <a:ext uri="{9D8B030D-6E8A-4147-A177-3AD203B41FA5}">
                      <a16:colId xmlns:a16="http://schemas.microsoft.com/office/drawing/2014/main" val="1079110090"/>
                    </a:ext>
                  </a:extLst>
                </a:gridCol>
                <a:gridCol w="7727461">
                  <a:extLst>
                    <a:ext uri="{9D8B030D-6E8A-4147-A177-3AD203B41FA5}">
                      <a16:colId xmlns:a16="http://schemas.microsoft.com/office/drawing/2014/main" val="2264376063"/>
                    </a:ext>
                  </a:extLst>
                </a:gridCol>
              </a:tblGrid>
              <a:tr h="838201">
                <a:tc gridSpan="3">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 for Resistant Hypertension and Renal Denervation</a:t>
                      </a: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r>
                        <a:rPr lang="en-US" sz="1800" kern="100" dirty="0">
                          <a:effectLst/>
                          <a:latin typeface="Times New Roman"/>
                          <a:ea typeface="Aptos" panose="020B0004020202020204" pitchFamily="34" charset="0"/>
                          <a:cs typeface="Times New Roman"/>
                        </a:rPr>
                        <a:t>Referenced studies that support the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521670"/>
                  </a:ext>
                </a:extLst>
              </a:tr>
              <a:tr h="335548">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874097"/>
                  </a:ext>
                </a:extLst>
              </a:tr>
              <a:tr h="335548">
                <a:tc>
                  <a:txBody>
                    <a:bodyPr/>
                    <a:lstStyle/>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Resistant Hypertension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795110"/>
                  </a:ext>
                </a:extLst>
              </a:tr>
              <a:tr h="1096584">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resistant hypertension, a more detailed evaluation for secondary causes, to include careful review of all medications and removal of those with interfering effects on BP, is beneficial for lowering BP and simplifying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5755304"/>
                  </a:ext>
                </a:extLst>
              </a:tr>
              <a:tr h="1387929">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uncontrolled resistant hypertension despite optimal treatment with first-line antihypertensive therapy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 combination of ACEi or ARB plus CCB and thiazide-like diuretic [chlorthalidone or indapamide] and with an eGFR of ≥45 ml/min/1.73 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addition of a MRA is recommended to control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401149"/>
                  </a:ext>
                </a:extLst>
              </a:tr>
              <a:tr h="1387929">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3"/>
                      </a:pPr>
                      <a:r>
                        <a:rPr lang="en-US" sz="1800" b="1" kern="100" dirty="0">
                          <a:effectLst/>
                          <a:latin typeface="Times New Roman"/>
                          <a:ea typeface="Aptos" panose="020B0004020202020204" pitchFamily="34" charset="0"/>
                          <a:cs typeface="Times New Roman"/>
                        </a:rPr>
                        <a:t>In adults with uncontrolled resistant hypertension who cannot tolerate or have contraindications for MRA, the addition of one of the following agent or classes </a:t>
                      </a:r>
                      <a:r>
                        <a:rPr lang="en-US" sz="1100" b="0" i="0" u="none" strike="noStrike" kern="100" noProof="0" dirty="0">
                          <a:effectLst/>
                          <a:latin typeface="Calibri"/>
                        </a:rPr>
                        <a:t>—</a:t>
                      </a:r>
                      <a:r>
                        <a:rPr lang="en-US" sz="1800" b="1" kern="100" dirty="0">
                          <a:effectLst/>
                          <a:latin typeface="Times New Roman"/>
                          <a:ea typeface="Aptos" panose="020B0004020202020204" pitchFamily="34" charset="0"/>
                          <a:cs typeface="Times New Roman"/>
                        </a:rPr>
                        <a:t> amiloride, BBs, alpha blockers, central sympatholytic drugs, dual endothelin receptor antagonists or direct vasodilators </a:t>
                      </a:r>
                      <a:r>
                        <a:rPr lang="en-US" sz="1100" b="0" i="0" u="none" strike="noStrike" kern="100" noProof="0" dirty="0">
                          <a:effectLst/>
                          <a:latin typeface="Calibri"/>
                        </a:rPr>
                        <a:t>— </a:t>
                      </a:r>
                      <a:r>
                        <a:rPr lang="en-US" sz="1800" b="1" kern="100" dirty="0">
                          <a:effectLst/>
                          <a:latin typeface="Times New Roman"/>
                          <a:ea typeface="Aptos" panose="020B0004020202020204" pitchFamily="34" charset="0"/>
                          <a:cs typeface="Times New Roman"/>
                        </a:rPr>
                        <a:t>is reasonable to control BP. </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4174997"/>
                  </a:ext>
                </a:extLst>
              </a:tr>
            </a:tbl>
          </a:graphicData>
        </a:graphic>
      </p:graphicFrame>
    </p:spTree>
    <p:extLst>
      <p:ext uri="{BB962C8B-B14F-4D97-AF65-F5344CB8AC3E}">
        <p14:creationId xmlns:p14="http://schemas.microsoft.com/office/powerpoint/2010/main" val="488726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88D9913-72E1-C798-4A37-CC03DCB3B5AE}"/>
              </a:ext>
            </a:extLst>
          </p:cNvPr>
          <p:cNvSpPr>
            <a:spLocks noGrp="1"/>
          </p:cNvSpPr>
          <p:nvPr/>
        </p:nvSpPr>
        <p:spPr>
          <a:xfrm>
            <a:off x="3486150" y="914400"/>
            <a:ext cx="7658100" cy="11429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Resistant Hypertension and Renal Denervation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3FF6B48-6BDA-BA89-5990-C681A9D9DD48}"/>
              </a:ext>
            </a:extLst>
          </p:cNvPr>
          <p:cNvGraphicFramePr>
            <a:graphicFrameLocks noGrp="1"/>
          </p:cNvGraphicFramePr>
          <p:nvPr>
            <p:extLst>
              <p:ext uri="{D42A27DB-BD31-4B8C-83A1-F6EECF244321}">
                <p14:modId xmlns:p14="http://schemas.microsoft.com/office/powerpoint/2010/main" val="3263859293"/>
              </p:ext>
            </p:extLst>
          </p:nvPr>
        </p:nvGraphicFramePr>
        <p:xfrm>
          <a:off x="2362200" y="2362200"/>
          <a:ext cx="9905999" cy="4409458"/>
        </p:xfrm>
        <a:graphic>
          <a:graphicData uri="http://schemas.openxmlformats.org/drawingml/2006/table">
            <a:tbl>
              <a:tblPr firstRow="1" firstCol="1" lastRow="1" lastCol="1" bandRow="1" bandCol="1"/>
              <a:tblGrid>
                <a:gridCol w="1044799">
                  <a:extLst>
                    <a:ext uri="{9D8B030D-6E8A-4147-A177-3AD203B41FA5}">
                      <a16:colId xmlns:a16="http://schemas.microsoft.com/office/drawing/2014/main" val="3207424302"/>
                    </a:ext>
                  </a:extLst>
                </a:gridCol>
                <a:gridCol w="951202">
                  <a:extLst>
                    <a:ext uri="{9D8B030D-6E8A-4147-A177-3AD203B41FA5}">
                      <a16:colId xmlns:a16="http://schemas.microsoft.com/office/drawing/2014/main" val="1905914137"/>
                    </a:ext>
                  </a:extLst>
                </a:gridCol>
                <a:gridCol w="7909998">
                  <a:extLst>
                    <a:ext uri="{9D8B030D-6E8A-4147-A177-3AD203B41FA5}">
                      <a16:colId xmlns:a16="http://schemas.microsoft.com/office/drawing/2014/main" val="60502212"/>
                    </a:ext>
                  </a:extLst>
                </a:gridCol>
              </a:tblGrid>
              <a:tr h="343235">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Renal Denervation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6534490"/>
                  </a:ext>
                </a:extLst>
              </a:tr>
              <a:tr h="174733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carefully selected patients with systolic and diastolic hypertension (office SBP 140 to 180 mm Hg and DBP ≥90 mm Hg) and eGFR ≥40 mL/min/1.73 m</a:t>
                      </a:r>
                      <a:r>
                        <a:rPr lang="en-US" sz="1800" b="1"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who have resistant hypertension despite optimal treatment, or intolerable side effects to additional antihypertensive drug therapy, renal denervation (RDN) may be reasonable as an adjunct treatment to BP medications and lifestyle modification to reduce BP.</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584267"/>
                  </a:ext>
                </a:extLst>
              </a:tr>
              <a:tr h="75260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All patients with hypertension who are being considered for RDN should be evaluated by a multidisciplinary team with expertise in resistant hypertension and RDN.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11526"/>
                  </a:ext>
                </a:extLst>
              </a:tr>
              <a:tr h="144913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patients with hypertension for whom RDN is contemplated, the benefits of lowering BP and potential procedural risks compared with continuing medical therapy should be discussed as part of a shared decision-making process to ensure patients choose the therapy that meets their expectations.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3976416"/>
                  </a:ext>
                </a:extLst>
              </a:tr>
            </a:tbl>
          </a:graphicData>
        </a:graphic>
      </p:graphicFrame>
    </p:spTree>
    <p:extLst>
      <p:ext uri="{BB962C8B-B14F-4D97-AF65-F5344CB8AC3E}">
        <p14:creationId xmlns:p14="http://schemas.microsoft.com/office/powerpoint/2010/main" val="419085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12E1-6CE4-9F92-B22F-8913037DA31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058DDB-2569-0CEE-FA09-BD8516E292DC}"/>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9" name="Title 3">
            <a:extLst>
              <a:ext uri="{FF2B5EF4-FFF2-40B4-BE49-F238E27FC236}">
                <a16:creationId xmlns:a16="http://schemas.microsoft.com/office/drawing/2014/main" id="{689A3CCE-0F95-598D-77FB-577540B33DA1}"/>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D85AEA2E-63D8-88D7-842A-79F1DF532E1D}"/>
              </a:ext>
            </a:extLst>
          </p:cNvPr>
          <p:cNvGraphicFramePr>
            <a:graphicFrameLocks noGrp="1"/>
          </p:cNvGraphicFramePr>
          <p:nvPr>
            <p:extLst>
              <p:ext uri="{D42A27DB-BD31-4B8C-83A1-F6EECF244321}">
                <p14:modId xmlns:p14="http://schemas.microsoft.com/office/powerpoint/2010/main" val="559757085"/>
              </p:ext>
            </p:extLst>
          </p:nvPr>
        </p:nvGraphicFramePr>
        <p:xfrm>
          <a:off x="872330" y="1600200"/>
          <a:ext cx="12885737" cy="5334000"/>
        </p:xfrm>
        <a:graphic>
          <a:graphicData uri="http://schemas.openxmlformats.org/drawingml/2006/table">
            <a:tbl>
              <a:tblPr firstRow="1" firstCol="1" bandRow="1"/>
              <a:tblGrid>
                <a:gridCol w="3162862">
                  <a:extLst>
                    <a:ext uri="{9D8B030D-6E8A-4147-A177-3AD203B41FA5}">
                      <a16:colId xmlns:a16="http://schemas.microsoft.com/office/drawing/2014/main" val="583110378"/>
                    </a:ext>
                  </a:extLst>
                </a:gridCol>
                <a:gridCol w="2946493">
                  <a:extLst>
                    <a:ext uri="{9D8B030D-6E8A-4147-A177-3AD203B41FA5}">
                      <a16:colId xmlns:a16="http://schemas.microsoft.com/office/drawing/2014/main" val="1148362330"/>
                    </a:ext>
                  </a:extLst>
                </a:gridCol>
                <a:gridCol w="3289653">
                  <a:extLst>
                    <a:ext uri="{9D8B030D-6E8A-4147-A177-3AD203B41FA5}">
                      <a16:colId xmlns:a16="http://schemas.microsoft.com/office/drawing/2014/main" val="4199472391"/>
                    </a:ext>
                  </a:extLst>
                </a:gridCol>
                <a:gridCol w="3486729">
                  <a:extLst>
                    <a:ext uri="{9D8B030D-6E8A-4147-A177-3AD203B41FA5}">
                      <a16:colId xmlns:a16="http://schemas.microsoft.com/office/drawing/2014/main" val="232450090"/>
                    </a:ext>
                  </a:extLst>
                </a:gridCol>
              </a:tblGrid>
              <a:tr h="206987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5.6. Resistant Hypertension and Renal Denervation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All patients with hypertension who are being considered for RDN should be evaluated by a multidisciplinary team with expertise in resistant hypertension and RDN.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37087"/>
                  </a:ext>
                </a:extLst>
              </a:tr>
              <a:tr h="326413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5.6. Resistant Hypertension and Renal Denervation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For patients with hypertension for whom RDN is contemplated, the benefits of lowering BP and potential procedural risks compared with continuing medical therapy should be discussed as part of a shared decision-making process to ensure patients choose the therapy that meets their expectations.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830297"/>
                  </a:ext>
                </a:extLst>
              </a:tr>
            </a:tbl>
          </a:graphicData>
        </a:graphic>
      </p:graphicFrame>
    </p:spTree>
    <p:extLst>
      <p:ext uri="{BB962C8B-B14F-4D97-AF65-F5344CB8AC3E}">
        <p14:creationId xmlns:p14="http://schemas.microsoft.com/office/powerpoint/2010/main" val="19497326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140</a:t>
            </a:fld>
            <a:endParaRPr lang="en-US" dirty="0"/>
          </a:p>
        </p:txBody>
      </p:sp>
      <p:pic>
        <p:nvPicPr>
          <p:cNvPr id="2" name="Picture 1" descr="A screenshot of a medical checklist&#10;&#10;AI-generated content may be incorrect.">
            <a:extLst>
              <a:ext uri="{FF2B5EF4-FFF2-40B4-BE49-F238E27FC236}">
                <a16:creationId xmlns:a16="http://schemas.microsoft.com/office/drawing/2014/main" id="{21842513-E200-5188-9D61-0D791D8293F1}"/>
              </a:ext>
            </a:extLst>
          </p:cNvPr>
          <p:cNvPicPr>
            <a:picLocks noChangeAspect="1"/>
          </p:cNvPicPr>
          <p:nvPr/>
        </p:nvPicPr>
        <p:blipFill rotWithShape="1">
          <a:blip r:embed="rId2"/>
          <a:srcRect l="3613" t="806" r="1926" b="403"/>
          <a:stretch/>
        </p:blipFill>
        <p:spPr bwMode="auto">
          <a:xfrm>
            <a:off x="4508817" y="27904"/>
            <a:ext cx="7209225" cy="751589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84D8882F-84E7-6F8B-7378-3436AD95F245}"/>
              </a:ext>
            </a:extLst>
          </p:cNvPr>
          <p:cNvSpPr txBox="1"/>
          <p:nvPr/>
        </p:nvSpPr>
        <p:spPr>
          <a:xfrm>
            <a:off x="228600" y="4471054"/>
            <a:ext cx="3975417" cy="3046988"/>
          </a:xfrm>
          <a:prstGeom prst="rect">
            <a:avLst/>
          </a:prstGeom>
          <a:noFill/>
        </p:spPr>
        <p:txBody>
          <a:bodyPr wrap="square">
            <a:spAutoFit/>
          </a:bodyPr>
          <a:lstStyle/>
          <a:p>
            <a:r>
              <a:rPr lang="en-US" sz="1200" dirty="0">
                <a:latin typeface="Lub Dub Medium" panose="020B0603030403020204" pitchFamily="34" charset="0"/>
              </a:rPr>
              <a:t>*Please refer to Section 5.2, on lifestyle factors.</a:t>
            </a:r>
          </a:p>
          <a:p>
            <a:r>
              <a:rPr lang="en-US" sz="1200" dirty="0">
                <a:latin typeface="Lub Dub Medium" panose="020B0603030403020204" pitchFamily="34" charset="0"/>
              </a:rPr>
              <a:t>†Please refer to Table 11 for a complete list of drugs that elevate BP.</a:t>
            </a:r>
          </a:p>
          <a:p>
            <a:r>
              <a:rPr lang="en-US" sz="1200" dirty="0">
                <a:latin typeface="Lub Dub Medium" panose="020B0603030403020204" pitchFamily="34" charset="0"/>
              </a:rPr>
              <a:t>‡Please refer to Section 3.2.3, on secondary hypertension, and Subsections 3.2.3.1., 3.2.3.2, and 3.2.3.3. </a:t>
            </a:r>
          </a:p>
          <a:p>
            <a:endParaRPr lang="en-US" sz="1200" dirty="0">
              <a:latin typeface="Lub Dub Medium" panose="020B0603030403020204" pitchFamily="34" charset="0"/>
            </a:endParaRPr>
          </a:p>
          <a:p>
            <a:endParaRPr lang="en-US" sz="1200" dirty="0">
              <a:latin typeface="Lub Dub Medium" panose="020B0603030403020204" pitchFamily="34" charset="0"/>
            </a:endParaRPr>
          </a:p>
          <a:p>
            <a:r>
              <a:rPr lang="en-US" sz="1200" dirty="0">
                <a:latin typeface="Lub Dub Medium" panose="020B0603030403020204" pitchFamily="34" charset="0"/>
              </a:rPr>
              <a:t>ARB indicates angiotensin receptor blocker; BB, beta blocker; BP, blood pressure; BID, 2 times daily; CCB, calcium channel blocker; CKD, chronic kidney disease; DBP, diastolic blood pressure; eGFR, estimated glomerular filtration rate; </a:t>
            </a:r>
            <a:r>
              <a:rPr lang="en-US" sz="1200" dirty="0" err="1">
                <a:latin typeface="Lub Dub Medium" panose="020B0603030403020204" pitchFamily="34" charset="0"/>
              </a:rPr>
              <a:t>mo</a:t>
            </a:r>
            <a:r>
              <a:rPr lang="en-US" sz="1200" dirty="0">
                <a:latin typeface="Lub Dub Medium" panose="020B0603030403020204" pitchFamily="34" charset="0"/>
              </a:rPr>
              <a:t>, month; MOA, mechanisms of action; NSAIDs, nonsteroidal anti-inflammatory drugs; OSA, obstructive sleep apnea; </a:t>
            </a:r>
            <a:r>
              <a:rPr lang="en-US" sz="1200" dirty="0" err="1">
                <a:latin typeface="Lub Dub Medium" panose="020B0603030403020204" pitchFamily="34" charset="0"/>
              </a:rPr>
              <a:t>qd</a:t>
            </a:r>
            <a:r>
              <a:rPr lang="en-US" sz="1200" dirty="0">
                <a:latin typeface="Lub Dub Medium" panose="020B0603030403020204" pitchFamily="34" charset="0"/>
              </a:rPr>
              <a:t>, daily; and SBP, systolic blood pressure. </a:t>
            </a:r>
          </a:p>
        </p:txBody>
      </p:sp>
      <p:sp>
        <p:nvSpPr>
          <p:cNvPr id="7" name="TextBox 6">
            <a:extLst>
              <a:ext uri="{FF2B5EF4-FFF2-40B4-BE49-F238E27FC236}">
                <a16:creationId xmlns:a16="http://schemas.microsoft.com/office/drawing/2014/main" id="{75BFD2E6-CBF6-03E0-407C-60C6F678F914}"/>
              </a:ext>
            </a:extLst>
          </p:cNvPr>
          <p:cNvSpPr txBox="1"/>
          <p:nvPr/>
        </p:nvSpPr>
        <p:spPr>
          <a:xfrm>
            <a:off x="11803062" y="5575830"/>
            <a:ext cx="2667000" cy="1938992"/>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Copyright 2018 American College of Cardiology Foundation and American Heart Association, Inc.</a:t>
            </a:r>
          </a:p>
          <a:p>
            <a:pPr>
              <a:defRPr/>
            </a:pPr>
            <a:endParaRPr lang="en-US" sz="1200" dirty="0">
              <a:solidFill>
                <a:prstClr val="black"/>
              </a:solidFill>
              <a:latin typeface="Lub Dub Medium"/>
            </a:endParaRPr>
          </a:p>
          <a:p>
            <a:pPr>
              <a:defRPr/>
            </a:pPr>
            <a:r>
              <a:rPr lang="en-US" sz="1200" dirty="0">
                <a:solidFill>
                  <a:prstClr val="black"/>
                </a:solidFill>
                <a:latin typeface="Lub Dub Medium"/>
              </a:rPr>
              <a:t>Adapted</a:t>
            </a:r>
            <a:r>
              <a:rPr kumimoji="0" lang="en-US" sz="1200" b="0" i="0" u="none" strike="noStrike" kern="1200" cap="none" spc="0" normalizeH="0" baseline="0" noProof="0" dirty="0">
                <a:ln>
                  <a:noFill/>
                </a:ln>
                <a:solidFill>
                  <a:prstClr val="black"/>
                </a:solidFill>
                <a:effectLst/>
                <a:uLnTx/>
                <a:uFillTx/>
                <a:latin typeface="Lub Dub Medium"/>
              </a:rPr>
              <a:t> with permission from Calhoun et al. </a:t>
            </a:r>
            <a:endParaRPr lang="en-US" sz="1200" b="0" i="0" u="none" strike="noStrike" kern="1200" cap="none" spc="0" normalizeH="0" baseline="0" noProof="0" dirty="0">
              <a:ln>
                <a:noFill/>
              </a:ln>
              <a:solidFill>
                <a:prstClr val="black"/>
              </a:solidFill>
              <a:effectLst/>
              <a:uLnTx/>
              <a:uFillTx/>
              <a:latin typeface="Lub Dub Medium"/>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dirty="0">
              <a:solidFill>
                <a:prstClr val="black"/>
              </a:solidFill>
              <a:latin typeface="Lub Dub Medium"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Copyright 2008 American Heart Association Inc. </a:t>
            </a:r>
          </a:p>
        </p:txBody>
      </p:sp>
      <p:sp>
        <p:nvSpPr>
          <p:cNvPr id="8" name="Title 3">
            <a:extLst>
              <a:ext uri="{FF2B5EF4-FFF2-40B4-BE49-F238E27FC236}">
                <a16:creationId xmlns:a16="http://schemas.microsoft.com/office/drawing/2014/main" id="{63876B3B-8E71-44C5-F581-F54BFF814C05}"/>
              </a:ext>
            </a:extLst>
          </p:cNvPr>
          <p:cNvSpPr>
            <a:spLocks noGrp="1"/>
          </p:cNvSpPr>
          <p:nvPr/>
        </p:nvSpPr>
        <p:spPr>
          <a:xfrm>
            <a:off x="228600" y="1194454"/>
            <a:ext cx="3733800" cy="32766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8. Resistant Hypertension: Diagnosis, Evaluation, and Treatment</a:t>
            </a:r>
          </a:p>
        </p:txBody>
      </p:sp>
    </p:spTree>
    <p:extLst>
      <p:ext uri="{BB962C8B-B14F-4D97-AF65-F5344CB8AC3E}">
        <p14:creationId xmlns:p14="http://schemas.microsoft.com/office/powerpoint/2010/main" val="31342263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961EA9A-AEFD-531B-8AF4-E07E97B17762}"/>
              </a:ext>
            </a:extLst>
          </p:cNvPr>
          <p:cNvSpPr>
            <a:spLocks noGrp="1"/>
          </p:cNvSpPr>
          <p:nvPr/>
        </p:nvSpPr>
        <p:spPr>
          <a:xfrm>
            <a:off x="4281487" y="609600"/>
            <a:ext cx="6067425"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25. Patient Selection for Renal Denervation</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BB45AB7-446E-93A0-9865-1519F59E9A51}"/>
                  </a:ext>
                </a:extLst>
              </p:cNvPr>
              <p:cNvGraphicFramePr>
                <a:graphicFrameLocks noGrp="1"/>
              </p:cNvGraphicFramePr>
              <p:nvPr>
                <p:extLst>
                  <p:ext uri="{D42A27DB-BD31-4B8C-83A1-F6EECF244321}">
                    <p14:modId xmlns:p14="http://schemas.microsoft.com/office/powerpoint/2010/main" val="2385934800"/>
                  </p:ext>
                </p:extLst>
              </p:nvPr>
            </p:nvGraphicFramePr>
            <p:xfrm>
              <a:off x="1066800" y="1981200"/>
              <a:ext cx="9601200" cy="5469387"/>
            </p:xfrm>
            <a:graphic>
              <a:graphicData uri="http://schemas.openxmlformats.org/drawingml/2006/table">
                <a:tbl>
                  <a:tblPr firstRow="1" firstCol="1" bandRow="1"/>
                  <a:tblGrid>
                    <a:gridCol w="9601200">
                      <a:extLst>
                        <a:ext uri="{9D8B030D-6E8A-4147-A177-3AD203B41FA5}">
                          <a16:colId xmlns:a16="http://schemas.microsoft.com/office/drawing/2014/main" val="1982969012"/>
                        </a:ext>
                      </a:extLst>
                    </a:gridCol>
                  </a:tblGrid>
                  <a:tr h="282128">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Resistant hypertension OR uncontrolled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3365022"/>
                      </a:ext>
                    </a:extLst>
                  </a:tr>
                  <a:tr h="1474468">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Patients with stage 2 hypertension (with both office SBP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140 mm Hg and office DBP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90 mm Hg) in whom BP is not at goal despite taking ≥4 antihypertensive medications at optimal dosages (ACEi/ARB +CCB +thiazide-type diuretics, and MRA)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Patients with stage 2 hypertension (with both office SBP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140 mm Hg and office DBP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90 mm Hg) who are unable to take antihypertensive medications at the optimal dosages or additional medications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592200"/>
                      </a:ext>
                    </a:extLst>
                  </a:tr>
                  <a:tr h="282128">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Contraindications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94249109"/>
                      </a:ext>
                    </a:extLst>
                  </a:tr>
                  <a:tr h="2659644">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Neurogenic orthostatic hypotension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Pregnancy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Fibromuscular dysplasia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Stented renal artery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Renal artery aneurysm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Significant renal artery stenosis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Known kidney or secreting adrenal tumors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341496"/>
                      </a:ext>
                    </a:extLst>
                  </a:tr>
                </a:tbl>
              </a:graphicData>
            </a:graphic>
          </p:graphicFrame>
        </mc:Choice>
        <mc:Fallback xmlns="">
          <p:graphicFrame>
            <p:nvGraphicFramePr>
              <p:cNvPr id="3" name="Table 2">
                <a:extLst>
                  <a:ext uri="{FF2B5EF4-FFF2-40B4-BE49-F238E27FC236}">
                    <a16:creationId xmlns:a16="http://schemas.microsoft.com/office/drawing/2014/main" id="{FBB45AB7-446E-93A0-9865-1519F59E9A51}"/>
                  </a:ext>
                </a:extLst>
              </p:cNvPr>
              <p:cNvGraphicFramePr>
                <a:graphicFrameLocks noGrp="1"/>
              </p:cNvGraphicFramePr>
              <p:nvPr>
                <p:extLst>
                  <p:ext uri="{D42A27DB-BD31-4B8C-83A1-F6EECF244321}">
                    <p14:modId xmlns:p14="http://schemas.microsoft.com/office/powerpoint/2010/main" val="2385934800"/>
                  </p:ext>
                </p:extLst>
              </p:nvPr>
            </p:nvGraphicFramePr>
            <p:xfrm>
              <a:off x="1066800" y="1981200"/>
              <a:ext cx="9601200" cy="5469387"/>
            </p:xfrm>
            <a:graphic>
              <a:graphicData uri="http://schemas.openxmlformats.org/drawingml/2006/table">
                <a:tbl>
                  <a:tblPr firstRow="1" firstCol="1" bandRow="1"/>
                  <a:tblGrid>
                    <a:gridCol w="9601200">
                      <a:extLst>
                        <a:ext uri="{9D8B030D-6E8A-4147-A177-3AD203B41FA5}">
                          <a16:colId xmlns:a16="http://schemas.microsoft.com/office/drawing/2014/main" val="1982969012"/>
                        </a:ext>
                      </a:extLst>
                    </a:gridCol>
                  </a:tblGrid>
                  <a:tr h="282128">
                    <a:tc>
                      <a:txBody>
                        <a:bodyPr/>
                        <a:lstStyle/>
                        <a:p>
                          <a:pPr marL="0" marR="0">
                            <a:lnSpc>
                              <a:spcPct val="107000"/>
                            </a:lnSpc>
                            <a:spcAft>
                              <a:spcPts val="800"/>
                            </a:spcAft>
                            <a:buNone/>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Resistant hypertension OR uncontrolled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3365022"/>
                      </a:ext>
                    </a:extLst>
                  </a:tr>
                  <a:tr h="2245487">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27" t="-15989" r="-190" b="-136314"/>
                          </a:stretch>
                        </a:blipFill>
                      </a:tcPr>
                    </a:tc>
                    <a:extLst>
                      <a:ext uri="{0D108BD9-81ED-4DB2-BD59-A6C34878D82A}">
                        <a16:rowId xmlns:a16="http://schemas.microsoft.com/office/drawing/2014/main" val="2599592200"/>
                      </a:ext>
                    </a:extLst>
                  </a:tr>
                  <a:tr h="282128">
                    <a:tc>
                      <a:txBody>
                        <a:bodyPr/>
                        <a:lstStyle/>
                        <a:p>
                          <a:pPr marL="0" marR="0">
                            <a:lnSpc>
                              <a:spcPct val="107000"/>
                            </a:lnSpc>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Contraindications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94249109"/>
                      </a:ext>
                    </a:extLst>
                  </a:tr>
                  <a:tr h="2659644">
                    <a:tc>
                      <a:txBody>
                        <a:bodyPr/>
                        <a:lstStyle/>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Neurogenic orthostatic hypotension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Pregnancy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Fibromuscular dysplasia</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Stented renal artery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Renal artery aneurysm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Significant renal artery stenosis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Known kidney or secreting adrenal tumors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341496"/>
                      </a:ext>
                    </a:extLst>
                  </a:tr>
                </a:tbl>
              </a:graphicData>
            </a:graphic>
          </p:graphicFrame>
        </mc:Fallback>
      </mc:AlternateContent>
      <p:sp>
        <p:nvSpPr>
          <p:cNvPr id="5" name="TextBox 4">
            <a:extLst>
              <a:ext uri="{FF2B5EF4-FFF2-40B4-BE49-F238E27FC236}">
                <a16:creationId xmlns:a16="http://schemas.microsoft.com/office/drawing/2014/main" id="{C34F3111-0658-50D0-CCCC-8E49E578C67D}"/>
              </a:ext>
            </a:extLst>
          </p:cNvPr>
          <p:cNvSpPr txBox="1"/>
          <p:nvPr/>
        </p:nvSpPr>
        <p:spPr>
          <a:xfrm>
            <a:off x="10972800" y="4126600"/>
            <a:ext cx="3200400" cy="3323987"/>
          </a:xfrm>
          <a:prstGeom prst="rect">
            <a:avLst/>
          </a:prstGeom>
          <a:noFill/>
        </p:spPr>
        <p:txBody>
          <a:bodyPr wrap="square">
            <a:spAutoFit/>
          </a:bodyPr>
          <a:lstStyle/>
          <a:p>
            <a:r>
              <a:rPr lang="en-US" sz="1400" dirty="0">
                <a:latin typeface="Lub Dub Medium" panose="020B0603030403020204" pitchFamily="34" charset="0"/>
              </a:rPr>
              <a:t>*After evaluation by a multidisciplinary team to screen for secondary hypertension and contraindications and following a shared decision-making process.</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400" dirty="0">
                <a:latin typeface="Lub Dub Medium" panose="020B0603030403020204" pitchFamily="34" charset="0"/>
              </a:rPr>
              <a:t> ACEi indicates angiotensin-converting enzyme inhibitor; ARB, angiotensin receptor blocker; CCB, calcium channel blocker; DBP, diastolic blood pressure; MRA, mineralocorticoid receptor antagonist; and SBP, systolic blood pressure.</a:t>
            </a:r>
          </a:p>
        </p:txBody>
      </p:sp>
    </p:spTree>
    <p:extLst>
      <p:ext uri="{BB962C8B-B14F-4D97-AF65-F5344CB8AC3E}">
        <p14:creationId xmlns:p14="http://schemas.microsoft.com/office/powerpoint/2010/main" val="7581508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8FF02-ABD4-56AE-556C-18F6547C456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0525D6-C3F5-6084-2D73-65E01E9EE26F}"/>
              </a:ext>
            </a:extLst>
          </p:cNvPr>
          <p:cNvSpPr>
            <a:spLocks noGrp="1"/>
          </p:cNvSpPr>
          <p:nvPr>
            <p:ph type="sldNum" sz="quarter" idx="4"/>
          </p:nvPr>
        </p:nvSpPr>
        <p:spPr/>
        <p:txBody>
          <a:bodyPr/>
          <a:lstStyle/>
          <a:p>
            <a:fld id="{01CD3B2E-BC1C-6C4D-9D91-A67B950EE325}" type="slidenum">
              <a:rPr lang="en-US" smtClean="0"/>
              <a:pPr/>
              <a:t>142</a:t>
            </a:fld>
            <a:endParaRPr lang="en-US" dirty="0"/>
          </a:p>
        </p:txBody>
      </p:sp>
      <p:sp>
        <p:nvSpPr>
          <p:cNvPr id="7" name="TextBox 6">
            <a:extLst>
              <a:ext uri="{FF2B5EF4-FFF2-40B4-BE49-F238E27FC236}">
                <a16:creationId xmlns:a16="http://schemas.microsoft.com/office/drawing/2014/main" id="{3B286826-2E37-4CE9-8F22-8B7B31917632}"/>
              </a:ext>
            </a:extLst>
          </p:cNvPr>
          <p:cNvSpPr txBox="1"/>
          <p:nvPr/>
        </p:nvSpPr>
        <p:spPr>
          <a:xfrm>
            <a:off x="2252662" y="3253026"/>
            <a:ext cx="10125075" cy="861774"/>
          </a:xfrm>
          <a:prstGeom prst="rect">
            <a:avLst/>
          </a:prstGeom>
          <a:noFill/>
        </p:spPr>
        <p:txBody>
          <a:bodyPr wrap="square">
            <a:spAutoFit/>
          </a:bodyPr>
          <a:lstStyle/>
          <a:p>
            <a:r>
              <a:rPr lang="en-US" sz="5000" dirty="0">
                <a:latin typeface="Lub Dub Heavy" panose="020B0903030403020204" pitchFamily="34" charset="0"/>
              </a:rPr>
              <a:t>Complications of Management</a:t>
            </a:r>
          </a:p>
        </p:txBody>
      </p:sp>
    </p:spTree>
    <p:extLst>
      <p:ext uri="{BB962C8B-B14F-4D97-AF65-F5344CB8AC3E}">
        <p14:creationId xmlns:p14="http://schemas.microsoft.com/office/powerpoint/2010/main" val="13375227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143</a:t>
            </a:fld>
            <a:endParaRPr lang="en-US" dirty="0"/>
          </a:p>
        </p:txBody>
      </p:sp>
      <p:sp>
        <p:nvSpPr>
          <p:cNvPr id="2" name="Title 3">
            <a:extLst>
              <a:ext uri="{FF2B5EF4-FFF2-40B4-BE49-F238E27FC236}">
                <a16:creationId xmlns:a16="http://schemas.microsoft.com/office/drawing/2014/main" id="{61C58769-68F7-E38F-C756-A727A7654672}"/>
              </a:ext>
            </a:extLst>
          </p:cNvPr>
          <p:cNvSpPr>
            <a:spLocks noGrp="1"/>
          </p:cNvSpPr>
          <p:nvPr/>
        </p:nvSpPr>
        <p:spPr>
          <a:xfrm>
            <a:off x="4502942" y="457200"/>
            <a:ext cx="5624513"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Management of Orthostatic Hypotension</a:t>
            </a:r>
          </a:p>
        </p:txBody>
      </p:sp>
      <p:graphicFrame>
        <p:nvGraphicFramePr>
          <p:cNvPr id="3" name="Table 2">
            <a:extLst>
              <a:ext uri="{FF2B5EF4-FFF2-40B4-BE49-F238E27FC236}">
                <a16:creationId xmlns:a16="http://schemas.microsoft.com/office/drawing/2014/main" id="{F78EC425-7147-34B6-0FBC-0C39077B8089}"/>
              </a:ext>
            </a:extLst>
          </p:cNvPr>
          <p:cNvGraphicFramePr>
            <a:graphicFrameLocks noGrp="1"/>
          </p:cNvGraphicFramePr>
          <p:nvPr>
            <p:extLst>
              <p:ext uri="{D42A27DB-BD31-4B8C-83A1-F6EECF244321}">
                <p14:modId xmlns:p14="http://schemas.microsoft.com/office/powerpoint/2010/main" val="290527481"/>
              </p:ext>
            </p:extLst>
          </p:nvPr>
        </p:nvGraphicFramePr>
        <p:xfrm>
          <a:off x="2743199" y="1981200"/>
          <a:ext cx="9144000" cy="4676447"/>
        </p:xfrm>
        <a:graphic>
          <a:graphicData uri="http://schemas.openxmlformats.org/drawingml/2006/table">
            <a:tbl>
              <a:tblPr firstRow="1" firstCol="1" bandRow="1"/>
              <a:tblGrid>
                <a:gridCol w="663062">
                  <a:extLst>
                    <a:ext uri="{9D8B030D-6E8A-4147-A177-3AD203B41FA5}">
                      <a16:colId xmlns:a16="http://schemas.microsoft.com/office/drawing/2014/main" val="1413839355"/>
                    </a:ext>
                  </a:extLst>
                </a:gridCol>
                <a:gridCol w="636657">
                  <a:extLst>
                    <a:ext uri="{9D8B030D-6E8A-4147-A177-3AD203B41FA5}">
                      <a16:colId xmlns:a16="http://schemas.microsoft.com/office/drawing/2014/main" val="3479236835"/>
                    </a:ext>
                  </a:extLst>
                </a:gridCol>
                <a:gridCol w="7844281">
                  <a:extLst>
                    <a:ext uri="{9D8B030D-6E8A-4147-A177-3AD203B41FA5}">
                      <a16:colId xmlns:a16="http://schemas.microsoft.com/office/drawing/2014/main" val="688103468"/>
                    </a:ext>
                  </a:extLst>
                </a:gridCol>
              </a:tblGrid>
              <a:tr h="1066800">
                <a:tc gridSpan="3">
                  <a:txBody>
                    <a:bodyPr/>
                    <a:lstStyle/>
                    <a:p>
                      <a:pPr marL="0" marR="0" algn="ctr">
                        <a:lnSpc>
                          <a:spcPct val="107000"/>
                        </a:lnSpc>
                        <a:spcAft>
                          <a:spcPts val="800"/>
                        </a:spcAft>
                        <a:buNone/>
                      </a:pPr>
                      <a:r>
                        <a:rPr lang="en-US" sz="1800" b="1" dirty="0">
                          <a:effectLst/>
                          <a:latin typeface="Times New Roman" panose="02020603050405020304" pitchFamily="18" charset="0"/>
                          <a:cs typeface="Times New Roman" panose="02020603050405020304" pitchFamily="18" charset="0"/>
                        </a:rPr>
                        <a:t>Recommendations for Management of Orthostatic Hypotension</a:t>
                      </a:r>
                      <a:endParaRPr lang="en-US" sz="18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dirty="0">
                        <a:effectLst/>
                        <a:latin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87136160"/>
                  </a:ext>
                </a:extLst>
              </a:tr>
              <a:tr h="457200">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88612"/>
                  </a:ext>
                </a:extLst>
              </a:tr>
              <a:tr h="85756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improved BP control is recommended to reduce the risk for OH.</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4975591"/>
                  </a:ext>
                </a:extLst>
              </a:tr>
              <a:tr h="114743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adults receiving intensive BP-lowering therapy with asymptomatic OH, treatment with a goal of SBP &lt;130 mm Hg is reasonable due to increased CVD and mortality benefit.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7877578"/>
                  </a:ext>
                </a:extLst>
              </a:tr>
              <a:tr h="1147439">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initiating treatment or adding medication with a goal of SBP &lt;130 mm Hg, assessment for symptomatic OH is reasonable to detect other chronic conditions.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039197"/>
                  </a:ext>
                </a:extLst>
              </a:tr>
            </a:tbl>
          </a:graphicData>
        </a:graphic>
      </p:graphicFrame>
    </p:spTree>
    <p:extLst>
      <p:ext uri="{BB962C8B-B14F-4D97-AF65-F5344CB8AC3E}">
        <p14:creationId xmlns:p14="http://schemas.microsoft.com/office/powerpoint/2010/main" val="4088729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5B07BE9-99EF-951D-39BF-8C633B10CA00}"/>
              </a:ext>
            </a:extLst>
          </p:cNvPr>
          <p:cNvSpPr>
            <a:spLocks noGrp="1"/>
          </p:cNvSpPr>
          <p:nvPr/>
        </p:nvSpPr>
        <p:spPr>
          <a:xfrm>
            <a:off x="3087881" y="1123266"/>
            <a:ext cx="8454632" cy="17526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Hypertensive Emergencies and Severe Hypertension in Nonpregnant and </a:t>
            </a:r>
            <a:r>
              <a:rPr lang="en-US" sz="3600" b="1" dirty="0" err="1">
                <a:latin typeface="Lub Dub Medium" panose="020B0603030403020204" pitchFamily="34" charset="0"/>
              </a:rPr>
              <a:t>Nonstroke</a:t>
            </a:r>
            <a:r>
              <a:rPr lang="en-US" sz="3600" b="1" dirty="0">
                <a:latin typeface="Lub Dub Medium" panose="020B0603030403020204" pitchFamily="34" charset="0"/>
              </a:rPr>
              <a:t> Patients </a:t>
            </a:r>
          </a:p>
        </p:txBody>
      </p:sp>
      <p:graphicFrame>
        <p:nvGraphicFramePr>
          <p:cNvPr id="3" name="Table 2">
            <a:extLst>
              <a:ext uri="{FF2B5EF4-FFF2-40B4-BE49-F238E27FC236}">
                <a16:creationId xmlns:a16="http://schemas.microsoft.com/office/drawing/2014/main" id="{1AC7310E-6DAA-A9C7-4C7B-80E61B316C68}"/>
              </a:ext>
            </a:extLst>
          </p:cNvPr>
          <p:cNvGraphicFramePr>
            <a:graphicFrameLocks noGrp="1"/>
          </p:cNvGraphicFramePr>
          <p:nvPr>
            <p:extLst>
              <p:ext uri="{D42A27DB-BD31-4B8C-83A1-F6EECF244321}">
                <p14:modId xmlns:p14="http://schemas.microsoft.com/office/powerpoint/2010/main" val="2844447641"/>
              </p:ext>
            </p:extLst>
          </p:nvPr>
        </p:nvGraphicFramePr>
        <p:xfrm>
          <a:off x="2057399" y="3124200"/>
          <a:ext cx="10515599" cy="2900363"/>
        </p:xfrm>
        <a:graphic>
          <a:graphicData uri="http://schemas.openxmlformats.org/drawingml/2006/table">
            <a:tbl>
              <a:tblPr firstRow="1" firstCol="1" lastRow="1" lastCol="1" bandRow="1" bandCol="1"/>
              <a:tblGrid>
                <a:gridCol w="1106905">
                  <a:extLst>
                    <a:ext uri="{9D8B030D-6E8A-4147-A177-3AD203B41FA5}">
                      <a16:colId xmlns:a16="http://schemas.microsoft.com/office/drawing/2014/main" val="1563332846"/>
                    </a:ext>
                  </a:extLst>
                </a:gridCol>
                <a:gridCol w="1012159">
                  <a:extLst>
                    <a:ext uri="{9D8B030D-6E8A-4147-A177-3AD203B41FA5}">
                      <a16:colId xmlns:a16="http://schemas.microsoft.com/office/drawing/2014/main" val="1993889024"/>
                    </a:ext>
                  </a:extLst>
                </a:gridCol>
                <a:gridCol w="8396535">
                  <a:extLst>
                    <a:ext uri="{9D8B030D-6E8A-4147-A177-3AD203B41FA5}">
                      <a16:colId xmlns:a16="http://schemas.microsoft.com/office/drawing/2014/main" val="3772105240"/>
                    </a:ext>
                  </a:extLst>
                </a:gridCol>
              </a:tblGrid>
              <a:tr h="10668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Recommendations for Hypertensive Emergencies and Severe Hypertension for Non-Pregnant and Non-Stroke Patients*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7851634"/>
                  </a:ext>
                </a:extLst>
              </a:tr>
              <a:tr h="302037">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841325"/>
                  </a:ext>
                </a:extLst>
              </a:tr>
              <a:tr h="153152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 hypertensive emergency (BP &gt;180 and/or &gt;120 mm Hg and evidence of acute target organ damage), admission to an intensive care unit is recommended for continuous monitoring of BP and target organ damage and for consideration of parenteral administration of appropriate therapy (Tables 26 and27 and Figure 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7814749"/>
                  </a:ext>
                </a:extLst>
              </a:tr>
            </a:tbl>
          </a:graphicData>
        </a:graphic>
      </p:graphicFrame>
      <p:sp>
        <p:nvSpPr>
          <p:cNvPr id="5" name="TextBox 4">
            <a:extLst>
              <a:ext uri="{FF2B5EF4-FFF2-40B4-BE49-F238E27FC236}">
                <a16:creationId xmlns:a16="http://schemas.microsoft.com/office/drawing/2014/main" id="{A11D7042-6C50-F39C-8C2C-57865B092F68}"/>
              </a:ext>
            </a:extLst>
          </p:cNvPr>
          <p:cNvSpPr txBox="1"/>
          <p:nvPr/>
        </p:nvSpPr>
        <p:spPr>
          <a:xfrm>
            <a:off x="2057398" y="6521232"/>
            <a:ext cx="10515599" cy="523220"/>
          </a:xfrm>
          <a:prstGeom prst="rect">
            <a:avLst/>
          </a:prstGeom>
          <a:noFill/>
        </p:spPr>
        <p:txBody>
          <a:bodyPr wrap="square">
            <a:spAutoFit/>
          </a:bodyPr>
          <a:lstStyle/>
          <a:p>
            <a:r>
              <a:rPr lang="en-US" sz="1400" dirty="0">
                <a:latin typeface="Lub Dub Medium" panose="020B0603030403020204" pitchFamily="34" charset="0"/>
              </a:rPr>
              <a:t>*Hypertensive emergencies in patients with acute ICH and acute ischemic stroke are discussed in Section 5.3.9 (“Cerebrovascular Disease”) and in pregnant adults in Section 5.5 (“Hypertension and Pregnancy”).</a:t>
            </a:r>
          </a:p>
        </p:txBody>
      </p:sp>
    </p:spTree>
    <p:extLst>
      <p:ext uri="{BB962C8B-B14F-4D97-AF65-F5344CB8AC3E}">
        <p14:creationId xmlns:p14="http://schemas.microsoft.com/office/powerpoint/2010/main" val="5159533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145</a:t>
            </a:fld>
            <a:endParaRPr lang="en-US" dirty="0"/>
          </a:p>
        </p:txBody>
      </p:sp>
      <p:sp>
        <p:nvSpPr>
          <p:cNvPr id="2" name="Title 3">
            <a:extLst>
              <a:ext uri="{FF2B5EF4-FFF2-40B4-BE49-F238E27FC236}">
                <a16:creationId xmlns:a16="http://schemas.microsoft.com/office/drawing/2014/main" id="{6FF70B0A-827D-F317-C15F-36D6198756E3}"/>
              </a:ext>
            </a:extLst>
          </p:cNvPr>
          <p:cNvSpPr>
            <a:spLocks noGrp="1"/>
          </p:cNvSpPr>
          <p:nvPr/>
        </p:nvSpPr>
        <p:spPr>
          <a:xfrm>
            <a:off x="3049785" y="228600"/>
            <a:ext cx="8530830" cy="17526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Hypertensive Emergencies and Severe Hypertension in Non-Pregnant and Non-Stroke Patients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6" name="Table 5">
            <a:extLst>
              <a:ext uri="{FF2B5EF4-FFF2-40B4-BE49-F238E27FC236}">
                <a16:creationId xmlns:a16="http://schemas.microsoft.com/office/drawing/2014/main" id="{BDFC8B9E-72BC-CA67-D229-3E4AB87F0222}"/>
              </a:ext>
            </a:extLst>
          </p:cNvPr>
          <p:cNvGraphicFramePr>
            <a:graphicFrameLocks noGrp="1"/>
          </p:cNvGraphicFramePr>
          <p:nvPr>
            <p:extLst>
              <p:ext uri="{D42A27DB-BD31-4B8C-83A1-F6EECF244321}">
                <p14:modId xmlns:p14="http://schemas.microsoft.com/office/powerpoint/2010/main" val="473733412"/>
              </p:ext>
            </p:extLst>
          </p:nvPr>
        </p:nvGraphicFramePr>
        <p:xfrm>
          <a:off x="2476500" y="2286000"/>
          <a:ext cx="9677400" cy="4953000"/>
        </p:xfrm>
        <a:graphic>
          <a:graphicData uri="http://schemas.openxmlformats.org/drawingml/2006/table">
            <a:tbl>
              <a:tblPr firstRow="1" firstCol="1" lastRow="1" lastCol="1" bandRow="1" bandCol="1"/>
              <a:tblGrid>
                <a:gridCol w="1018675">
                  <a:extLst>
                    <a:ext uri="{9D8B030D-6E8A-4147-A177-3AD203B41FA5}">
                      <a16:colId xmlns:a16="http://schemas.microsoft.com/office/drawing/2014/main" val="3317867014"/>
                    </a:ext>
                  </a:extLst>
                </a:gridCol>
                <a:gridCol w="931480">
                  <a:extLst>
                    <a:ext uri="{9D8B030D-6E8A-4147-A177-3AD203B41FA5}">
                      <a16:colId xmlns:a16="http://schemas.microsoft.com/office/drawing/2014/main" val="1691805348"/>
                    </a:ext>
                  </a:extLst>
                </a:gridCol>
                <a:gridCol w="7727245">
                  <a:extLst>
                    <a:ext uri="{9D8B030D-6E8A-4147-A177-3AD203B41FA5}">
                      <a16:colId xmlns:a16="http://schemas.microsoft.com/office/drawing/2014/main" val="4057703600"/>
                    </a:ext>
                  </a:extLst>
                </a:gridCol>
              </a:tblGrid>
              <a:tr h="174883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a hypertensive emergency related to a compelling condition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acute aortic syndrome or acute aortic dissection), SBP should be reduced to &lt;140 mm Hg for most conditions and to &lt;120 mm Hg in aortic dissection during the first hour, while monitoring for other target organ dysfunction.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620286"/>
                  </a:ext>
                </a:extLst>
              </a:tr>
              <a:tr h="174883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a hypertensive emergency but without a compelling condition, SBP should be reduced with oral or parenteral therapy by no more than 25% within the first hour; then, if stable, to &lt;160/100 mm Hg within the next 2 to 6 hours; and then cautiously to 130 to 140 mm Hg during the next 24 to 48 hours to limit target organ injury.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1335771"/>
                  </a:ext>
                </a:extLst>
              </a:tr>
              <a:tr h="1455330">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 Harm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with severe hypertension (&gt;180/120 mm Hg) who are hospitalized for noncardiac conditions without evidence of acute target organ damage, intermittent use of additional IV or oral antihypertensive medications are not recommended to acutely reduce BP.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2755384"/>
                  </a:ext>
                </a:extLst>
              </a:tr>
            </a:tbl>
          </a:graphicData>
        </a:graphic>
      </p:graphicFrame>
    </p:spTree>
    <p:extLst>
      <p:ext uri="{BB962C8B-B14F-4D97-AF65-F5344CB8AC3E}">
        <p14:creationId xmlns:p14="http://schemas.microsoft.com/office/powerpoint/2010/main" val="22929134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screen&#10;&#10;AI-generated content may be incorrect.">
            <a:extLst>
              <a:ext uri="{FF2B5EF4-FFF2-40B4-BE49-F238E27FC236}">
                <a16:creationId xmlns:a16="http://schemas.microsoft.com/office/drawing/2014/main" id="{001582F6-D85E-37FB-C9EC-F5FF96A1CAA2}"/>
              </a:ext>
            </a:extLst>
          </p:cNvPr>
          <p:cNvPicPr>
            <a:picLocks noChangeAspect="1"/>
          </p:cNvPicPr>
          <p:nvPr/>
        </p:nvPicPr>
        <p:blipFill rotWithShape="1">
          <a:blip r:embed="rId2"/>
          <a:srcRect l="3034" t="1619"/>
          <a:stretch/>
        </p:blipFill>
        <p:spPr bwMode="auto">
          <a:xfrm>
            <a:off x="4610100" y="0"/>
            <a:ext cx="5620660" cy="7543800"/>
          </a:xfrm>
          <a:prstGeom prst="rect">
            <a:avLst/>
          </a:prstGeom>
          <a:ln>
            <a:noFill/>
          </a:ln>
          <a:extLst>
            <a:ext uri="{53640926-AAD7-44D8-BBD7-CCE9431645EC}">
              <a14:shadowObscured xmlns:a14="http://schemas.microsoft.com/office/drawing/2010/main"/>
            </a:ext>
          </a:extLst>
        </p:spPr>
      </p:pic>
      <p:sp>
        <p:nvSpPr>
          <p:cNvPr id="3" name="Title 3">
            <a:extLst>
              <a:ext uri="{FF2B5EF4-FFF2-40B4-BE49-F238E27FC236}">
                <a16:creationId xmlns:a16="http://schemas.microsoft.com/office/drawing/2014/main" id="{A743463C-BEB7-7523-AF8B-D47A0B287D21}"/>
              </a:ext>
            </a:extLst>
          </p:cNvPr>
          <p:cNvSpPr>
            <a:spLocks noGrp="1"/>
          </p:cNvSpPr>
          <p:nvPr/>
        </p:nvSpPr>
        <p:spPr>
          <a:xfrm>
            <a:off x="228600" y="1371600"/>
            <a:ext cx="3352800" cy="4394854"/>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9. Diagnosis and Treatment of Severe Hypertension and Hypertensive Emergency</a:t>
            </a:r>
          </a:p>
        </p:txBody>
      </p:sp>
      <p:sp>
        <p:nvSpPr>
          <p:cNvPr id="6" name="TextBox 5">
            <a:extLst>
              <a:ext uri="{FF2B5EF4-FFF2-40B4-BE49-F238E27FC236}">
                <a16:creationId xmlns:a16="http://schemas.microsoft.com/office/drawing/2014/main" id="{B876EC64-A512-2008-559B-57F400B8B682}"/>
              </a:ext>
            </a:extLst>
          </p:cNvPr>
          <p:cNvSpPr txBox="1"/>
          <p:nvPr/>
        </p:nvSpPr>
        <p:spPr>
          <a:xfrm>
            <a:off x="10805480" y="2337734"/>
            <a:ext cx="3352800" cy="5047536"/>
          </a:xfrm>
          <a:prstGeom prst="rect">
            <a:avLst/>
          </a:prstGeom>
          <a:noFill/>
        </p:spPr>
        <p:txBody>
          <a:bodyPr wrap="square">
            <a:spAutoFit/>
          </a:bodyPr>
          <a:lstStyle/>
          <a:p>
            <a:r>
              <a:rPr lang="en-US" sz="1400" dirty="0">
                <a:latin typeface="Lub Dub Medium" panose="020B0603030403020204" pitchFamily="34" charset="0"/>
              </a:rPr>
              <a:t>*Defined as acute heart failure/pulmonary edema, neurologic disorders (posterior reversible encephalopathy syndrome, encephalopathy, retinal hemorrhage, papilledema, intracranial hemorrhage, acute ischemic stroke), acute decompensated heart failure, acute coronary syndrome, acute kidney injury, acute aortic syndrome (penetrating aortic ulcer, aortic dissection).</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400" dirty="0">
                <a:latin typeface="Lub Dub Medium" panose="020B0603030403020204" pitchFamily="34" charset="0"/>
              </a:rPr>
              <a:t>DBP indicates diastolic blood pressure; ED, emergency department; ICU, intensive care unit; INP, inpatient; OPT, outpatient; and SBP, systolic blood pressure. For reinstitution, modification or intensification of medical therapy, refer to sections 5.2.2. through 5.2.4. </a:t>
            </a:r>
          </a:p>
        </p:txBody>
      </p:sp>
      <p:sp>
        <p:nvSpPr>
          <p:cNvPr id="8" name="TextBox 7">
            <a:extLst>
              <a:ext uri="{FF2B5EF4-FFF2-40B4-BE49-F238E27FC236}">
                <a16:creationId xmlns:a16="http://schemas.microsoft.com/office/drawing/2014/main" id="{A69D934A-4845-5199-EF45-81E7218F6605}"/>
              </a:ext>
            </a:extLst>
          </p:cNvPr>
          <p:cNvSpPr txBox="1"/>
          <p:nvPr/>
        </p:nvSpPr>
        <p:spPr>
          <a:xfrm>
            <a:off x="228600" y="6858000"/>
            <a:ext cx="3886200" cy="646331"/>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35383829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147</a:t>
            </a:fld>
            <a:endParaRPr lang="en-US" dirty="0"/>
          </a:p>
        </p:txBody>
      </p:sp>
      <p:sp>
        <p:nvSpPr>
          <p:cNvPr id="2" name="Title 3">
            <a:extLst>
              <a:ext uri="{FF2B5EF4-FFF2-40B4-BE49-F238E27FC236}">
                <a16:creationId xmlns:a16="http://schemas.microsoft.com/office/drawing/2014/main" id="{539A8C7D-1E01-D968-8948-E06E452EBE64}"/>
              </a:ext>
            </a:extLst>
          </p:cNvPr>
          <p:cNvSpPr>
            <a:spLocks noGrp="1"/>
          </p:cNvSpPr>
          <p:nvPr/>
        </p:nvSpPr>
        <p:spPr>
          <a:xfrm>
            <a:off x="3086100" y="609600"/>
            <a:ext cx="84582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26. Intravenous Antihypertensive Drugs for Treatment of Hypertensive Emergencies</a:t>
            </a:r>
          </a:p>
        </p:txBody>
      </p:sp>
      <p:graphicFrame>
        <p:nvGraphicFramePr>
          <p:cNvPr id="3" name="Table 2">
            <a:extLst>
              <a:ext uri="{FF2B5EF4-FFF2-40B4-BE49-F238E27FC236}">
                <a16:creationId xmlns:a16="http://schemas.microsoft.com/office/drawing/2014/main" id="{5933235F-DB4F-7551-8FA5-340157854488}"/>
              </a:ext>
            </a:extLst>
          </p:cNvPr>
          <p:cNvGraphicFramePr>
            <a:graphicFrameLocks noGrp="1"/>
          </p:cNvGraphicFramePr>
          <p:nvPr>
            <p:extLst>
              <p:ext uri="{D42A27DB-BD31-4B8C-83A1-F6EECF244321}">
                <p14:modId xmlns:p14="http://schemas.microsoft.com/office/powerpoint/2010/main" val="2100519933"/>
              </p:ext>
            </p:extLst>
          </p:nvPr>
        </p:nvGraphicFramePr>
        <p:xfrm>
          <a:off x="1714500" y="2590800"/>
          <a:ext cx="11201400" cy="4072382"/>
        </p:xfrm>
        <a:graphic>
          <a:graphicData uri="http://schemas.openxmlformats.org/drawingml/2006/table">
            <a:tbl>
              <a:tblPr firstRow="1" firstCol="1" lastRow="1" lastCol="1" bandRow="1" bandCol="1"/>
              <a:tblGrid>
                <a:gridCol w="1562252">
                  <a:extLst>
                    <a:ext uri="{9D8B030D-6E8A-4147-A177-3AD203B41FA5}">
                      <a16:colId xmlns:a16="http://schemas.microsoft.com/office/drawing/2014/main" val="601971208"/>
                    </a:ext>
                  </a:extLst>
                </a:gridCol>
                <a:gridCol w="2775272">
                  <a:extLst>
                    <a:ext uri="{9D8B030D-6E8A-4147-A177-3AD203B41FA5}">
                      <a16:colId xmlns:a16="http://schemas.microsoft.com/office/drawing/2014/main" val="1897225247"/>
                    </a:ext>
                  </a:extLst>
                </a:gridCol>
                <a:gridCol w="3431938">
                  <a:extLst>
                    <a:ext uri="{9D8B030D-6E8A-4147-A177-3AD203B41FA5}">
                      <a16:colId xmlns:a16="http://schemas.microsoft.com/office/drawing/2014/main" val="3698451834"/>
                    </a:ext>
                  </a:extLst>
                </a:gridCol>
                <a:gridCol w="3431938">
                  <a:extLst>
                    <a:ext uri="{9D8B030D-6E8A-4147-A177-3AD203B41FA5}">
                      <a16:colId xmlns:a16="http://schemas.microsoft.com/office/drawing/2014/main" val="3798439679"/>
                    </a:ext>
                  </a:extLst>
                </a:gridCol>
              </a:tblGrid>
              <a:tr h="171450">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Class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Drug(s)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Usual Dose Range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27872049"/>
                  </a:ext>
                </a:extLst>
              </a:tr>
              <a:tr h="292735">
                <a:tc rowSpan="2">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CCB—dihydropyridines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Nicardipine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Initial 5 mg/h, increasing every 5 min by 2.5 mg/h to maximum 15 mg/h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Contraindicated in advanced aortic stenosis; no dose adjustment needed for persons aged ≥65 y. No negative inotropic or chronotropic effects.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13533536"/>
                  </a:ext>
                </a:extLst>
              </a:tr>
              <a:tr h="629920">
                <a:tc vMerge="1">
                  <a:txBody>
                    <a:bodyPr/>
                    <a:lstStyle/>
                    <a:p>
                      <a:endParaRPr lang="en-US"/>
                    </a:p>
                  </a:txBody>
                  <a:tcPr/>
                </a:tc>
                <a:tc>
                  <a:txBody>
                    <a:bodyPr/>
                    <a:lstStyle/>
                    <a:p>
                      <a:pPr marL="0" marR="0">
                        <a:lnSpc>
                          <a:spcPct val="107000"/>
                        </a:lnSpc>
                        <a:spcAft>
                          <a:spcPts val="800"/>
                        </a:spcAft>
                        <a:buNone/>
                      </a:pP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Clevidipine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Initial 1–2 mg/h, doubling every 90 s until BP approaches target, then increasing by less than double every 5–10 min; maximum dose 21 mg/h; maximum duration 72 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Contraindicated in patients with soybean, soy product, egg, and egg product allergy and in patients with defective lipid metabolism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pathological hyperlipidemia, lipoid nephrosis [minimal change disease] or acute pancreatitis). No negative inotropic or chronotropic effects. Decreased risk of reflex tachycardia.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818396594"/>
                  </a:ext>
                </a:extLst>
              </a:tr>
            </a:tbl>
          </a:graphicData>
        </a:graphic>
      </p:graphicFrame>
    </p:spTree>
    <p:extLst>
      <p:ext uri="{BB962C8B-B14F-4D97-AF65-F5344CB8AC3E}">
        <p14:creationId xmlns:p14="http://schemas.microsoft.com/office/powerpoint/2010/main" val="860484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BE5AB-DAE0-687A-42A6-22FEBF9B72B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57ACE87-98C9-F377-95C4-1E320EC159EB}"/>
              </a:ext>
            </a:extLst>
          </p:cNvPr>
          <p:cNvSpPr>
            <a:spLocks noGrp="1"/>
          </p:cNvSpPr>
          <p:nvPr/>
        </p:nvSpPr>
        <p:spPr>
          <a:xfrm>
            <a:off x="3086100" y="228600"/>
            <a:ext cx="84582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26. Intravenous Antihypertensive Drugs for Treatment of Hypertensive Emergencies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B0FB2DA-5E3E-B350-4C4D-B3DBDD15DB01}"/>
              </a:ext>
            </a:extLst>
          </p:cNvPr>
          <p:cNvGraphicFramePr>
            <a:graphicFrameLocks noGrp="1"/>
          </p:cNvGraphicFramePr>
          <p:nvPr>
            <p:extLst>
              <p:ext uri="{D42A27DB-BD31-4B8C-83A1-F6EECF244321}">
                <p14:modId xmlns:p14="http://schemas.microsoft.com/office/powerpoint/2010/main" val="2235004975"/>
              </p:ext>
            </p:extLst>
          </p:nvPr>
        </p:nvGraphicFramePr>
        <p:xfrm>
          <a:off x="419100" y="2209800"/>
          <a:ext cx="13792200" cy="5041008"/>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2813240184"/>
                    </a:ext>
                  </a:extLst>
                </a:gridCol>
                <a:gridCol w="1905000">
                  <a:extLst>
                    <a:ext uri="{9D8B030D-6E8A-4147-A177-3AD203B41FA5}">
                      <a16:colId xmlns:a16="http://schemas.microsoft.com/office/drawing/2014/main" val="3031408569"/>
                    </a:ext>
                  </a:extLst>
                </a:gridCol>
                <a:gridCol w="3924300">
                  <a:extLst>
                    <a:ext uri="{9D8B030D-6E8A-4147-A177-3AD203B41FA5}">
                      <a16:colId xmlns:a16="http://schemas.microsoft.com/office/drawing/2014/main" val="2249381012"/>
                    </a:ext>
                  </a:extLst>
                </a:gridCol>
                <a:gridCol w="5753100">
                  <a:extLst>
                    <a:ext uri="{9D8B030D-6E8A-4147-A177-3AD203B41FA5}">
                      <a16:colId xmlns:a16="http://schemas.microsoft.com/office/drawing/2014/main" val="65991426"/>
                    </a:ext>
                  </a:extLst>
                </a:gridCol>
              </a:tblGrid>
              <a:tr h="4158804">
                <a:tc rowSpan="2">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Vasodilators—nitric-oxide dependent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Sodium nitroprusside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Initial 0.3–0.5 mcg/kg/min; increase in increments of 0.5 mcg/kg/min q 5 min to achieve BP target; maximum dose 10 mcg/kg/min; duration of treatment as short as possible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Due to potency, intra-arterial BP monitoring is recommended to prevent “overshoot.” Lower dose required for older adults. Tachyphylaxis is common with extended use. No negative inotropic or chronotropic effects.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Due to increased mortality risk, should be avoided in acute cerebrovascular disease unless other agents are not available. Use cautiously in pregnancy or older adults.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Cyanide toxicity (increased risk in liver dysfunction and chronic kidney disease) and thiocyanate toxicity (increased risk in kidney dysfunction, </a:t>
                      </a:r>
                      <a:r>
                        <a:rPr lang="en-US" sz="1600" kern="100" dirty="0" err="1">
                          <a:effectLst/>
                          <a:latin typeface="Times New Roman" panose="02020603050405020304" pitchFamily="18" charset="0"/>
                          <a:ea typeface="Aptos" panose="020B0004020202020204" pitchFamily="34" charset="0"/>
                          <a:cs typeface="Times New Roman" panose="02020603050405020304" pitchFamily="18" charset="0"/>
                        </a:rPr>
                        <a:t>sCr</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 &gt;3) may occur for infusion rates ≥3 mcg/kg/min and/or duration ≥3 days. Cyanide toxicity and thiocyanate toxicity may present similarly with metabolic acidosis, altered mental status, and cardiac arrhythmia. For either toxicity state, nitroprusside should be discontinued and sodium thiosulfate or cyanocobalamin should be administered.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82510960"/>
                  </a:ext>
                </a:extLst>
              </a:tr>
              <a:tr h="882204">
                <a:tc vMerge="1">
                  <a:txBody>
                    <a:bodyPr/>
                    <a:lstStyle/>
                    <a:p>
                      <a:endParaRPr lang="en-US"/>
                    </a:p>
                  </a:txBody>
                  <a:tcPr/>
                </a:tc>
                <a:tc>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Nitroglycerin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a:effectLst/>
                          <a:latin typeface="Times New Roman" panose="02020603050405020304" pitchFamily="18" charset="0"/>
                          <a:ea typeface="Aptos" panose="020B0004020202020204" pitchFamily="34" charset="0"/>
                          <a:cs typeface="Times New Roman" panose="02020603050405020304" pitchFamily="18" charset="0"/>
                        </a:rPr>
                        <a:t>Initial 5 mcg/min; increase in increments of 5 mcg/min every 3–5 min to a maximum rate of 200 mcg/min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Use only in patients with acute coronary syndrome and/or acute pulmonary edema. Do not use in volume-depleted patients. Tachyphylaxis is common with extended use.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40283492"/>
                  </a:ext>
                </a:extLst>
              </a:tr>
            </a:tbl>
          </a:graphicData>
        </a:graphic>
      </p:graphicFrame>
    </p:spTree>
    <p:extLst>
      <p:ext uri="{BB962C8B-B14F-4D97-AF65-F5344CB8AC3E}">
        <p14:creationId xmlns:p14="http://schemas.microsoft.com/office/powerpoint/2010/main" val="21790826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2275-AAE3-2150-0F19-2255641881D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FC8C46-5B4F-2528-7EE1-BE66D2DC2D58}"/>
              </a:ext>
            </a:extLst>
          </p:cNvPr>
          <p:cNvSpPr>
            <a:spLocks noGrp="1"/>
          </p:cNvSpPr>
          <p:nvPr>
            <p:ph type="sldNum" sz="quarter" idx="4"/>
          </p:nvPr>
        </p:nvSpPr>
        <p:spPr/>
        <p:txBody>
          <a:bodyPr/>
          <a:lstStyle/>
          <a:p>
            <a:fld id="{01CD3B2E-BC1C-6C4D-9D91-A67B950EE325}" type="slidenum">
              <a:rPr lang="en-US" smtClean="0"/>
              <a:pPr/>
              <a:t>149</a:t>
            </a:fld>
            <a:endParaRPr lang="en-US" dirty="0"/>
          </a:p>
        </p:txBody>
      </p:sp>
      <p:sp>
        <p:nvSpPr>
          <p:cNvPr id="2" name="Title 3">
            <a:extLst>
              <a:ext uri="{FF2B5EF4-FFF2-40B4-BE49-F238E27FC236}">
                <a16:creationId xmlns:a16="http://schemas.microsoft.com/office/drawing/2014/main" id="{B694D75B-8404-E132-4D04-B3CA51B476BC}"/>
              </a:ext>
            </a:extLst>
          </p:cNvPr>
          <p:cNvSpPr>
            <a:spLocks noGrp="1"/>
          </p:cNvSpPr>
          <p:nvPr/>
        </p:nvSpPr>
        <p:spPr>
          <a:xfrm>
            <a:off x="3086100" y="228600"/>
            <a:ext cx="84582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26. Intravenous Antihypertensive Drugs for Treatment of Hypertensive Emergencies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EFC4C21-3EF9-F4B5-0DC3-4CCA90697D2D}"/>
              </a:ext>
            </a:extLst>
          </p:cNvPr>
          <p:cNvGraphicFramePr>
            <a:graphicFrameLocks noGrp="1"/>
          </p:cNvGraphicFramePr>
          <p:nvPr>
            <p:extLst>
              <p:ext uri="{D42A27DB-BD31-4B8C-83A1-F6EECF244321}">
                <p14:modId xmlns:p14="http://schemas.microsoft.com/office/powerpoint/2010/main" val="15531749"/>
              </p:ext>
            </p:extLst>
          </p:nvPr>
        </p:nvGraphicFramePr>
        <p:xfrm>
          <a:off x="971550" y="2133600"/>
          <a:ext cx="12687300" cy="5111929"/>
        </p:xfrm>
        <a:graphic>
          <a:graphicData uri="http://schemas.openxmlformats.org/drawingml/2006/table">
            <a:tbl>
              <a:tblPr firstRow="1" firstCol="1" lastRow="1" lastCol="1" bandRow="1" bandCol="1"/>
              <a:tblGrid>
                <a:gridCol w="2196608">
                  <a:extLst>
                    <a:ext uri="{9D8B030D-6E8A-4147-A177-3AD203B41FA5}">
                      <a16:colId xmlns:a16="http://schemas.microsoft.com/office/drawing/2014/main" val="2114910722"/>
                    </a:ext>
                  </a:extLst>
                </a:gridCol>
                <a:gridCol w="1763031">
                  <a:extLst>
                    <a:ext uri="{9D8B030D-6E8A-4147-A177-3AD203B41FA5}">
                      <a16:colId xmlns:a16="http://schemas.microsoft.com/office/drawing/2014/main" val="4135554328"/>
                    </a:ext>
                  </a:extLst>
                </a:gridCol>
                <a:gridCol w="3902178">
                  <a:extLst>
                    <a:ext uri="{9D8B030D-6E8A-4147-A177-3AD203B41FA5}">
                      <a16:colId xmlns:a16="http://schemas.microsoft.com/office/drawing/2014/main" val="2017661606"/>
                    </a:ext>
                  </a:extLst>
                </a:gridCol>
                <a:gridCol w="4825483">
                  <a:extLst>
                    <a:ext uri="{9D8B030D-6E8A-4147-A177-3AD203B41FA5}">
                      <a16:colId xmlns:a16="http://schemas.microsoft.com/office/drawing/2014/main" val="2009468280"/>
                    </a:ext>
                  </a:extLst>
                </a:gridCol>
              </a:tblGrid>
              <a:tr h="1524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Vasodilators—direct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Hydralazine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Initial 10 mg via slow IV infusion (maximum initial dose 20 mg); repeat every 4–6 h as needed. Adjust rate up to total cumulative dose of 200 mg/24 hours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BP begins to decrease within 10–30 min, and the fall lasts 2–4 h. Hydralazine is an undesirable first-line agent for acute treatment in most patients due to unpredictability of response and prolonged duration of action.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39052526"/>
                  </a:ext>
                </a:extLst>
              </a:tr>
              <a:tr h="19812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Adrenergic blockers—beta-1 receptor selective antagonist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Esmolol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Loading dose 500–1000 mcg/kg/min over 1 min followed by a 50-mcg/kg/min infusion. For additional dosing, the bolus dose is repeated, and the infusion increased in 50-mcg/kg/min increments as needed to a maximum of 300 mcg/kg/min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Contraindicated in patients with concurrent beta-blocker therapy, bradycardia, or decompensated HF. Monitor for bradycardia.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Higher doses may block beta-2 receptors and impact lung function in reactive airway and obstructive pulmonary disease.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85339461"/>
                  </a:ext>
                </a:extLst>
              </a:tr>
              <a:tr h="1606729">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Adrenergic blockers—combined alpha-1 and nonselective beta receptor antagonist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Labetalol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Initial 0.3–1.0-mg/kg dose (maximum 20 mg) slow IV injection every 2 min or 0.4–1.0-mg/kg/h IV infusion up to 3 mg/kg/h. Adjust rate up to total cumulative dose of 300 mg/24 hours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Contraindicated in reactive airway or  obstructive pulmonary disease. Especially useful in hyperadrenergic syndromes. May worsen HF and should not be given in patients with second- or third-degree heart block or bradycardia.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29721602"/>
                  </a:ext>
                </a:extLst>
              </a:tr>
            </a:tbl>
          </a:graphicData>
        </a:graphic>
      </p:graphicFrame>
    </p:spTree>
    <p:extLst>
      <p:ext uri="{BB962C8B-B14F-4D97-AF65-F5344CB8AC3E}">
        <p14:creationId xmlns:p14="http://schemas.microsoft.com/office/powerpoint/2010/main" val="217204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3F88-22A7-920F-76F0-3405DF7EC4D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F6587-8034-F979-327F-5D098BD4ECFA}"/>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7" name="Title 3">
            <a:extLst>
              <a:ext uri="{FF2B5EF4-FFF2-40B4-BE49-F238E27FC236}">
                <a16:creationId xmlns:a16="http://schemas.microsoft.com/office/drawing/2014/main" id="{31DEB112-356B-2BC6-58C2-0FCDC774E912}"/>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7A007040-5C5F-F35F-908D-5F662386109A}"/>
              </a:ext>
            </a:extLst>
          </p:cNvPr>
          <p:cNvGraphicFramePr>
            <a:graphicFrameLocks noGrp="1"/>
          </p:cNvGraphicFramePr>
          <p:nvPr>
            <p:extLst>
              <p:ext uri="{D42A27DB-BD31-4B8C-83A1-F6EECF244321}">
                <p14:modId xmlns:p14="http://schemas.microsoft.com/office/powerpoint/2010/main" val="2118830420"/>
              </p:ext>
            </p:extLst>
          </p:nvPr>
        </p:nvGraphicFramePr>
        <p:xfrm>
          <a:off x="876298" y="2209800"/>
          <a:ext cx="12877801" cy="3810000"/>
        </p:xfrm>
        <a:graphic>
          <a:graphicData uri="http://schemas.openxmlformats.org/drawingml/2006/table">
            <a:tbl>
              <a:tblPr firstRow="1" firstCol="1" bandRow="1"/>
              <a:tblGrid>
                <a:gridCol w="3160915">
                  <a:extLst>
                    <a:ext uri="{9D8B030D-6E8A-4147-A177-3AD203B41FA5}">
                      <a16:colId xmlns:a16="http://schemas.microsoft.com/office/drawing/2014/main" val="4109073858"/>
                    </a:ext>
                  </a:extLst>
                </a:gridCol>
                <a:gridCol w="2944677">
                  <a:extLst>
                    <a:ext uri="{9D8B030D-6E8A-4147-A177-3AD203B41FA5}">
                      <a16:colId xmlns:a16="http://schemas.microsoft.com/office/drawing/2014/main" val="3166936366"/>
                    </a:ext>
                  </a:extLst>
                </a:gridCol>
                <a:gridCol w="3287628">
                  <a:extLst>
                    <a:ext uri="{9D8B030D-6E8A-4147-A177-3AD203B41FA5}">
                      <a16:colId xmlns:a16="http://schemas.microsoft.com/office/drawing/2014/main" val="2220433609"/>
                    </a:ext>
                  </a:extLst>
                </a:gridCol>
                <a:gridCol w="3484581">
                  <a:extLst>
                    <a:ext uri="{9D8B030D-6E8A-4147-A177-3AD203B41FA5}">
                      <a16:colId xmlns:a16="http://schemas.microsoft.com/office/drawing/2014/main" val="3158326693"/>
                    </a:ext>
                  </a:extLst>
                </a:gridCol>
              </a:tblGrid>
              <a:tr h="3810000">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6.2. Hypertensive Emergencies and Severe Hypertension for Non-Pregnant and Non-Stroke Patients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3 Harm: For adults with severe hypertension (&gt;180/120 mm Hg) who are hospitalized for noncardiac conditions without evidence of acute target organ damage, intermittent use of additional intravenous or oral antihypertensive medications are not recommended to acutely reduce BP.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323036"/>
                  </a:ext>
                </a:extLst>
              </a:tr>
            </a:tbl>
          </a:graphicData>
        </a:graphic>
      </p:graphicFrame>
    </p:spTree>
    <p:extLst>
      <p:ext uri="{BB962C8B-B14F-4D97-AF65-F5344CB8AC3E}">
        <p14:creationId xmlns:p14="http://schemas.microsoft.com/office/powerpoint/2010/main" val="34904683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0AF2-55C6-FDFD-0197-0A46108D854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722C3FF5-24EE-0120-DD98-ED4796D57DDC}"/>
              </a:ext>
            </a:extLst>
          </p:cNvPr>
          <p:cNvSpPr>
            <a:spLocks noGrp="1"/>
          </p:cNvSpPr>
          <p:nvPr/>
        </p:nvSpPr>
        <p:spPr>
          <a:xfrm>
            <a:off x="3086100" y="228600"/>
            <a:ext cx="84582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26. Intravenous Antihypertensive Drugs for Treatment of Hypertensive Emergencies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F167EC9-543C-C32A-299F-BB9A5008DA29}"/>
              </a:ext>
            </a:extLst>
          </p:cNvPr>
          <p:cNvGraphicFramePr>
            <a:graphicFrameLocks noGrp="1"/>
          </p:cNvGraphicFramePr>
          <p:nvPr>
            <p:extLst>
              <p:ext uri="{D42A27DB-BD31-4B8C-83A1-F6EECF244321}">
                <p14:modId xmlns:p14="http://schemas.microsoft.com/office/powerpoint/2010/main" val="3950439027"/>
              </p:ext>
            </p:extLst>
          </p:nvPr>
        </p:nvGraphicFramePr>
        <p:xfrm>
          <a:off x="419100" y="2057400"/>
          <a:ext cx="13792199" cy="5341774"/>
        </p:xfrm>
        <a:graphic>
          <a:graphicData uri="http://schemas.openxmlformats.org/drawingml/2006/table">
            <a:tbl>
              <a:tblPr firstRow="1" firstCol="1" lastRow="1" lastCol="1" bandRow="1" bandCol="1"/>
              <a:tblGrid>
                <a:gridCol w="2387904">
                  <a:extLst>
                    <a:ext uri="{9D8B030D-6E8A-4147-A177-3AD203B41FA5}">
                      <a16:colId xmlns:a16="http://schemas.microsoft.com/office/drawing/2014/main" val="1660063476"/>
                    </a:ext>
                  </a:extLst>
                </a:gridCol>
                <a:gridCol w="1916568">
                  <a:extLst>
                    <a:ext uri="{9D8B030D-6E8A-4147-A177-3AD203B41FA5}">
                      <a16:colId xmlns:a16="http://schemas.microsoft.com/office/drawing/2014/main" val="259508837"/>
                    </a:ext>
                  </a:extLst>
                </a:gridCol>
                <a:gridCol w="4242007">
                  <a:extLst>
                    <a:ext uri="{9D8B030D-6E8A-4147-A177-3AD203B41FA5}">
                      <a16:colId xmlns:a16="http://schemas.microsoft.com/office/drawing/2014/main" val="41440819"/>
                    </a:ext>
                  </a:extLst>
                </a:gridCol>
                <a:gridCol w="5245720">
                  <a:extLst>
                    <a:ext uri="{9D8B030D-6E8A-4147-A177-3AD203B41FA5}">
                      <a16:colId xmlns:a16="http://schemas.microsoft.com/office/drawing/2014/main" val="3668322505"/>
                    </a:ext>
                  </a:extLst>
                </a:gridCol>
              </a:tblGrid>
              <a:tr h="1524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Adrenergic blockers— nonselective alpha receptor antagonist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Phentolamine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IV bolus dose 5 mg. Additional bolus doses every 10 min as needed to lower BP to target. Adjust rate up to total cumulative dose of 50 mg/24 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Used in hypertensive emergencies induced by catecholamine excess (pheochromocytoma, interactions between monamine oxidase inhibitors and other drugs or food, cocaine toxicity, amphetamine overdose, or clonidine withdrawal).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98232259"/>
                  </a:ext>
                </a:extLst>
              </a:tr>
              <a:tr h="127879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Dopamine-1-receptor selective agonist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Fenoldopam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Initial 0.1–0.3 mcg/kg/min; may be increased in increments of 0.05–0.1 mcg/kg/min every 15 min until target BP is reached. Maximum infusion rate 1.6 mcg/kg/min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Contraindicated in patients at risk of increased intraocular pressure (glaucoma) or intracranial pressure and those with sulfite allergy.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8236600"/>
                  </a:ext>
                </a:extLst>
              </a:tr>
              <a:tr h="2481382">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ACE inhibitor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Enalaprilat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Initial 1.25 mg over a 5-min period. Doses can be increased up to 5 mg every 6 h as needed to achieve BP target. Adjust rate up to total cumulative dose of 50 mg/24 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Contraindicated in pregnancy and should not be used in acute MI or bilateral renal artery stenosis.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Mainly useful in hypertensive emergencies associated with high plasma renin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Poorly defined dose adjustments for kidney failure and may worsen kidney injury in those with CKD. Relatively slow onset of action (15 min) and unpredictability of BP response.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47626075"/>
                  </a:ext>
                </a:extLst>
              </a:tr>
            </a:tbl>
          </a:graphicData>
        </a:graphic>
      </p:graphicFrame>
    </p:spTree>
    <p:extLst>
      <p:ext uri="{BB962C8B-B14F-4D97-AF65-F5344CB8AC3E}">
        <p14:creationId xmlns:p14="http://schemas.microsoft.com/office/powerpoint/2010/main" val="16041316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B951-3F7D-8624-EB29-79921801F56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874BBF-31E9-942D-E32F-3A8095D0A996}"/>
              </a:ext>
            </a:extLst>
          </p:cNvPr>
          <p:cNvSpPr>
            <a:spLocks noGrp="1"/>
          </p:cNvSpPr>
          <p:nvPr>
            <p:ph type="sldNum" sz="quarter" idx="4"/>
          </p:nvPr>
        </p:nvSpPr>
        <p:spPr/>
        <p:txBody>
          <a:bodyPr/>
          <a:lstStyle/>
          <a:p>
            <a:fld id="{01CD3B2E-BC1C-6C4D-9D91-A67B950EE325}" type="slidenum">
              <a:rPr lang="en-US" smtClean="0"/>
              <a:pPr/>
              <a:t>151</a:t>
            </a:fld>
            <a:endParaRPr lang="en-US" dirty="0"/>
          </a:p>
        </p:txBody>
      </p:sp>
      <p:sp>
        <p:nvSpPr>
          <p:cNvPr id="2" name="Title 3">
            <a:extLst>
              <a:ext uri="{FF2B5EF4-FFF2-40B4-BE49-F238E27FC236}">
                <a16:creationId xmlns:a16="http://schemas.microsoft.com/office/drawing/2014/main" id="{729F4FEE-D934-C65F-5B28-F0DE320A7D56}"/>
              </a:ext>
            </a:extLst>
          </p:cNvPr>
          <p:cNvSpPr>
            <a:spLocks noGrp="1"/>
          </p:cNvSpPr>
          <p:nvPr/>
        </p:nvSpPr>
        <p:spPr>
          <a:xfrm>
            <a:off x="3086100" y="838200"/>
            <a:ext cx="84582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26. Intravenous Antihypertensive Drugs for Treatment of Hypertensive Emergencies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4" name="TextBox 3">
            <a:extLst>
              <a:ext uri="{FF2B5EF4-FFF2-40B4-BE49-F238E27FC236}">
                <a16:creationId xmlns:a16="http://schemas.microsoft.com/office/drawing/2014/main" id="{CB9E26F7-4FCF-5CCC-4A42-291038B6BB92}"/>
              </a:ext>
            </a:extLst>
          </p:cNvPr>
          <p:cNvSpPr txBox="1"/>
          <p:nvPr/>
        </p:nvSpPr>
        <p:spPr>
          <a:xfrm>
            <a:off x="2438400" y="2971800"/>
            <a:ext cx="9753600" cy="2862322"/>
          </a:xfrm>
          <a:prstGeom prst="rect">
            <a:avLst/>
          </a:prstGeom>
          <a:noFill/>
        </p:spPr>
        <p:txBody>
          <a:bodyPr wrap="square">
            <a:spAutoFit/>
          </a:bodyPr>
          <a:lstStyle/>
          <a:p>
            <a:r>
              <a:rPr lang="en-US" sz="2400" kern="100" dirty="0">
                <a:latin typeface="Lub Dub Medium" panose="020B0603030403020204" pitchFamily="34" charset="0"/>
                <a:cs typeface="Times New Roman" panose="02020603050405020304" pitchFamily="18" charset="0"/>
              </a:rPr>
              <a:t>BP indicates blood pressure; CCB, calcium channel blocker; CKD, chronic kidney disease; HF, heart failure; IV, intravenous; and MI, myocardial infarction. </a:t>
            </a:r>
          </a:p>
          <a:p>
            <a:endParaRPr lang="en-US" kern="100" dirty="0">
              <a:latin typeface="Times New Roman" panose="02020603050405020304" pitchFamily="18" charset="0"/>
              <a:cs typeface="Times New Roman" panose="02020603050405020304" pitchFamily="18" charset="0"/>
            </a:endParaRPr>
          </a:p>
          <a:p>
            <a:endParaRPr lang="en-US" kern="100" dirty="0">
              <a:latin typeface="Times New Roman" panose="02020603050405020304" pitchFamily="18" charset="0"/>
              <a:cs typeface="Times New Roman" panose="02020603050405020304" pitchFamily="18" charset="0"/>
            </a:endParaRPr>
          </a:p>
          <a:p>
            <a:r>
              <a:rPr lang="en-US" sz="2400" kern="100" dirty="0">
                <a:latin typeface="Lub Dub Medium" panose="020B0603030403020204" pitchFamily="34" charset="0"/>
                <a:cs typeface="Times New Roman" panose="02020603050405020304" pitchFamily="18" charset="0"/>
              </a:rPr>
              <a:t>Modified with permission from Whelton et al. Copyright 2018 American College of Cardiology Foundation and American Heart Association, Inc.</a:t>
            </a:r>
            <a:endParaRPr lang="en-US" sz="2400" dirty="0">
              <a:latin typeface="Lub Dub Medium" panose="020B0603030403020204" pitchFamily="34" charset="0"/>
            </a:endParaRPr>
          </a:p>
        </p:txBody>
      </p:sp>
    </p:spTree>
    <p:extLst>
      <p:ext uri="{BB962C8B-B14F-4D97-AF65-F5344CB8AC3E}">
        <p14:creationId xmlns:p14="http://schemas.microsoft.com/office/powerpoint/2010/main" val="5056285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607B-0FAF-1701-B498-82EE60A470C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563F3BB-E9DD-3BF2-CE1F-DE8DB2444FAB}"/>
              </a:ext>
            </a:extLst>
          </p:cNvPr>
          <p:cNvSpPr>
            <a:spLocks noGrp="1"/>
          </p:cNvSpPr>
          <p:nvPr/>
        </p:nvSpPr>
        <p:spPr>
          <a:xfrm>
            <a:off x="2286000" y="152400"/>
            <a:ext cx="10363200" cy="17365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27. Intravenous Antihypertensive Drugs for Treatment of Hypertensive Emergencies in Patients With Selected Comorbidities</a:t>
            </a:r>
          </a:p>
        </p:txBody>
      </p:sp>
      <p:graphicFrame>
        <p:nvGraphicFramePr>
          <p:cNvPr id="3" name="Table 2">
            <a:extLst>
              <a:ext uri="{FF2B5EF4-FFF2-40B4-BE49-F238E27FC236}">
                <a16:creationId xmlns:a16="http://schemas.microsoft.com/office/drawing/2014/main" id="{D4622676-CB8F-F075-8620-5A5D36DC0931}"/>
              </a:ext>
            </a:extLst>
          </p:cNvPr>
          <p:cNvGraphicFramePr>
            <a:graphicFrameLocks noGrp="1"/>
          </p:cNvGraphicFramePr>
          <p:nvPr>
            <p:extLst>
              <p:ext uri="{D42A27DB-BD31-4B8C-83A1-F6EECF244321}">
                <p14:modId xmlns:p14="http://schemas.microsoft.com/office/powerpoint/2010/main" val="2822603551"/>
              </p:ext>
            </p:extLst>
          </p:nvPr>
        </p:nvGraphicFramePr>
        <p:xfrm>
          <a:off x="2133600" y="1888900"/>
          <a:ext cx="11887200" cy="4600064"/>
        </p:xfrm>
        <a:graphic>
          <a:graphicData uri="http://schemas.openxmlformats.org/drawingml/2006/table">
            <a:tbl>
              <a:tblPr firstRow="1" firstCol="1" lastRow="1" lastCol="1" bandRow="1" bandCol="1"/>
              <a:tblGrid>
                <a:gridCol w="3445122">
                  <a:extLst>
                    <a:ext uri="{9D8B030D-6E8A-4147-A177-3AD203B41FA5}">
                      <a16:colId xmlns:a16="http://schemas.microsoft.com/office/drawing/2014/main" val="963176496"/>
                    </a:ext>
                  </a:extLst>
                </a:gridCol>
                <a:gridCol w="2690010">
                  <a:extLst>
                    <a:ext uri="{9D8B030D-6E8A-4147-A177-3AD203B41FA5}">
                      <a16:colId xmlns:a16="http://schemas.microsoft.com/office/drawing/2014/main" val="165046114"/>
                    </a:ext>
                  </a:extLst>
                </a:gridCol>
                <a:gridCol w="5752068">
                  <a:extLst>
                    <a:ext uri="{9D8B030D-6E8A-4147-A177-3AD203B41FA5}">
                      <a16:colId xmlns:a16="http://schemas.microsoft.com/office/drawing/2014/main" val="2706981102"/>
                    </a:ext>
                  </a:extLst>
                </a:gridCol>
              </a:tblGrid>
              <a:tr h="457200">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Comorbidity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Preferred Drug(s)*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07020787"/>
                  </a:ext>
                </a:extLst>
              </a:tr>
              <a:tr h="1603432">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aortic dissection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Esmolol, labetalol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Requires rapid lowering of SBP to ≤120 mm Hg. Beta blockade should precede vasodilator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nicardipine or nitroprusside) administration, if needed for BP control or to prevent reflex tachycardia or inotropic effect; SBP ≤120 mm Hg should be achieved within 20 min.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53412898"/>
                  </a:ext>
                </a:extLst>
              </a:tr>
              <a:tr h="6858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pulmonary edema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nitroglycerin, nitroprusside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Beta blockers contraindicated.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55354137"/>
                  </a:ext>
                </a:extLst>
              </a:tr>
              <a:tr h="1853632">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coronary syndromes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Esmolol†, labetalol, nicardipine, nitroglycerin†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Nitrates given in the presence of PDE-5 inhibitors may induce profound hypotension. Contraindications to beta blockers include moderate-to-severe LV failure with pulmonary edema, bradycardia (&lt;60 bpm), hypotension (SBP &lt;100 mm Hg), poor peripheral perfusion, second- or third-degree heart block, and reactive airways disease.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01902617"/>
                  </a:ext>
                </a:extLst>
              </a:tr>
            </a:tbl>
          </a:graphicData>
        </a:graphic>
      </p:graphicFrame>
      <p:sp>
        <p:nvSpPr>
          <p:cNvPr id="4" name="TextBox 3">
            <a:extLst>
              <a:ext uri="{FF2B5EF4-FFF2-40B4-BE49-F238E27FC236}">
                <a16:creationId xmlns:a16="http://schemas.microsoft.com/office/drawing/2014/main" id="{7F6F6B78-20EC-DAB1-CE1D-9B6202E9DBB8}"/>
              </a:ext>
            </a:extLst>
          </p:cNvPr>
          <p:cNvSpPr txBox="1"/>
          <p:nvPr/>
        </p:nvSpPr>
        <p:spPr>
          <a:xfrm>
            <a:off x="2133600" y="6629400"/>
            <a:ext cx="11887200" cy="892552"/>
          </a:xfrm>
          <a:prstGeom prst="rect">
            <a:avLst/>
          </a:prstGeom>
          <a:noFill/>
        </p:spPr>
        <p:txBody>
          <a:bodyPr wrap="square">
            <a:spAutoFit/>
          </a:bodyPr>
          <a:lstStyle/>
          <a:p>
            <a:r>
              <a:rPr lang="en-US" sz="1400" dirty="0">
                <a:latin typeface="Lub Dub Medium" panose="020B0603030403020204" pitchFamily="34" charset="0"/>
              </a:rPr>
              <a:t>ACE indicates angiotensin-converting enzyme; ARB, angiotensin receptor blocker; BP, blood pressure; bpm, beats per minute; ICH, intracerebral hemorrhage; LV, left ventricular; PDE-5, phosphodiesterase type-5;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and American Heart Association, Inc. </a:t>
            </a:r>
          </a:p>
        </p:txBody>
      </p:sp>
      <p:sp>
        <p:nvSpPr>
          <p:cNvPr id="6" name="TextBox 5">
            <a:extLst>
              <a:ext uri="{FF2B5EF4-FFF2-40B4-BE49-F238E27FC236}">
                <a16:creationId xmlns:a16="http://schemas.microsoft.com/office/drawing/2014/main" id="{7124586E-2083-DEA0-B5B0-3288F735CFB5}"/>
              </a:ext>
            </a:extLst>
          </p:cNvPr>
          <p:cNvSpPr txBox="1"/>
          <p:nvPr/>
        </p:nvSpPr>
        <p:spPr>
          <a:xfrm>
            <a:off x="304800" y="3811308"/>
            <a:ext cx="1371600" cy="2677656"/>
          </a:xfrm>
          <a:prstGeom prst="rect">
            <a:avLst/>
          </a:prstGeom>
          <a:noFill/>
        </p:spPr>
        <p:txBody>
          <a:bodyPr wrap="square">
            <a:spAutoFit/>
          </a:bodyPr>
          <a:lstStyle/>
          <a:p>
            <a:r>
              <a:rPr lang="en-US" sz="1400" dirty="0">
                <a:latin typeface="Lub Dub Medium" panose="020B0603030403020204" pitchFamily="34" charset="0"/>
              </a:rPr>
              <a:t>*Agents are listed in alphabetical order, not in order of preference.</a:t>
            </a:r>
          </a:p>
          <a:p>
            <a:endParaRPr lang="en-US" sz="1400" dirty="0">
              <a:latin typeface="Lub Dub Medium" panose="020B0603030403020204" pitchFamily="34" charset="0"/>
            </a:endParaRPr>
          </a:p>
          <a:p>
            <a:r>
              <a:rPr lang="en-US" sz="1400" dirty="0">
                <a:latin typeface="Lub Dub Medium" panose="020B0603030403020204" pitchFamily="34" charset="0"/>
              </a:rPr>
              <a:t>†Agent of choice for acute coronary syndromes.</a:t>
            </a:r>
          </a:p>
        </p:txBody>
      </p:sp>
    </p:spTree>
    <p:extLst>
      <p:ext uri="{BB962C8B-B14F-4D97-AF65-F5344CB8AC3E}">
        <p14:creationId xmlns:p14="http://schemas.microsoft.com/office/powerpoint/2010/main" val="31296119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A0E91-C7A5-7AC5-501F-DC570593F13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C00008-C007-2CB2-34D8-0893911A97BD}"/>
              </a:ext>
            </a:extLst>
          </p:cNvPr>
          <p:cNvSpPr>
            <a:spLocks noGrp="1"/>
          </p:cNvSpPr>
          <p:nvPr>
            <p:ph type="sldNum" sz="quarter" idx="4"/>
          </p:nvPr>
        </p:nvSpPr>
        <p:spPr/>
        <p:txBody>
          <a:bodyPr/>
          <a:lstStyle/>
          <a:p>
            <a:fld id="{01CD3B2E-BC1C-6C4D-9D91-A67B950EE325}" type="slidenum">
              <a:rPr lang="en-US" smtClean="0"/>
              <a:pPr/>
              <a:t>153</a:t>
            </a:fld>
            <a:endParaRPr lang="en-US" dirty="0"/>
          </a:p>
        </p:txBody>
      </p:sp>
      <p:sp>
        <p:nvSpPr>
          <p:cNvPr id="2" name="Title 3">
            <a:extLst>
              <a:ext uri="{FF2B5EF4-FFF2-40B4-BE49-F238E27FC236}">
                <a16:creationId xmlns:a16="http://schemas.microsoft.com/office/drawing/2014/main" id="{F03D4BEB-28D2-273D-D237-E61C3FC691C1}"/>
              </a:ext>
            </a:extLst>
          </p:cNvPr>
          <p:cNvSpPr>
            <a:spLocks noGrp="1"/>
          </p:cNvSpPr>
          <p:nvPr/>
        </p:nvSpPr>
        <p:spPr>
          <a:xfrm>
            <a:off x="2209800" y="609600"/>
            <a:ext cx="10210800" cy="1752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27. Intravenous Antihypertensive Drugs for Treatment of Hypertensive Emergencies in Patients With Selected Comorbidities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58689D5-B42A-F0E9-0D87-B24EB6CF433F}"/>
              </a:ext>
            </a:extLst>
          </p:cNvPr>
          <p:cNvGraphicFramePr>
            <a:graphicFrameLocks noGrp="1"/>
          </p:cNvGraphicFramePr>
          <p:nvPr>
            <p:extLst>
              <p:ext uri="{D42A27DB-BD31-4B8C-83A1-F6EECF244321}">
                <p14:modId xmlns:p14="http://schemas.microsoft.com/office/powerpoint/2010/main" val="2091857583"/>
              </p:ext>
            </p:extLst>
          </p:nvPr>
        </p:nvGraphicFramePr>
        <p:xfrm>
          <a:off x="1371600" y="2590800"/>
          <a:ext cx="11887200" cy="3200400"/>
        </p:xfrm>
        <a:graphic>
          <a:graphicData uri="http://schemas.openxmlformats.org/drawingml/2006/table">
            <a:tbl>
              <a:tblPr firstRow="1" firstCol="1" lastRow="1" lastCol="1" bandRow="1" bandCol="1"/>
              <a:tblGrid>
                <a:gridCol w="3445122">
                  <a:extLst>
                    <a:ext uri="{9D8B030D-6E8A-4147-A177-3AD203B41FA5}">
                      <a16:colId xmlns:a16="http://schemas.microsoft.com/office/drawing/2014/main" val="963176496"/>
                    </a:ext>
                  </a:extLst>
                </a:gridCol>
                <a:gridCol w="2690010">
                  <a:extLst>
                    <a:ext uri="{9D8B030D-6E8A-4147-A177-3AD203B41FA5}">
                      <a16:colId xmlns:a16="http://schemas.microsoft.com/office/drawing/2014/main" val="165046114"/>
                    </a:ext>
                  </a:extLst>
                </a:gridCol>
                <a:gridCol w="5752068">
                  <a:extLst>
                    <a:ext uri="{9D8B030D-6E8A-4147-A177-3AD203B41FA5}">
                      <a16:colId xmlns:a16="http://schemas.microsoft.com/office/drawing/2014/main" val="2706981102"/>
                    </a:ext>
                  </a:extLst>
                </a:gridCol>
              </a:tblGrid>
              <a:tr h="457200">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Comorbidity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Preferred Drug(s)*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07020787"/>
                  </a:ext>
                </a:extLst>
              </a:tr>
              <a:tr h="762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kidney injury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fenoldopam, nicardipine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53412898"/>
                  </a:ext>
                </a:extLst>
              </a:tr>
              <a:tr h="6858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Eclampsia or preeclampsia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Hydralazine, labetalol, nicardipine, nifedipine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Requires rapid BP lowering. ACE inhibitors, ARB, renin inhibitors, and nitroprusside contraindicated.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55354137"/>
                  </a:ext>
                </a:extLst>
              </a:tr>
              <a:tr h="12954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Perioperative hypertension (BP ≥160/90 mm Hg or SBP elevation ≥20% of the preoperative value that persists for &gt;15 min)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esmolol, nicardipine, nitroglycerin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Intraoperative hypertension is most frequently seen during anesthesia induction and airway manipulation.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01902617"/>
                  </a:ext>
                </a:extLst>
              </a:tr>
            </a:tbl>
          </a:graphicData>
        </a:graphic>
      </p:graphicFrame>
      <p:sp>
        <p:nvSpPr>
          <p:cNvPr id="4" name="TextBox 3">
            <a:extLst>
              <a:ext uri="{FF2B5EF4-FFF2-40B4-BE49-F238E27FC236}">
                <a16:creationId xmlns:a16="http://schemas.microsoft.com/office/drawing/2014/main" id="{7593BFE5-C657-2D31-CC25-C0B3E8BF016F}"/>
              </a:ext>
            </a:extLst>
          </p:cNvPr>
          <p:cNvSpPr txBox="1"/>
          <p:nvPr/>
        </p:nvSpPr>
        <p:spPr>
          <a:xfrm>
            <a:off x="1371600" y="5994043"/>
            <a:ext cx="11887200" cy="1323439"/>
          </a:xfrm>
          <a:prstGeom prst="rect">
            <a:avLst/>
          </a:prstGeom>
          <a:noFill/>
        </p:spPr>
        <p:txBody>
          <a:bodyPr wrap="square">
            <a:spAutoFit/>
          </a:bodyPr>
          <a:lstStyle/>
          <a:p>
            <a:r>
              <a:rPr lang="en-US" sz="1400" dirty="0">
                <a:latin typeface="Lub Dub Medium" panose="020B0603030403020204" pitchFamily="34" charset="0"/>
              </a:rPr>
              <a:t>*Agents are listed in alphabetical order, not in order of preference.</a:t>
            </a:r>
          </a:p>
          <a:p>
            <a:endParaRPr lang="en-US" sz="1400" dirty="0">
              <a:latin typeface="Lub Dub Medium" panose="020B0603030403020204" pitchFamily="34" charset="0"/>
            </a:endParaRPr>
          </a:p>
          <a:p>
            <a:r>
              <a:rPr lang="en-US" sz="1400" dirty="0">
                <a:latin typeface="Lub Dub Medium" panose="020B0603030403020204" pitchFamily="34" charset="0"/>
              </a:rPr>
              <a:t>ACE indicates angiotensin-converting enzyme; ARB, angiotensin receptor blocker; BP, blood pressure; bpm, beats per minute; ICH, intracerebral hemorrhage; LV, left ventricular; PDE-5, phosphodiesterase type-5;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42799419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9760-9896-F65D-43CC-7AC95A1291C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6D1358-5C1D-3F1D-AF6F-EA83A2BE6A73}"/>
              </a:ext>
            </a:extLst>
          </p:cNvPr>
          <p:cNvGraphicFramePr>
            <a:graphicFrameLocks noGrp="1"/>
          </p:cNvGraphicFramePr>
          <p:nvPr>
            <p:extLst>
              <p:ext uri="{D42A27DB-BD31-4B8C-83A1-F6EECF244321}">
                <p14:modId xmlns:p14="http://schemas.microsoft.com/office/powerpoint/2010/main" val="2012147230"/>
              </p:ext>
            </p:extLst>
          </p:nvPr>
        </p:nvGraphicFramePr>
        <p:xfrm>
          <a:off x="1371600" y="2764475"/>
          <a:ext cx="11887200" cy="3429000"/>
        </p:xfrm>
        <a:graphic>
          <a:graphicData uri="http://schemas.openxmlformats.org/drawingml/2006/table">
            <a:tbl>
              <a:tblPr firstRow="1" firstCol="1" lastRow="1" lastCol="1" bandRow="1" bandCol="1"/>
              <a:tblGrid>
                <a:gridCol w="3445122">
                  <a:extLst>
                    <a:ext uri="{9D8B030D-6E8A-4147-A177-3AD203B41FA5}">
                      <a16:colId xmlns:a16="http://schemas.microsoft.com/office/drawing/2014/main" val="963176496"/>
                    </a:ext>
                  </a:extLst>
                </a:gridCol>
                <a:gridCol w="2690010">
                  <a:extLst>
                    <a:ext uri="{9D8B030D-6E8A-4147-A177-3AD203B41FA5}">
                      <a16:colId xmlns:a16="http://schemas.microsoft.com/office/drawing/2014/main" val="165046114"/>
                    </a:ext>
                  </a:extLst>
                </a:gridCol>
                <a:gridCol w="5752068">
                  <a:extLst>
                    <a:ext uri="{9D8B030D-6E8A-4147-A177-3AD203B41FA5}">
                      <a16:colId xmlns:a16="http://schemas.microsoft.com/office/drawing/2014/main" val="2706981102"/>
                    </a:ext>
                  </a:extLst>
                </a:gridCol>
              </a:tblGrid>
              <a:tr h="457200">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Comorbidity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Preferred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Comments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07020787"/>
                  </a:ext>
                </a:extLst>
              </a:tr>
              <a:tr h="7620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sympathetic discharge or catecholamine excess states (eg, pheochromocytoma, postcarotid endarterectomy status)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nicardipine, phentolamine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Requires rapid lowering of BP.</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53412898"/>
                  </a:ext>
                </a:extLst>
              </a:tr>
              <a:tr h="6858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ICH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nicardipine, esmolol, labetalol, hydralazine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Section  5.3.9.1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855354137"/>
                  </a:ext>
                </a:extLst>
              </a:tr>
              <a:tr h="941705">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Acute ischemic stroke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Clevidipine, nicardipine, esmolol, labetalol, hydralazine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Section  5.3.9.2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01902617"/>
                  </a:ext>
                </a:extLst>
              </a:tr>
            </a:tbl>
          </a:graphicData>
        </a:graphic>
      </p:graphicFrame>
      <p:sp>
        <p:nvSpPr>
          <p:cNvPr id="3" name="Title 3">
            <a:extLst>
              <a:ext uri="{FF2B5EF4-FFF2-40B4-BE49-F238E27FC236}">
                <a16:creationId xmlns:a16="http://schemas.microsoft.com/office/drawing/2014/main" id="{34DC14B3-D54A-10BB-C861-7FB2A76A86CD}"/>
              </a:ext>
            </a:extLst>
          </p:cNvPr>
          <p:cNvSpPr>
            <a:spLocks noGrp="1"/>
          </p:cNvSpPr>
          <p:nvPr/>
        </p:nvSpPr>
        <p:spPr>
          <a:xfrm>
            <a:off x="2209800" y="736937"/>
            <a:ext cx="10210800" cy="1752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27. Intravenous Antihypertensive Drugs for Treatment of Hypertensive Emergencies in Patients With Selected Comorbidities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5" name="TextBox 4">
            <a:extLst>
              <a:ext uri="{FF2B5EF4-FFF2-40B4-BE49-F238E27FC236}">
                <a16:creationId xmlns:a16="http://schemas.microsoft.com/office/drawing/2014/main" id="{A84E15DF-AAEC-4355-9DDB-A6E5FBDBC60B}"/>
              </a:ext>
            </a:extLst>
          </p:cNvPr>
          <p:cNvSpPr txBox="1"/>
          <p:nvPr/>
        </p:nvSpPr>
        <p:spPr>
          <a:xfrm>
            <a:off x="1371600" y="6220306"/>
            <a:ext cx="11887200" cy="1323439"/>
          </a:xfrm>
          <a:prstGeom prst="rect">
            <a:avLst/>
          </a:prstGeom>
          <a:noFill/>
        </p:spPr>
        <p:txBody>
          <a:bodyPr wrap="square">
            <a:spAutoFit/>
          </a:bodyPr>
          <a:lstStyle/>
          <a:p>
            <a:r>
              <a:rPr lang="en-US" sz="1400" dirty="0">
                <a:latin typeface="Lub Dub Medium" panose="020B0603030403020204" pitchFamily="34" charset="0"/>
              </a:rPr>
              <a:t>*Agents are listed in alphabetical order, not in order of preference.</a:t>
            </a:r>
          </a:p>
          <a:p>
            <a:endParaRPr lang="en-US" sz="1400" dirty="0">
              <a:latin typeface="Lub Dub Medium" panose="020B0603030403020204" pitchFamily="34" charset="0"/>
            </a:endParaRPr>
          </a:p>
          <a:p>
            <a:r>
              <a:rPr lang="en-US" sz="1400" dirty="0">
                <a:latin typeface="Lub Dub Medium" panose="020B0603030403020204" pitchFamily="34" charset="0"/>
              </a:rPr>
              <a:t>ACE indicates angiotensin-converting enzyme; ARB, angiotensin receptor blocker; BP, blood pressure; bpm, beats per minute; ICH, intracerebral hemorrhage; LV, left ventricular; PDE-5, phosphodiesterase type-5;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t>
            </a:r>
          </a:p>
        </p:txBody>
      </p:sp>
    </p:spTree>
    <p:extLst>
      <p:ext uri="{BB962C8B-B14F-4D97-AF65-F5344CB8AC3E}">
        <p14:creationId xmlns:p14="http://schemas.microsoft.com/office/powerpoint/2010/main" val="32415588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4B8D-F22F-6F2E-6799-48600EA7BD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67C678-C5FC-9A16-5B74-1245354F48D0}"/>
              </a:ext>
            </a:extLst>
          </p:cNvPr>
          <p:cNvSpPr>
            <a:spLocks noGrp="1"/>
          </p:cNvSpPr>
          <p:nvPr>
            <p:ph type="sldNum" sz="quarter" idx="4"/>
          </p:nvPr>
        </p:nvSpPr>
        <p:spPr/>
        <p:txBody>
          <a:bodyPr/>
          <a:lstStyle/>
          <a:p>
            <a:fld id="{01CD3B2E-BC1C-6C4D-9D91-A67B950EE325}" type="slidenum">
              <a:rPr lang="en-US" smtClean="0"/>
              <a:pPr/>
              <a:t>155</a:t>
            </a:fld>
            <a:endParaRPr lang="en-US" dirty="0"/>
          </a:p>
        </p:txBody>
      </p:sp>
      <p:sp>
        <p:nvSpPr>
          <p:cNvPr id="2" name="Title 3">
            <a:extLst>
              <a:ext uri="{FF2B5EF4-FFF2-40B4-BE49-F238E27FC236}">
                <a16:creationId xmlns:a16="http://schemas.microsoft.com/office/drawing/2014/main" id="{32CA530A-CFEC-1B6F-124F-4F57799F2885}"/>
              </a:ext>
            </a:extLst>
          </p:cNvPr>
          <p:cNvSpPr>
            <a:spLocks noGrp="1"/>
          </p:cNvSpPr>
          <p:nvPr/>
        </p:nvSpPr>
        <p:spPr>
          <a:xfrm>
            <a:off x="2552700" y="1295400"/>
            <a:ext cx="9525000" cy="6697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Patients Scheduled for Surgical Procedures </a:t>
            </a:r>
          </a:p>
        </p:txBody>
      </p:sp>
      <p:graphicFrame>
        <p:nvGraphicFramePr>
          <p:cNvPr id="3" name="Table 2">
            <a:extLst>
              <a:ext uri="{FF2B5EF4-FFF2-40B4-BE49-F238E27FC236}">
                <a16:creationId xmlns:a16="http://schemas.microsoft.com/office/drawing/2014/main" id="{F6C61D38-749A-CB85-1F65-A87873990CC7}"/>
              </a:ext>
            </a:extLst>
          </p:cNvPr>
          <p:cNvGraphicFramePr>
            <a:graphicFrameLocks noGrp="1"/>
          </p:cNvGraphicFramePr>
          <p:nvPr>
            <p:extLst>
              <p:ext uri="{D42A27DB-BD31-4B8C-83A1-F6EECF244321}">
                <p14:modId xmlns:p14="http://schemas.microsoft.com/office/powerpoint/2010/main" val="1448309879"/>
              </p:ext>
            </p:extLst>
          </p:nvPr>
        </p:nvGraphicFramePr>
        <p:xfrm>
          <a:off x="2922111" y="2438400"/>
          <a:ext cx="8786178" cy="3699813"/>
        </p:xfrm>
        <a:graphic>
          <a:graphicData uri="http://schemas.openxmlformats.org/drawingml/2006/table">
            <a:tbl>
              <a:tblPr firstRow="1" firstCol="1" bandRow="1"/>
              <a:tblGrid>
                <a:gridCol w="933764">
                  <a:extLst>
                    <a:ext uri="{9D8B030D-6E8A-4147-A177-3AD203B41FA5}">
                      <a16:colId xmlns:a16="http://schemas.microsoft.com/office/drawing/2014/main" val="4003479847"/>
                    </a:ext>
                  </a:extLst>
                </a:gridCol>
                <a:gridCol w="934721">
                  <a:extLst>
                    <a:ext uri="{9D8B030D-6E8A-4147-A177-3AD203B41FA5}">
                      <a16:colId xmlns:a16="http://schemas.microsoft.com/office/drawing/2014/main" val="1163703732"/>
                    </a:ext>
                  </a:extLst>
                </a:gridCol>
                <a:gridCol w="6917693">
                  <a:extLst>
                    <a:ext uri="{9D8B030D-6E8A-4147-A177-3AD203B41FA5}">
                      <a16:colId xmlns:a16="http://schemas.microsoft.com/office/drawing/2014/main" val="2980463106"/>
                    </a:ext>
                  </a:extLst>
                </a:gridCol>
              </a:tblGrid>
              <a:tr h="990600">
                <a:tc gridSpan="3">
                  <a:txBody>
                    <a:bodyPr/>
                    <a:lstStyle/>
                    <a:p>
                      <a:pPr marL="0" marR="0" algn="ctr">
                        <a:lnSpc>
                          <a:spcPct val="107000"/>
                        </a:lnSpc>
                        <a:spcAft>
                          <a:spcPts val="800"/>
                        </a:spcAft>
                        <a:buNone/>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Patients Scheduled for Surgical Procedures</a:t>
                      </a:r>
                      <a:endParaRPr lang="en-US" sz="18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dirty="0">
                        <a:effectLst/>
                        <a:latin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96406400"/>
                  </a:ext>
                </a:extLst>
              </a:tr>
              <a:tr h="305081">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70489"/>
                  </a:ext>
                </a:extLst>
              </a:tr>
              <a:tr h="114414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major surgery who have been on BB chronically, BB should be continued throughout the perioperative period to assist with BP control.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984736"/>
                  </a:ext>
                </a:extLst>
              </a:tr>
              <a:tr h="125999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107000"/>
                        </a:lnSpc>
                        <a:spcAft>
                          <a:spcPts val="800"/>
                        </a:spcAft>
                        <a:buFont typeface="+mj-lt"/>
                        <a:buAutoNum type="arabicPeriod" startAt="2"/>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elective major surgery, it is reasonable to continue most medications for hypertension throughout the perioperative period.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622967"/>
                  </a:ext>
                </a:extLst>
              </a:tr>
            </a:tbl>
          </a:graphicData>
        </a:graphic>
      </p:graphicFrame>
    </p:spTree>
    <p:extLst>
      <p:ext uri="{BB962C8B-B14F-4D97-AF65-F5344CB8AC3E}">
        <p14:creationId xmlns:p14="http://schemas.microsoft.com/office/powerpoint/2010/main" val="21158566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70CD-3669-ECB5-A202-BBC2BF9488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4950DF-4BA1-AE90-C633-00B90646ADF6}"/>
              </a:ext>
            </a:extLst>
          </p:cNvPr>
          <p:cNvSpPr>
            <a:spLocks noGrp="1"/>
          </p:cNvSpPr>
          <p:nvPr>
            <p:ph type="sldNum" sz="quarter" idx="4"/>
          </p:nvPr>
        </p:nvSpPr>
        <p:spPr/>
        <p:txBody>
          <a:bodyPr/>
          <a:lstStyle/>
          <a:p>
            <a:fld id="{01CD3B2E-BC1C-6C4D-9D91-A67B950EE325}" type="slidenum">
              <a:rPr lang="en-US" smtClean="0"/>
              <a:pPr/>
              <a:t>156</a:t>
            </a:fld>
            <a:endParaRPr lang="en-US" dirty="0"/>
          </a:p>
        </p:txBody>
      </p:sp>
      <p:sp>
        <p:nvSpPr>
          <p:cNvPr id="2" name="Title 3">
            <a:extLst>
              <a:ext uri="{FF2B5EF4-FFF2-40B4-BE49-F238E27FC236}">
                <a16:creationId xmlns:a16="http://schemas.microsoft.com/office/drawing/2014/main" id="{89E3ABE9-C63F-E1A7-D010-6D0472D81A41}"/>
              </a:ext>
            </a:extLst>
          </p:cNvPr>
          <p:cNvSpPr>
            <a:spLocks noGrp="1"/>
          </p:cNvSpPr>
          <p:nvPr/>
        </p:nvSpPr>
        <p:spPr>
          <a:xfrm>
            <a:off x="1714499" y="1524000"/>
            <a:ext cx="11201400" cy="6697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Patients Scheduled for Surgical Procedures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7CBAB94F-5C41-4DFC-C739-95DADE327554}"/>
              </a:ext>
            </a:extLst>
          </p:cNvPr>
          <p:cNvGraphicFramePr>
            <a:graphicFrameLocks noGrp="1"/>
          </p:cNvGraphicFramePr>
          <p:nvPr>
            <p:extLst>
              <p:ext uri="{D42A27DB-BD31-4B8C-83A1-F6EECF244321}">
                <p14:modId xmlns:p14="http://schemas.microsoft.com/office/powerpoint/2010/main" val="446654791"/>
              </p:ext>
            </p:extLst>
          </p:nvPr>
        </p:nvGraphicFramePr>
        <p:xfrm>
          <a:off x="2019300" y="2590800"/>
          <a:ext cx="10591799" cy="4343400"/>
        </p:xfrm>
        <a:graphic>
          <a:graphicData uri="http://schemas.openxmlformats.org/drawingml/2006/table">
            <a:tbl>
              <a:tblPr firstRow="1" firstCol="1" bandRow="1"/>
              <a:tblGrid>
                <a:gridCol w="1125659">
                  <a:extLst>
                    <a:ext uri="{9D8B030D-6E8A-4147-A177-3AD203B41FA5}">
                      <a16:colId xmlns:a16="http://schemas.microsoft.com/office/drawing/2014/main" val="231479241"/>
                    </a:ext>
                  </a:extLst>
                </a:gridCol>
                <a:gridCol w="1126812">
                  <a:extLst>
                    <a:ext uri="{9D8B030D-6E8A-4147-A177-3AD203B41FA5}">
                      <a16:colId xmlns:a16="http://schemas.microsoft.com/office/drawing/2014/main" val="3580834391"/>
                    </a:ext>
                  </a:extLst>
                </a:gridCol>
                <a:gridCol w="8339328">
                  <a:extLst>
                    <a:ext uri="{9D8B030D-6E8A-4147-A177-3AD203B41FA5}">
                      <a16:colId xmlns:a16="http://schemas.microsoft.com/office/drawing/2014/main" val="893423269"/>
                    </a:ext>
                  </a:extLst>
                </a:gridCol>
              </a:tblGrid>
              <a:tr h="973232">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3"/>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major surgery, discontinuation of </a:t>
                      </a:r>
                      <a:r>
                        <a:rPr lang="en-US" sz="1800" b="1" dirty="0" err="1">
                          <a:effectLst/>
                          <a:latin typeface="Times New Roman" panose="02020603050405020304" pitchFamily="18" charset="0"/>
                          <a:ea typeface="Aptos" panose="020B0004020202020204" pitchFamily="34" charset="0"/>
                          <a:cs typeface="Times New Roman" panose="02020603050405020304" pitchFamily="18" charset="0"/>
                        </a:rPr>
                        <a:t>ACEi</a:t>
                      </a: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 or ARB preoperatively may be considered to prevent hypotension during surgery.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701266"/>
                  </a:ext>
                </a:extLst>
              </a:tr>
              <a:tr h="1219200">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107000"/>
                        </a:lnSpc>
                        <a:spcAft>
                          <a:spcPts val="800"/>
                        </a:spcAft>
                        <a:buFont typeface="+mj-lt"/>
                        <a:buAutoNum type="arabicPeriod" startAt="4"/>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scheduled for elective major surgery with SBP ≥180 mm Hg or DBP ≥110 mm Hg, deferring surgery may be considered especially in high-risk patients to minimize perioperative complications.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050258"/>
                  </a:ext>
                </a:extLst>
              </a:tr>
              <a:tr h="1066800">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3:Harm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5"/>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In patients with hypertension scheduled for surgery, abrupt preoperative discontinuation of BB or clonidine may result in rebound hypertension and is potentially harmful.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31686"/>
                  </a:ext>
                </a:extLst>
              </a:tr>
              <a:tr h="1084168">
                <a:tc>
                  <a:txBody>
                    <a:bodyPr/>
                    <a:lstStyle/>
                    <a:p>
                      <a:pPr marL="0" marR="0" algn="ctr">
                        <a:lnSpc>
                          <a:spcPct val="107000"/>
                        </a:lnSpc>
                        <a:spcAft>
                          <a:spcPts val="800"/>
                        </a:spcAft>
                        <a:buNone/>
                      </a:pPr>
                      <a:r>
                        <a:rPr lang="en-US" sz="1800" b="1">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3:Harm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gn="l">
                        <a:lnSpc>
                          <a:spcPct val="107000"/>
                        </a:lnSpc>
                        <a:spcAft>
                          <a:spcPts val="800"/>
                        </a:spcAft>
                        <a:buFont typeface="+mj-lt"/>
                        <a:buAutoNum type="arabicPeriod" startAt="6"/>
                      </a:pP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For patients with hypertension scheduled for surgery, BB should not be started on the day of surgery in BB-naïve patients because of increased risk of postoperative mortality.</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9982445"/>
                  </a:ext>
                </a:extLst>
              </a:tr>
            </a:tbl>
          </a:graphicData>
        </a:graphic>
      </p:graphicFrame>
    </p:spTree>
    <p:extLst>
      <p:ext uri="{BB962C8B-B14F-4D97-AF65-F5344CB8AC3E}">
        <p14:creationId xmlns:p14="http://schemas.microsoft.com/office/powerpoint/2010/main" val="31908882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FCD7B-B1F9-56A8-C12C-E501C0459DB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056E509-EEB2-DDC9-DE85-508C44DF70C2}"/>
              </a:ext>
            </a:extLst>
          </p:cNvPr>
          <p:cNvSpPr>
            <a:spLocks noGrp="1"/>
          </p:cNvSpPr>
          <p:nvPr/>
        </p:nvSpPr>
        <p:spPr>
          <a:xfrm>
            <a:off x="5702521" y="533400"/>
            <a:ext cx="3225358" cy="6697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Abbreviations </a:t>
            </a:r>
          </a:p>
        </p:txBody>
      </p:sp>
      <p:graphicFrame>
        <p:nvGraphicFramePr>
          <p:cNvPr id="4" name="Table 3">
            <a:extLst>
              <a:ext uri="{FF2B5EF4-FFF2-40B4-BE49-F238E27FC236}">
                <a16:creationId xmlns:a16="http://schemas.microsoft.com/office/drawing/2014/main" id="{D9574550-2568-AD3E-CC10-A73ABC59BACC}"/>
              </a:ext>
            </a:extLst>
          </p:cNvPr>
          <p:cNvGraphicFramePr>
            <a:graphicFrameLocks noGrp="1"/>
          </p:cNvGraphicFramePr>
          <p:nvPr>
            <p:extLst>
              <p:ext uri="{D42A27DB-BD31-4B8C-83A1-F6EECF244321}">
                <p14:modId xmlns:p14="http://schemas.microsoft.com/office/powerpoint/2010/main" val="2744971829"/>
              </p:ext>
            </p:extLst>
          </p:nvPr>
        </p:nvGraphicFramePr>
        <p:xfrm>
          <a:off x="4346575" y="1447800"/>
          <a:ext cx="5937250" cy="5662676"/>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Abbreviations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Meaning/Phrase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ABPM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ambulatory blood pressure monitoring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ACEi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angiotensin-converting enzyme inhibitor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aortic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AF</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atrial fibrillation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AKI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acute kidney injury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AOBP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automated office blood pressure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ARB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angiotensin receptor blocker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ASCVD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atherosclerotic cardiovascular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BB</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beta blocker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BMI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body mass index</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5184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blood pressure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586114"/>
                  </a:ext>
                </a:extLst>
              </a:tr>
              <a:tr h="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CCB</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calcium channel blocker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564054"/>
                  </a:ext>
                </a:extLst>
              </a:tr>
              <a:tr h="0">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CCD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chronic coronary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1482"/>
                  </a:ext>
                </a:extLst>
              </a:tr>
              <a:tr h="0">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CKD</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chronic kidney disease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5006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CKM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cardiovascular-kidney-metabolic</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7764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class of recommendation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453761"/>
                  </a:ext>
                </a:extLst>
              </a:tr>
            </a:tbl>
          </a:graphicData>
        </a:graphic>
      </p:graphicFrame>
    </p:spTree>
    <p:extLst>
      <p:ext uri="{BB962C8B-B14F-4D97-AF65-F5344CB8AC3E}">
        <p14:creationId xmlns:p14="http://schemas.microsoft.com/office/powerpoint/2010/main" val="34056065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35C7-A2EF-E372-DFBC-F4374F43822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814428-B4D5-3978-967F-74D85529C728}"/>
              </a:ext>
            </a:extLst>
          </p:cNvPr>
          <p:cNvSpPr>
            <a:spLocks noGrp="1"/>
          </p:cNvSpPr>
          <p:nvPr>
            <p:ph type="sldNum" sz="quarter" idx="4"/>
          </p:nvPr>
        </p:nvSpPr>
        <p:spPr/>
        <p:txBody>
          <a:bodyPr/>
          <a:lstStyle/>
          <a:p>
            <a:fld id="{01CD3B2E-BC1C-6C4D-9D91-A67B950EE325}" type="slidenum">
              <a:rPr lang="en-US" smtClean="0"/>
              <a:pPr/>
              <a:t>158</a:t>
            </a:fld>
            <a:endParaRPr lang="en-US" dirty="0"/>
          </a:p>
        </p:txBody>
      </p:sp>
      <p:sp>
        <p:nvSpPr>
          <p:cNvPr id="2" name="Title 3">
            <a:extLst>
              <a:ext uri="{FF2B5EF4-FFF2-40B4-BE49-F238E27FC236}">
                <a16:creationId xmlns:a16="http://schemas.microsoft.com/office/drawing/2014/main" id="{7A35DF1C-1FC5-9ABB-F0D4-BBEFF8E8A3DC}"/>
              </a:ext>
            </a:extLst>
          </p:cNvPr>
          <p:cNvSpPr>
            <a:spLocks noGrp="1"/>
          </p:cNvSpPr>
          <p:nvPr/>
        </p:nvSpPr>
        <p:spPr>
          <a:xfrm>
            <a:off x="4857749" y="304800"/>
            <a:ext cx="4914901" cy="6697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Abbreviations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FDD28180-8D4F-C9A3-4824-427727D1CFB6}"/>
              </a:ext>
            </a:extLst>
          </p:cNvPr>
          <p:cNvGraphicFramePr>
            <a:graphicFrameLocks noGrp="1"/>
          </p:cNvGraphicFramePr>
          <p:nvPr>
            <p:extLst>
              <p:ext uri="{D42A27DB-BD31-4B8C-83A1-F6EECF244321}">
                <p14:modId xmlns:p14="http://schemas.microsoft.com/office/powerpoint/2010/main" val="312500822"/>
              </p:ext>
            </p:extLst>
          </p:nvPr>
        </p:nvGraphicFramePr>
        <p:xfrm>
          <a:off x="4346574" y="1066800"/>
          <a:ext cx="5937250" cy="6136330"/>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Abbreviations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Meaning/Phrase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CPAP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continuous positive airway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DASH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Dietary Approaches to Stop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diastolic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eGFR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estimated glomerular filtration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electronic health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FDA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Food and Drug Administration, 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guideline-directed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GLP-1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glucagon-like peptide-1</a:t>
                      </a:r>
                      <a:endParaRPr lang="en-US" sz="1800" dirty="0">
                        <a:effectLst/>
                        <a:latin typeface="Aptos"/>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HBPM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home blood pressure monitoring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586114"/>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HCTZ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hydrochlorothiazide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1482"/>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hypertensive disorders of pregnancy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378940"/>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50066"/>
                  </a:ext>
                </a:extLst>
              </a:tr>
              <a:tr h="0">
                <a:tc>
                  <a:txBody>
                    <a:bodyPr/>
                    <a:lstStyle/>
                    <a:p>
                      <a:pPr marL="0" marR="0">
                        <a:lnSpc>
                          <a:spcPct val="107000"/>
                        </a:lnSpc>
                        <a:spcAft>
                          <a:spcPts val="800"/>
                        </a:spcAft>
                        <a:buNone/>
                      </a:pPr>
                      <a:r>
                        <a:rPr lang="en-US" sz="1800" dirty="0" err="1">
                          <a:effectLst/>
                          <a:latin typeface="Times New Roman"/>
                          <a:ea typeface="Aptos" panose="020B0004020202020204" pitchFamily="34" charset="0"/>
                          <a:cs typeface="Times New Roman"/>
                        </a:rPr>
                        <a:t>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heart failure with preserved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776405"/>
                  </a:ext>
                </a:extLst>
              </a:tr>
              <a:tr h="0">
                <a:tc>
                  <a:txBody>
                    <a:bodyPr/>
                    <a:lstStyle/>
                    <a:p>
                      <a:pPr marL="0" marR="0">
                        <a:lnSpc>
                          <a:spcPct val="107000"/>
                        </a:lnSpc>
                        <a:spcAft>
                          <a:spcPts val="800"/>
                        </a:spcAft>
                        <a:buNone/>
                      </a:pPr>
                      <a:r>
                        <a:rPr lang="en-US" sz="1800" dirty="0" err="1">
                          <a:effectLst/>
                          <a:latin typeface="Times New Roman"/>
                          <a:ea typeface="Aptos" panose="020B0004020202020204" pitchFamily="34" charset="0"/>
                          <a:cs typeface="Times New Roman"/>
                        </a:rPr>
                        <a:t>HFrEF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heart failure with reduced ejection fraction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453761"/>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HbA1c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hemoglobin A1c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009711"/>
                  </a:ext>
                </a:extLst>
              </a:tr>
            </a:tbl>
          </a:graphicData>
        </a:graphic>
      </p:graphicFrame>
    </p:spTree>
    <p:extLst>
      <p:ext uri="{BB962C8B-B14F-4D97-AF65-F5344CB8AC3E}">
        <p14:creationId xmlns:p14="http://schemas.microsoft.com/office/powerpoint/2010/main" val="22834691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A62B8-9589-316A-8AF8-CE7417C9C2E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1C88267-25E6-EE9A-DC05-F827016FAA11}"/>
              </a:ext>
            </a:extLst>
          </p:cNvPr>
          <p:cNvSpPr>
            <a:spLocks noGrp="1"/>
          </p:cNvSpPr>
          <p:nvPr/>
        </p:nvSpPr>
        <p:spPr>
          <a:xfrm>
            <a:off x="4857749" y="304800"/>
            <a:ext cx="4914901" cy="6697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Abbreviations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1478433F-FE28-3D0F-BFD9-E66AD332020B}"/>
              </a:ext>
            </a:extLst>
          </p:cNvPr>
          <p:cNvGraphicFramePr>
            <a:graphicFrameLocks noGrp="1"/>
          </p:cNvGraphicFramePr>
          <p:nvPr>
            <p:extLst>
              <p:ext uri="{D42A27DB-BD31-4B8C-83A1-F6EECF244321}">
                <p14:modId xmlns:p14="http://schemas.microsoft.com/office/powerpoint/2010/main" val="2691763477"/>
              </p:ext>
            </p:extLst>
          </p:nvPr>
        </p:nvGraphicFramePr>
        <p:xfrm>
          <a:off x="4346574" y="1283462"/>
          <a:ext cx="5937250" cy="5662676"/>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Abbreviations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a:effectLst/>
                          <a:latin typeface="Times New Roman" panose="02020603050405020304" pitchFamily="18" charset="0"/>
                          <a:ea typeface="Aptos" panose="020B0004020202020204" pitchFamily="34" charset="0"/>
                          <a:cs typeface="Times New Roman" panose="02020603050405020304" pitchFamily="18" charset="0"/>
                        </a:rPr>
                        <a:t>Meaning/Phrase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HIT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health information technology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hazard ratio</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ICH</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intracerebral hemorrhage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IV</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intravenous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level of evidence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MACE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major adverse cardiovascular event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myocardial infarction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MRA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mineralocorticoid receptor antagonist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OH</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orthostatic hypotension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odds ratio</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75184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OSA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obstructive sleep apnea</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586114"/>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PAD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peripheral artery disease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1482"/>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pooled cohort equation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378940"/>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QOL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quality of life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5006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renin-angiotensin-system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77640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Aptos" panose="020B0004020202020204" pitchFamily="34" charset="0"/>
                          <a:cs typeface="Times New Roman" panose="02020603050405020304" pitchFamily="18" charset="0"/>
                        </a:rPr>
                        <a:t>RAASi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renin-angiotensin-aldosterone system inhibitor</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453761"/>
                  </a:ext>
                </a:extLst>
              </a:tr>
            </a:tbl>
          </a:graphicData>
        </a:graphic>
      </p:graphicFrame>
    </p:spTree>
    <p:extLst>
      <p:ext uri="{BB962C8B-B14F-4D97-AF65-F5344CB8AC3E}">
        <p14:creationId xmlns:p14="http://schemas.microsoft.com/office/powerpoint/2010/main" val="13258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CA2AEA-4392-6B88-0BE5-F1E3C44F6D7F}"/>
              </a:ext>
            </a:extLst>
          </p:cNvPr>
          <p:cNvSpPr>
            <a:spLocks noGrp="1"/>
          </p:cNvSpPr>
          <p:nvPr/>
        </p:nvSpPr>
        <p:spPr>
          <a:xfrm>
            <a:off x="3086100" y="3187701"/>
            <a:ext cx="84582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dirty="0">
                <a:latin typeface="Lub Dub Heavy" panose="020B0903030403020204" pitchFamily="34" charset="0"/>
              </a:rPr>
              <a:t>Top Take-Home Messages</a:t>
            </a:r>
          </a:p>
        </p:txBody>
      </p:sp>
    </p:spTree>
    <p:extLst>
      <p:ext uri="{BB962C8B-B14F-4D97-AF65-F5344CB8AC3E}">
        <p14:creationId xmlns:p14="http://schemas.microsoft.com/office/powerpoint/2010/main" val="10722953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6F95-BCF7-07D7-11CA-016450F36BF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D1FE19-131A-CA3B-6E1F-DA2C9D190EC8}"/>
              </a:ext>
            </a:extLst>
          </p:cNvPr>
          <p:cNvSpPr>
            <a:spLocks noGrp="1"/>
          </p:cNvSpPr>
          <p:nvPr>
            <p:ph type="sldNum" sz="quarter" idx="4"/>
          </p:nvPr>
        </p:nvSpPr>
        <p:spPr/>
        <p:txBody>
          <a:bodyPr/>
          <a:lstStyle/>
          <a:p>
            <a:fld id="{01CD3B2E-BC1C-6C4D-9D91-A67B950EE325}" type="slidenum">
              <a:rPr lang="en-US" smtClean="0"/>
              <a:pPr/>
              <a:t>160</a:t>
            </a:fld>
            <a:endParaRPr lang="en-US" dirty="0"/>
          </a:p>
        </p:txBody>
      </p:sp>
      <p:sp>
        <p:nvSpPr>
          <p:cNvPr id="2" name="Title 3">
            <a:extLst>
              <a:ext uri="{FF2B5EF4-FFF2-40B4-BE49-F238E27FC236}">
                <a16:creationId xmlns:a16="http://schemas.microsoft.com/office/drawing/2014/main" id="{346A12B2-9343-88E7-6C79-56892FE756E3}"/>
              </a:ext>
            </a:extLst>
          </p:cNvPr>
          <p:cNvSpPr>
            <a:spLocks noGrp="1"/>
          </p:cNvSpPr>
          <p:nvPr/>
        </p:nvSpPr>
        <p:spPr>
          <a:xfrm>
            <a:off x="4857748" y="1600200"/>
            <a:ext cx="4914901" cy="6697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Abbreviations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FCB7C47A-1424-6001-91B8-89462B2CD51D}"/>
              </a:ext>
            </a:extLst>
          </p:cNvPr>
          <p:cNvGraphicFramePr>
            <a:graphicFrameLocks noGrp="1"/>
          </p:cNvGraphicFramePr>
          <p:nvPr>
            <p:extLst>
              <p:ext uri="{D42A27DB-BD31-4B8C-83A1-F6EECF244321}">
                <p14:modId xmlns:p14="http://schemas.microsoft.com/office/powerpoint/2010/main" val="1272444169"/>
              </p:ext>
            </p:extLst>
          </p:nvPr>
        </p:nvGraphicFramePr>
        <p:xfrm>
          <a:off x="4346574" y="2595528"/>
          <a:ext cx="5937250" cy="3038543"/>
        </p:xfrm>
        <a:graphic>
          <a:graphicData uri="http://schemas.openxmlformats.org/drawingml/2006/table">
            <a:tbl>
              <a:tblPr firstRow="1" firstCol="1" bandRow="1"/>
              <a:tblGrid>
                <a:gridCol w="2568575">
                  <a:extLst>
                    <a:ext uri="{9D8B030D-6E8A-4147-A177-3AD203B41FA5}">
                      <a16:colId xmlns:a16="http://schemas.microsoft.com/office/drawing/2014/main" val="3206430055"/>
                    </a:ext>
                  </a:extLst>
                </a:gridCol>
                <a:gridCol w="3368675">
                  <a:extLst>
                    <a:ext uri="{9D8B030D-6E8A-4147-A177-3AD203B41FA5}">
                      <a16:colId xmlns:a16="http://schemas.microsoft.com/office/drawing/2014/main" val="2380443654"/>
                    </a:ext>
                  </a:extLst>
                </a:gridCol>
              </a:tblGrid>
              <a:tr h="0">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Abbreviations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dirty="0">
                          <a:effectLst/>
                          <a:latin typeface="Times New Roman"/>
                          <a:ea typeface="Aptos" panose="020B0004020202020204" pitchFamily="34" charset="0"/>
                          <a:cs typeface="Times New Roman"/>
                        </a:rPr>
                        <a:t>Meaning/Phrase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1336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randomized controlled 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757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RDN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renal denervation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477496"/>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systolic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581219"/>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SDOH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social drivers of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48293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SGLT2i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sodium-glucose cotransporter-2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626725"/>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single-pill combination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106812"/>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type 2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963490"/>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transient ischemic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109737"/>
                  </a:ext>
                </a:extLst>
              </a:tr>
              <a:tr h="0">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a:ea typeface="Aptos" panose="020B0004020202020204" pitchFamily="34" charset="0"/>
                          <a:cs typeface="Times New Roman"/>
                        </a:rPr>
                        <a:t>United States</a:t>
                      </a:r>
                      <a:endParaRPr lang="en-US" sz="1800" dirty="0">
                        <a:effectLst/>
                        <a:latin typeface="Aptos"/>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580805"/>
                  </a:ext>
                </a:extLst>
              </a:tr>
            </a:tbl>
          </a:graphicData>
        </a:graphic>
      </p:graphicFrame>
    </p:spTree>
    <p:extLst>
      <p:ext uri="{BB962C8B-B14F-4D97-AF65-F5344CB8AC3E}">
        <p14:creationId xmlns:p14="http://schemas.microsoft.com/office/powerpoint/2010/main" val="3481504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itle 3">
            <a:extLst>
              <a:ext uri="{FF2B5EF4-FFF2-40B4-BE49-F238E27FC236}">
                <a16:creationId xmlns:a16="http://schemas.microsoft.com/office/drawing/2014/main" id="{9EF430EB-9065-B8D4-139F-EC5D71E3908B}"/>
              </a:ext>
            </a:extLst>
          </p:cNvPr>
          <p:cNvSpPr>
            <a:spLocks noGrp="1"/>
          </p:cNvSpPr>
          <p:nvPr/>
        </p:nvSpPr>
        <p:spPr>
          <a:xfrm>
            <a:off x="4333875" y="164217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4" name="TextBox 3">
            <a:extLst>
              <a:ext uri="{FF2B5EF4-FFF2-40B4-BE49-F238E27FC236}">
                <a16:creationId xmlns:a16="http://schemas.microsoft.com/office/drawing/2014/main" id="{DD83A546-3913-8F77-3324-3B91315D1ED9}"/>
              </a:ext>
            </a:extLst>
          </p:cNvPr>
          <p:cNvSpPr txBox="1"/>
          <p:nvPr/>
        </p:nvSpPr>
        <p:spPr>
          <a:xfrm>
            <a:off x="1600200" y="2743200"/>
            <a:ext cx="11430000" cy="3539430"/>
          </a:xfrm>
          <a:prstGeom prst="rect">
            <a:avLst/>
          </a:prstGeom>
          <a:noFill/>
        </p:spPr>
        <p:txBody>
          <a:bodyPr wrap="square">
            <a:spAutoFit/>
          </a:bodyPr>
          <a:lstStyle/>
          <a:p>
            <a:r>
              <a:rPr lang="en-US" sz="2800" dirty="0">
                <a:latin typeface="Lub Dub Medium" panose="020B0603030403020204" pitchFamily="34" charset="0"/>
              </a:rPr>
              <a:t>1. High blood pressure is the most prevalent and modifiable risk factor for the development of cardiovascular diseases, including coronary artery disease, heart failure, atrial fibrillation, stroke, dementia, chronic kidney disease, and all-cause mortality. The overarching blood pressure treatment goal is &lt;130/80 mm Hg for all adults, with additional considerations for those who require institutional care, have a limited predicted lifespan, or are pregnant. </a:t>
            </a:r>
          </a:p>
        </p:txBody>
      </p:sp>
    </p:spTree>
    <p:extLst>
      <p:ext uri="{BB962C8B-B14F-4D97-AF65-F5344CB8AC3E}">
        <p14:creationId xmlns:p14="http://schemas.microsoft.com/office/powerpoint/2010/main" val="196517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FD45B5-BB61-B74C-23A2-79936A9C14F6}"/>
              </a:ext>
            </a:extLst>
          </p:cNvPr>
          <p:cNvSpPr>
            <a:spLocks noGrp="1"/>
          </p:cNvSpPr>
          <p:nvPr/>
        </p:nvSpPr>
        <p:spPr>
          <a:xfrm>
            <a:off x="4371975"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5165C7B2-E1A2-438D-4491-2F931A37A637}"/>
              </a:ext>
            </a:extLst>
          </p:cNvPr>
          <p:cNvSpPr txBox="1"/>
          <p:nvPr/>
        </p:nvSpPr>
        <p:spPr>
          <a:xfrm>
            <a:off x="1600200" y="2743200"/>
            <a:ext cx="11430000" cy="2246769"/>
          </a:xfrm>
          <a:prstGeom prst="rect">
            <a:avLst/>
          </a:prstGeom>
          <a:noFill/>
        </p:spPr>
        <p:txBody>
          <a:bodyPr wrap="square">
            <a:spAutoFit/>
          </a:bodyPr>
          <a:lstStyle/>
          <a:p>
            <a:r>
              <a:rPr lang="en-US" sz="2800" dirty="0">
                <a:latin typeface="Lub Dub Medium" panose="020B0603030403020204" pitchFamily="34" charset="0"/>
              </a:rPr>
              <a:t>2. Clinicians should collaborate with community leaders, health systems, and practices to implement screening of all adults in their communities and implement guideline-based recommendations regarding prevention and management of high blood pressure to improve rates of blood pressure control. </a:t>
            </a:r>
          </a:p>
        </p:txBody>
      </p:sp>
    </p:spTree>
    <p:extLst>
      <p:ext uri="{BB962C8B-B14F-4D97-AF65-F5344CB8AC3E}">
        <p14:creationId xmlns:p14="http://schemas.microsoft.com/office/powerpoint/2010/main" val="146030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3" name="Title 3">
            <a:extLst>
              <a:ext uri="{FF2B5EF4-FFF2-40B4-BE49-F238E27FC236}">
                <a16:creationId xmlns:a16="http://schemas.microsoft.com/office/drawing/2014/main" id="{4810A6BA-FEB8-0DEF-36DB-02FDF00C6EAD}"/>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0E3B3478-30AA-14E7-0A4B-C6ED1E631B95}"/>
              </a:ext>
            </a:extLst>
          </p:cNvPr>
          <p:cNvSpPr txBox="1"/>
          <p:nvPr/>
        </p:nvSpPr>
        <p:spPr>
          <a:xfrm>
            <a:off x="1600200" y="2743200"/>
            <a:ext cx="11430000" cy="2677656"/>
          </a:xfrm>
          <a:prstGeom prst="rect">
            <a:avLst/>
          </a:prstGeom>
          <a:noFill/>
        </p:spPr>
        <p:txBody>
          <a:bodyPr wrap="square" lIns="91440" tIns="45720" rIns="91440" bIns="45720" anchor="t">
            <a:spAutoFit/>
          </a:bodyPr>
          <a:lstStyle/>
          <a:p>
            <a:r>
              <a:rPr lang="en-US" sz="2800" dirty="0">
                <a:latin typeface="Lub Dub Medium"/>
              </a:rPr>
              <a:t>3. Multidisciplinary team-based care is effective in assessing and addressing patient access to medications and other structural barriers to support individual patient needs and thereby reduce barriers to achieving hypertension control. Team members may include physicians, pharmacists, nurse practitioners, nurses, physician assistants/associates, dieticians, community health workers, and other health care professionals.</a:t>
            </a:r>
          </a:p>
        </p:txBody>
      </p:sp>
    </p:spTree>
    <p:extLst>
      <p:ext uri="{BB962C8B-B14F-4D97-AF65-F5344CB8AC3E}">
        <p14:creationId xmlns:p14="http://schemas.microsoft.com/office/powerpoint/2010/main" val="425374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41096-5CB1-F78E-ECF4-14F109E2226D}"/>
              </a:ext>
            </a:extLst>
          </p:cNvPr>
          <p:cNvSpPr txBox="1"/>
          <p:nvPr/>
        </p:nvSpPr>
        <p:spPr>
          <a:xfrm>
            <a:off x="457200" y="1295400"/>
            <a:ext cx="9144000" cy="861774"/>
          </a:xfrm>
          <a:prstGeom prst="rect">
            <a:avLst/>
          </a:prstGeom>
          <a:noFill/>
        </p:spPr>
        <p:txBody>
          <a:bodyPr wrap="square">
            <a:spAutoFit/>
          </a:bodyPr>
          <a:lstStyle/>
          <a:p>
            <a:r>
              <a:rPr lang="en-US" sz="5000" dirty="0">
                <a:latin typeface="Lub Dub Heavy" panose="020B0903030403020204" pitchFamily="34" charset="0"/>
              </a:rPr>
              <a:t>Citation</a:t>
            </a:r>
            <a:r>
              <a:rPr lang="en-US" dirty="0"/>
              <a:t> </a:t>
            </a:r>
          </a:p>
        </p:txBody>
      </p:sp>
      <p:sp>
        <p:nvSpPr>
          <p:cNvPr id="3" name="TextBox 1">
            <a:extLst>
              <a:ext uri="{FF2B5EF4-FFF2-40B4-BE49-F238E27FC236}">
                <a16:creationId xmlns:a16="http://schemas.microsoft.com/office/drawing/2014/main" id="{24754061-2254-3E96-B776-4C18F0C012B7}"/>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Lub Dub Medium" panose="020B0603030403020204" pitchFamily="34" charset="77"/>
              </a:rPr>
              <a:t>© 2025 </a:t>
            </a: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
        <p:nvSpPr>
          <p:cNvPr id="4" name="Text Placeholder 5">
            <a:extLst>
              <a:ext uri="{FF2B5EF4-FFF2-40B4-BE49-F238E27FC236}">
                <a16:creationId xmlns:a16="http://schemas.microsoft.com/office/drawing/2014/main" id="{134B80CF-89F1-F09B-13E0-126BBA032CED}"/>
              </a:ext>
            </a:extLst>
          </p:cNvPr>
          <p:cNvSpPr>
            <a:spLocks noGrp="1"/>
          </p:cNvSpPr>
          <p:nvPr/>
        </p:nvSpPr>
        <p:spPr>
          <a:xfrm>
            <a:off x="457200" y="2362200"/>
            <a:ext cx="130302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dirty="0">
                <a:latin typeface="Lub Dub Medium"/>
              </a:rPr>
              <a:t>This slide set is adapted from the 2025 AHA/ACC/AANP/AAPA/ABC/ACCP/ACPM/AGS/AMA/ASPC/NMA/PCNA/SGIM Guideline for the Prevention, Detection, Evaluation, and Management of High Blood Pressure in Adults. Published ahead of print August 14, 2025, available at: Circulation. https://www.ahajournals.org/doi/10.1161/CIR.0000000000001356 And Journal of the American College of Cardiology, published online ahead of print August 14, 2025. J Am Coll </a:t>
            </a:r>
            <a:r>
              <a:rPr lang="en-US" dirty="0" err="1">
                <a:latin typeface="Lub Dub Medium"/>
              </a:rPr>
              <a:t>Cardiol</a:t>
            </a:r>
            <a:r>
              <a:rPr lang="en-US" dirty="0">
                <a:latin typeface="Lub Dub Medium"/>
              </a:rPr>
              <a:t>. https://www.jacc.org/doi/10.1016/j.jacc.2025.05.007</a:t>
            </a: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B1C18DA-160D-FE30-6415-700D2E3B1387}"/>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596612DE-C446-4397-2867-C6E83729DCED}"/>
              </a:ext>
            </a:extLst>
          </p:cNvPr>
          <p:cNvSpPr txBox="1"/>
          <p:nvPr/>
        </p:nvSpPr>
        <p:spPr>
          <a:xfrm>
            <a:off x="1600200" y="2743200"/>
            <a:ext cx="11430000" cy="2677656"/>
          </a:xfrm>
          <a:prstGeom prst="rect">
            <a:avLst/>
          </a:prstGeom>
          <a:noFill/>
        </p:spPr>
        <p:txBody>
          <a:bodyPr wrap="square">
            <a:spAutoFit/>
          </a:bodyPr>
          <a:lstStyle/>
          <a:p>
            <a:r>
              <a:rPr lang="en-US" sz="2800" dirty="0">
                <a:latin typeface="Lub Dub Medium" panose="020B0603030403020204" pitchFamily="34" charset="0"/>
              </a:rPr>
              <a:t>4. Blood pressure is classified by the following framework: normal blood pressure is defined as &lt;120 mm Hg systolic and &lt;80 mm Hg diastolic; elevated blood pressure as 120 to 129 mm Hg systolic and &lt;80 mm Hg diastolic; stage 1 hypertension as 130 to 139 mm Hg systolic or 80 to 89 mm Hg diastolic; and stage 2 hypertension as ≥140 mm Hg systolic or ≥90 mm Hg diastolic. </a:t>
            </a:r>
          </a:p>
        </p:txBody>
      </p:sp>
    </p:spTree>
    <p:extLst>
      <p:ext uri="{BB962C8B-B14F-4D97-AF65-F5344CB8AC3E}">
        <p14:creationId xmlns:p14="http://schemas.microsoft.com/office/powerpoint/2010/main" val="6779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3" name="Title 3">
            <a:extLst>
              <a:ext uri="{FF2B5EF4-FFF2-40B4-BE49-F238E27FC236}">
                <a16:creationId xmlns:a16="http://schemas.microsoft.com/office/drawing/2014/main" id="{969B5AE0-6CA6-E93C-E48E-18C464A3F97B}"/>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E4664AC8-6FE4-8F58-D2F0-729447FE2595}"/>
              </a:ext>
            </a:extLst>
          </p:cNvPr>
          <p:cNvSpPr txBox="1"/>
          <p:nvPr/>
        </p:nvSpPr>
        <p:spPr>
          <a:xfrm>
            <a:off x="1600200" y="2743200"/>
            <a:ext cx="11430000" cy="3108543"/>
          </a:xfrm>
          <a:prstGeom prst="rect">
            <a:avLst/>
          </a:prstGeom>
          <a:noFill/>
        </p:spPr>
        <p:txBody>
          <a:bodyPr wrap="square">
            <a:spAutoFit/>
          </a:bodyPr>
          <a:lstStyle/>
          <a:p>
            <a:r>
              <a:rPr lang="en-US" sz="2800" dirty="0">
                <a:latin typeface="Lub Dub Medium" panose="020B0603030403020204" pitchFamily="34" charset="0"/>
              </a:rPr>
              <a:t>5. For all adults, lifestyle changes, including maintaining or achieving a healthy weight, following a heart-healthy eating pattern (such as DASH), reducing sodium intake, increasing dietary potassium intake, adopting a moderate physical activity program, managing stress, and reducing or eliminating alcohol intake are strongly recommended to prevent or treat elevated blood pressure and hypertension. </a:t>
            </a:r>
          </a:p>
        </p:txBody>
      </p:sp>
    </p:spTree>
    <p:extLst>
      <p:ext uri="{BB962C8B-B14F-4D97-AF65-F5344CB8AC3E}">
        <p14:creationId xmlns:p14="http://schemas.microsoft.com/office/powerpoint/2010/main" val="316303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53476D6-894A-8997-746F-505911C796BB}"/>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E99C9228-7857-626E-BA04-0AD8EC7E5F82}"/>
              </a:ext>
            </a:extLst>
          </p:cNvPr>
          <p:cNvSpPr txBox="1"/>
          <p:nvPr/>
        </p:nvSpPr>
        <p:spPr>
          <a:xfrm>
            <a:off x="1600200" y="2743200"/>
            <a:ext cx="11430000" cy="3108543"/>
          </a:xfrm>
          <a:prstGeom prst="rect">
            <a:avLst/>
          </a:prstGeom>
          <a:noFill/>
        </p:spPr>
        <p:txBody>
          <a:bodyPr wrap="square">
            <a:spAutoFit/>
          </a:bodyPr>
          <a:lstStyle/>
          <a:p>
            <a:r>
              <a:rPr lang="en-US" sz="2800" dirty="0">
                <a:latin typeface="Lub Dub Medium" panose="020B0603030403020204" pitchFamily="34" charset="0"/>
              </a:rPr>
              <a:t>6. Initiation of medication therapy to lower blood pressure in addition to lifestyle interventions is recommended for all adults with average blood pressure ≥140/90 mm Hg  and/or for selected adults with average blood pressure ≥130/80 mm Hg who have clinical cardiovascular disease, previous stroke, diabetes, chronic kidney disease, or increased 10-year predicted cardiovascular risk of  ≥7.5% defined by PREVENT™.</a:t>
            </a:r>
          </a:p>
        </p:txBody>
      </p:sp>
    </p:spTree>
    <p:extLst>
      <p:ext uri="{BB962C8B-B14F-4D97-AF65-F5344CB8AC3E}">
        <p14:creationId xmlns:p14="http://schemas.microsoft.com/office/powerpoint/2010/main" val="6235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3" name="Title 3">
            <a:extLst>
              <a:ext uri="{FF2B5EF4-FFF2-40B4-BE49-F238E27FC236}">
                <a16:creationId xmlns:a16="http://schemas.microsoft.com/office/drawing/2014/main" id="{A1429B9D-1EF8-7C49-773C-45A22896B2CA}"/>
              </a:ext>
            </a:extLst>
          </p:cNvPr>
          <p:cNvSpPr>
            <a:spLocks noGrp="1"/>
          </p:cNvSpPr>
          <p:nvPr/>
        </p:nvSpPr>
        <p:spPr>
          <a:xfrm>
            <a:off x="4400550" y="1600200"/>
            <a:ext cx="5962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4DE9FDB6-3535-FCF1-3986-A4C2F0325D47}"/>
              </a:ext>
            </a:extLst>
          </p:cNvPr>
          <p:cNvSpPr txBox="1"/>
          <p:nvPr/>
        </p:nvSpPr>
        <p:spPr>
          <a:xfrm>
            <a:off x="1600200" y="2743200"/>
            <a:ext cx="11430000" cy="2246769"/>
          </a:xfrm>
          <a:prstGeom prst="rect">
            <a:avLst/>
          </a:prstGeom>
          <a:noFill/>
        </p:spPr>
        <p:txBody>
          <a:bodyPr wrap="square">
            <a:spAutoFit/>
          </a:bodyPr>
          <a:lstStyle/>
          <a:p>
            <a:r>
              <a:rPr lang="en-US" sz="2800" dirty="0">
                <a:latin typeface="Lub Dub Medium" panose="020B0603030403020204" pitchFamily="34" charset="0"/>
              </a:rPr>
              <a:t>7. In adults with average blood pressure ≥130/80 mm Hg and at lower 10-year cardiovascular disease risk defined by PREVENT of &lt;7.5%, initiation of medication therapy to lower blood pressure is recommended if average blood pressure remains ≥130/80 mm Hg after an initial 3- to 6-month trial of lifestyle modification.</a:t>
            </a:r>
          </a:p>
        </p:txBody>
      </p:sp>
    </p:spTree>
    <p:extLst>
      <p:ext uri="{BB962C8B-B14F-4D97-AF65-F5344CB8AC3E}">
        <p14:creationId xmlns:p14="http://schemas.microsoft.com/office/powerpoint/2010/main" val="420100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2D47E5-BA96-F342-A2E8-7BAF418A457E}"/>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6EA9607B-C629-7A8F-C1C1-57A251BB9FC8}"/>
              </a:ext>
            </a:extLst>
          </p:cNvPr>
          <p:cNvSpPr txBox="1"/>
          <p:nvPr/>
        </p:nvSpPr>
        <p:spPr>
          <a:xfrm>
            <a:off x="1600200" y="2743200"/>
            <a:ext cx="11430000" cy="2246769"/>
          </a:xfrm>
          <a:prstGeom prst="rect">
            <a:avLst/>
          </a:prstGeom>
          <a:noFill/>
        </p:spPr>
        <p:txBody>
          <a:bodyPr wrap="square">
            <a:spAutoFit/>
          </a:bodyPr>
          <a:lstStyle/>
          <a:p>
            <a:r>
              <a:rPr lang="en-US" sz="2800" dirty="0">
                <a:latin typeface="Lub Dub Medium" panose="020B0603030403020204" pitchFamily="34" charset="0"/>
              </a:rPr>
              <a:t>8. For all adults with stage 2 hypertension, the initiation of antihypertensive drug therapy with 2 first-line agents of different classes in a single-pill, fixed-dose combination is preferred over 2 separate pills to improve adherence and reduce time to achieve blood pressure control.</a:t>
            </a:r>
          </a:p>
        </p:txBody>
      </p:sp>
    </p:spTree>
    <p:extLst>
      <p:ext uri="{BB962C8B-B14F-4D97-AF65-F5344CB8AC3E}">
        <p14:creationId xmlns:p14="http://schemas.microsoft.com/office/powerpoint/2010/main" val="217869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3" name="Title 3">
            <a:extLst>
              <a:ext uri="{FF2B5EF4-FFF2-40B4-BE49-F238E27FC236}">
                <a16:creationId xmlns:a16="http://schemas.microsoft.com/office/drawing/2014/main" id="{4DB5C5C0-57A8-6949-61AB-DE3D28D7D2D1}"/>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D71DCCC5-3AC9-2468-297A-A1A0B3DC72C5}"/>
              </a:ext>
            </a:extLst>
          </p:cNvPr>
          <p:cNvSpPr txBox="1"/>
          <p:nvPr/>
        </p:nvSpPr>
        <p:spPr>
          <a:xfrm>
            <a:off x="1600200" y="2743200"/>
            <a:ext cx="11430000" cy="2677656"/>
          </a:xfrm>
          <a:prstGeom prst="rect">
            <a:avLst/>
          </a:prstGeom>
          <a:noFill/>
        </p:spPr>
        <p:txBody>
          <a:bodyPr wrap="square" lIns="91440" tIns="45720" rIns="91440" bIns="45720" anchor="t">
            <a:spAutoFit/>
          </a:bodyPr>
          <a:lstStyle/>
          <a:p>
            <a:r>
              <a:rPr lang="en-US" sz="2800" dirty="0">
                <a:latin typeface="Lub Dub Medium"/>
              </a:rPr>
              <a:t>9. Home blood pressure monitoring combined with frequent interactions with multidisciplinary team members using standardized measurement and treatment protocols is an important integrated tool to improve rates of blood pressure control. Reliance on cuffless devices, including smartwatches, for accurate blood pressure measurements should be avoided until these devices demonstrate greater precision and reliability. </a:t>
            </a:r>
          </a:p>
        </p:txBody>
      </p:sp>
    </p:spTree>
    <p:extLst>
      <p:ext uri="{BB962C8B-B14F-4D97-AF65-F5344CB8AC3E}">
        <p14:creationId xmlns:p14="http://schemas.microsoft.com/office/powerpoint/2010/main" val="37939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5AEF273-A53D-5B63-0885-234D569F8671}"/>
              </a:ext>
            </a:extLst>
          </p:cNvPr>
          <p:cNvSpPr>
            <a:spLocks noGrp="1"/>
          </p:cNvSpPr>
          <p:nvPr/>
        </p:nvSpPr>
        <p:spPr>
          <a:xfrm>
            <a:off x="4400550" y="1600200"/>
            <a:ext cx="58864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Take-Home Messages</a:t>
            </a:r>
          </a:p>
        </p:txBody>
      </p:sp>
      <p:sp>
        <p:nvSpPr>
          <p:cNvPr id="2" name="TextBox 1">
            <a:extLst>
              <a:ext uri="{FF2B5EF4-FFF2-40B4-BE49-F238E27FC236}">
                <a16:creationId xmlns:a16="http://schemas.microsoft.com/office/drawing/2014/main" id="{B48C4C05-99D2-423F-99C2-34A68D721E8A}"/>
              </a:ext>
            </a:extLst>
          </p:cNvPr>
          <p:cNvSpPr txBox="1"/>
          <p:nvPr/>
        </p:nvSpPr>
        <p:spPr>
          <a:xfrm>
            <a:off x="1600200" y="2743200"/>
            <a:ext cx="11430000" cy="2246769"/>
          </a:xfrm>
          <a:prstGeom prst="rect">
            <a:avLst/>
          </a:prstGeom>
          <a:noFill/>
        </p:spPr>
        <p:txBody>
          <a:bodyPr wrap="square" lIns="91440" tIns="45720" rIns="91440" bIns="45720" anchor="t">
            <a:spAutoFit/>
          </a:bodyPr>
          <a:lstStyle/>
          <a:p>
            <a:r>
              <a:rPr lang="en-US" sz="2800" dirty="0">
                <a:latin typeface="Lub Dub Medium"/>
              </a:rPr>
              <a:t>10. Severe hypertension in nonpregnant individuals, defined as blood pressure &gt;180/120 mm Hg, without evidence of acute target organ damage, should be evaluated and treated in the outpatient setting with </a:t>
            </a:r>
            <a:r>
              <a:rPr lang="en-US" sz="2800">
                <a:latin typeface="Lub Dub Medium"/>
              </a:rPr>
              <a:t>initiation, </a:t>
            </a:r>
            <a:r>
              <a:rPr lang="en-US" sz="2800" dirty="0">
                <a:latin typeface="Lub Dub Medium"/>
              </a:rPr>
              <a:t>reinstitution or intensification of oral antihypertensive medications in a timely manner.</a:t>
            </a:r>
          </a:p>
        </p:txBody>
      </p:sp>
    </p:spTree>
    <p:extLst>
      <p:ext uri="{BB962C8B-B14F-4D97-AF65-F5344CB8AC3E}">
        <p14:creationId xmlns:p14="http://schemas.microsoft.com/office/powerpoint/2010/main" val="252342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27</a:t>
            </a:fld>
            <a:endParaRPr lang="en-US" dirty="0"/>
          </a:p>
        </p:txBody>
      </p:sp>
      <p:pic>
        <p:nvPicPr>
          <p:cNvPr id="2" name="Picture 1" descr="A group of colorful rectangular boxes with text&#10;&#10;AI-generated content may be incorrect.">
            <a:extLst>
              <a:ext uri="{FF2B5EF4-FFF2-40B4-BE49-F238E27FC236}">
                <a16:creationId xmlns:a16="http://schemas.microsoft.com/office/drawing/2014/main" id="{B512DD32-EBB0-1922-6801-DA0B1A0F2D2B}"/>
              </a:ext>
            </a:extLst>
          </p:cNvPr>
          <p:cNvPicPr>
            <a:picLocks noChangeAspect="1"/>
          </p:cNvPicPr>
          <p:nvPr/>
        </p:nvPicPr>
        <p:blipFill>
          <a:blip r:embed="rId2"/>
          <a:srcRect t="9362"/>
          <a:stretch/>
        </p:blipFill>
        <p:spPr>
          <a:xfrm>
            <a:off x="4495800" y="0"/>
            <a:ext cx="6005514" cy="7568658"/>
          </a:xfrm>
          <a:prstGeom prst="rect">
            <a:avLst/>
          </a:prstGeom>
        </p:spPr>
      </p:pic>
      <p:sp>
        <p:nvSpPr>
          <p:cNvPr id="4" name="TextBox 3">
            <a:extLst>
              <a:ext uri="{FF2B5EF4-FFF2-40B4-BE49-F238E27FC236}">
                <a16:creationId xmlns:a16="http://schemas.microsoft.com/office/drawing/2014/main" id="{6EEE856A-16F9-684E-99A1-3EECAC85AEB3}"/>
              </a:ext>
            </a:extLst>
          </p:cNvPr>
          <p:cNvSpPr txBox="1"/>
          <p:nvPr/>
        </p:nvSpPr>
        <p:spPr>
          <a:xfrm>
            <a:off x="304800" y="1219200"/>
            <a:ext cx="3962400" cy="6124754"/>
          </a:xfrm>
          <a:prstGeom prst="rect">
            <a:avLst/>
          </a:prstGeom>
          <a:noFill/>
        </p:spPr>
        <p:txBody>
          <a:bodyPr wrap="square">
            <a:spAutoFit/>
          </a:bodyPr>
          <a:lstStyle/>
          <a:p>
            <a:r>
              <a:rPr lang="en-US" sz="2800" dirty="0">
                <a:latin typeface="Lub Dub Medium" panose="020B0603030403020204" pitchFamily="34" charset="0"/>
              </a:rPr>
              <a:t>Table 3. Applying the American College of Cardiology/American Heart Association Class of Recommendation and Level of Evidence to Clinical Strategies, Interventions, Treatments, or Diagnostic Testing in Patient Care* (Updated December 2024)</a:t>
            </a:r>
          </a:p>
        </p:txBody>
      </p:sp>
    </p:spTree>
    <p:extLst>
      <p:ext uri="{BB962C8B-B14F-4D97-AF65-F5344CB8AC3E}">
        <p14:creationId xmlns:p14="http://schemas.microsoft.com/office/powerpoint/2010/main" val="3310724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F8CA26-5DC1-F1A8-141C-97D0E00B3AEA}"/>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7" name="TextBox 6">
            <a:extLst>
              <a:ext uri="{FF2B5EF4-FFF2-40B4-BE49-F238E27FC236}">
                <a16:creationId xmlns:a16="http://schemas.microsoft.com/office/drawing/2014/main" id="{00C82526-3932-4E6E-FF95-8891570FE169}"/>
              </a:ext>
            </a:extLst>
          </p:cNvPr>
          <p:cNvSpPr txBox="1"/>
          <p:nvPr/>
        </p:nvSpPr>
        <p:spPr>
          <a:xfrm>
            <a:off x="2476500" y="3299192"/>
            <a:ext cx="9677400" cy="1631216"/>
          </a:xfrm>
          <a:prstGeom prst="rect">
            <a:avLst/>
          </a:prstGeom>
          <a:noFill/>
        </p:spPr>
        <p:txBody>
          <a:bodyPr wrap="square">
            <a:spAutoFit/>
          </a:bodyPr>
          <a:lstStyle/>
          <a:p>
            <a:r>
              <a:rPr lang="en-US" sz="5000" dirty="0">
                <a:latin typeface="Lub Dub Heavy" panose="020B0903030403020204" pitchFamily="34" charset="0"/>
              </a:rPr>
              <a:t>Definitions and Classification of Blood Pressure</a:t>
            </a:r>
          </a:p>
        </p:txBody>
      </p:sp>
    </p:spTree>
    <p:extLst>
      <p:ext uri="{BB962C8B-B14F-4D97-AF65-F5344CB8AC3E}">
        <p14:creationId xmlns:p14="http://schemas.microsoft.com/office/powerpoint/2010/main" val="352764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0448594-B16B-482E-C597-D9DB64B2ABE8}"/>
              </a:ext>
            </a:extLst>
          </p:cNvPr>
          <p:cNvSpPr>
            <a:spLocks noGrp="1"/>
          </p:cNvSpPr>
          <p:nvPr/>
        </p:nvSpPr>
        <p:spPr>
          <a:xfrm>
            <a:off x="3648075" y="1752600"/>
            <a:ext cx="73342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Definition of High Blood Pressure</a:t>
            </a:r>
          </a:p>
        </p:txBody>
      </p:sp>
      <p:graphicFrame>
        <p:nvGraphicFramePr>
          <p:cNvPr id="3" name="Table 2">
            <a:extLst>
              <a:ext uri="{FF2B5EF4-FFF2-40B4-BE49-F238E27FC236}">
                <a16:creationId xmlns:a16="http://schemas.microsoft.com/office/drawing/2014/main" id="{6EF98891-9A9B-9FF8-03D8-873F8CF30C29}"/>
              </a:ext>
            </a:extLst>
          </p:cNvPr>
          <p:cNvGraphicFramePr>
            <a:graphicFrameLocks noGrp="1"/>
          </p:cNvGraphicFramePr>
          <p:nvPr>
            <p:extLst>
              <p:ext uri="{D42A27DB-BD31-4B8C-83A1-F6EECF244321}">
                <p14:modId xmlns:p14="http://schemas.microsoft.com/office/powerpoint/2010/main" val="851769139"/>
              </p:ext>
            </p:extLst>
          </p:nvPr>
        </p:nvGraphicFramePr>
        <p:xfrm>
          <a:off x="3238500" y="2885214"/>
          <a:ext cx="8153400" cy="2459171"/>
        </p:xfrm>
        <a:graphic>
          <a:graphicData uri="http://schemas.openxmlformats.org/drawingml/2006/table">
            <a:tbl>
              <a:tblPr firstRow="1" firstCol="1" lastRow="1" lastCol="1" bandRow="1" bandCol="1"/>
              <a:tblGrid>
                <a:gridCol w="716577">
                  <a:extLst>
                    <a:ext uri="{9D8B030D-6E8A-4147-A177-3AD203B41FA5}">
                      <a16:colId xmlns:a16="http://schemas.microsoft.com/office/drawing/2014/main" val="1544343920"/>
                    </a:ext>
                  </a:extLst>
                </a:gridCol>
                <a:gridCol w="697311">
                  <a:extLst>
                    <a:ext uri="{9D8B030D-6E8A-4147-A177-3AD203B41FA5}">
                      <a16:colId xmlns:a16="http://schemas.microsoft.com/office/drawing/2014/main" val="128337274"/>
                    </a:ext>
                  </a:extLst>
                </a:gridCol>
                <a:gridCol w="6739512">
                  <a:extLst>
                    <a:ext uri="{9D8B030D-6E8A-4147-A177-3AD203B41FA5}">
                      <a16:colId xmlns:a16="http://schemas.microsoft.com/office/drawing/2014/main" val="2180337095"/>
                    </a:ext>
                  </a:extLst>
                </a:gridCol>
              </a:tblGrid>
              <a:tr h="916647">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Definition of High Blood Pressure</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the recommendation are summarized in the evidence table.</a:t>
                      </a:r>
                      <a:endParaRPr lang="en-US" dirty="0"/>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28466835"/>
                  </a:ext>
                </a:extLst>
              </a:tr>
              <a:tr h="463600">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86236188"/>
                  </a:ext>
                </a:extLst>
              </a:tr>
              <a:tr h="107892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5ADD1"/>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BP should be categorized as normal, elevated, or stage 1 or 2 hypertension to prevent and treat high BP (Table 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790534157"/>
                  </a:ext>
                </a:extLst>
              </a:tr>
            </a:tbl>
          </a:graphicData>
        </a:graphic>
      </p:graphicFrame>
      <p:sp>
        <p:nvSpPr>
          <p:cNvPr id="4" name="Rectangle 1">
            <a:extLst>
              <a:ext uri="{FF2B5EF4-FFF2-40B4-BE49-F238E27FC236}">
                <a16:creationId xmlns:a16="http://schemas.microsoft.com/office/drawing/2014/main" id="{501D78FF-3BE0-E7EB-831D-567854082F33}"/>
              </a:ext>
            </a:extLst>
          </p:cNvPr>
          <p:cNvSpPr>
            <a:spLocks noChangeArrowheads="1"/>
          </p:cNvSpPr>
          <p:nvPr/>
        </p:nvSpPr>
        <p:spPr bwMode="auto">
          <a:xfrm>
            <a:off x="4352925" y="426402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1556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itle 5">
            <a:extLst>
              <a:ext uri="{FF2B5EF4-FFF2-40B4-BE49-F238E27FC236}">
                <a16:creationId xmlns:a16="http://schemas.microsoft.com/office/drawing/2014/main" id="{6233E1CD-78EF-140A-6809-CB1E21913150}"/>
              </a:ext>
            </a:extLst>
          </p:cNvPr>
          <p:cNvSpPr>
            <a:spLocks noGrp="1"/>
          </p:cNvSpPr>
          <p:nvPr/>
        </p:nvSpPr>
        <p:spPr>
          <a:xfrm>
            <a:off x="2305050" y="452448"/>
            <a:ext cx="100203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4400" dirty="0">
                <a:latin typeface="Lub Dub Heavy" panose="020B0903030403020204" pitchFamily="34" charset="0"/>
              </a:rPr>
              <a:t>2025 Writing Committee Members*</a:t>
            </a:r>
          </a:p>
        </p:txBody>
      </p:sp>
      <p:sp>
        <p:nvSpPr>
          <p:cNvPr id="4" name="TextBox 3">
            <a:extLst>
              <a:ext uri="{FF2B5EF4-FFF2-40B4-BE49-F238E27FC236}">
                <a16:creationId xmlns:a16="http://schemas.microsoft.com/office/drawing/2014/main" id="{ED9C4651-7195-2FB9-FFD5-7BFE9FD930E8}"/>
              </a:ext>
            </a:extLst>
          </p:cNvPr>
          <p:cNvSpPr txBox="1"/>
          <p:nvPr/>
        </p:nvSpPr>
        <p:spPr>
          <a:xfrm>
            <a:off x="3657600" y="1366847"/>
            <a:ext cx="7315200" cy="1477328"/>
          </a:xfrm>
          <a:prstGeom prst="rect">
            <a:avLst/>
          </a:prstGeom>
          <a:noFill/>
        </p:spPr>
        <p:txBody>
          <a:bodyPr wrap="square">
            <a:spAutoFit/>
          </a:bodyPr>
          <a:lstStyle/>
          <a:p>
            <a:pPr algn="ctr"/>
            <a:r>
              <a:rPr lang="en-US" dirty="0">
                <a:latin typeface="Lub Dub Medium" panose="020B0603030403020204" pitchFamily="34" charset="0"/>
              </a:rPr>
              <a:t>Daniel W. Jones, MD, FAHA, </a:t>
            </a:r>
            <a:r>
              <a:rPr lang="en-US" i="1" dirty="0">
                <a:latin typeface="Lub Dub Medium" panose="020B0603030403020204" pitchFamily="34" charset="0"/>
              </a:rPr>
              <a:t>Chair</a:t>
            </a:r>
          </a:p>
          <a:p>
            <a:pPr algn="ctr"/>
            <a:r>
              <a:rPr lang="en-US" dirty="0">
                <a:latin typeface="Lub Dub Medium" panose="020B0603030403020204" pitchFamily="34" charset="0"/>
              </a:rPr>
              <a:t>Keith C. Ferdinand, MD, FACC, FAHA, FASPC, </a:t>
            </a:r>
            <a:r>
              <a:rPr lang="en-US" i="1" dirty="0">
                <a:latin typeface="Lub Dub Medium" panose="020B0603030403020204" pitchFamily="34" charset="0"/>
              </a:rPr>
              <a:t>Vice Chair</a:t>
            </a:r>
          </a:p>
          <a:p>
            <a:pPr algn="ctr"/>
            <a:r>
              <a:rPr lang="en-US" dirty="0">
                <a:latin typeface="Lub Dub Medium" panose="020B0603030403020204" pitchFamily="34" charset="0"/>
              </a:rPr>
              <a:t>Sandra J. Taler, MD, FAHA, </a:t>
            </a:r>
            <a:r>
              <a:rPr lang="en-US" i="1" dirty="0">
                <a:latin typeface="Lub Dub Medium" panose="020B0603030403020204" pitchFamily="34" charset="0"/>
              </a:rPr>
              <a:t>Vice Chair</a:t>
            </a:r>
          </a:p>
          <a:p>
            <a:pPr algn="ctr"/>
            <a:r>
              <a:rPr lang="en-US" dirty="0">
                <a:latin typeface="Lub Dub Medium" panose="020B0603030403020204" pitchFamily="34" charset="0"/>
              </a:rPr>
              <a:t>Heather M. Johnson, MD, MS, FAHA, FACC, FASPC, </a:t>
            </a:r>
            <a:r>
              <a:rPr lang="en-US" i="1" dirty="0">
                <a:latin typeface="Lub Dub Medium" panose="020B0603030403020204" pitchFamily="34" charset="0"/>
              </a:rPr>
              <a:t>JC Liaison†</a:t>
            </a:r>
          </a:p>
          <a:p>
            <a:pPr algn="ctr"/>
            <a:r>
              <a:rPr lang="en-US" dirty="0">
                <a:latin typeface="Lub Dub Medium" panose="020B0603030403020204" pitchFamily="34" charset="0"/>
              </a:rPr>
              <a:t>Daichi Shimbo, MD, </a:t>
            </a:r>
            <a:r>
              <a:rPr lang="en-US" i="1" dirty="0">
                <a:latin typeface="Lub Dub Medium" panose="020B0603030403020204" pitchFamily="34" charset="0"/>
              </a:rPr>
              <a:t>JC Liaison†</a:t>
            </a:r>
          </a:p>
        </p:txBody>
      </p:sp>
      <p:sp>
        <p:nvSpPr>
          <p:cNvPr id="7" name="TextBox 6">
            <a:extLst>
              <a:ext uri="{FF2B5EF4-FFF2-40B4-BE49-F238E27FC236}">
                <a16:creationId xmlns:a16="http://schemas.microsoft.com/office/drawing/2014/main" id="{BAA1698F-C77D-48E7-192D-712E605F066C}"/>
              </a:ext>
            </a:extLst>
          </p:cNvPr>
          <p:cNvSpPr txBox="1"/>
          <p:nvPr/>
        </p:nvSpPr>
        <p:spPr>
          <a:xfrm>
            <a:off x="228600" y="6262588"/>
            <a:ext cx="14546263" cy="1200329"/>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Joint Committee on Clinical Practice Guidelines. ‡Association of Black Cardiologists Representative. §American Academy of Physician Associates Representative.  ║American College of Clinical Pharmacy Representative. ¶Society of General Internal Medicine Representative. #Preventive Cardiovascular Nurses Association Representative.</a:t>
            </a:r>
          </a:p>
          <a:p>
            <a:r>
              <a:rPr lang="en-US" sz="1200" dirty="0">
                <a:latin typeface="Lub Dub Medium" panose="020B0603030403020204" pitchFamily="34" charset="0"/>
              </a:rPr>
              <a:t>**American Medical Association Representative. ††American Association of Nurse Practitioners Representative. ‡‡National Medical Association Representative. §§American College of Preventive Medicine Representative. ║║American Society of Preventive Cardiology Representative. ¶¶American Geriatrics Society Representative. ##Former AHA/ACC Joint Committee on Clinical Practice Guidelines member; current member during the writing effort.</a:t>
            </a:r>
          </a:p>
        </p:txBody>
      </p:sp>
      <p:sp>
        <p:nvSpPr>
          <p:cNvPr id="10" name="TextBox 9">
            <a:extLst>
              <a:ext uri="{FF2B5EF4-FFF2-40B4-BE49-F238E27FC236}">
                <a16:creationId xmlns:a16="http://schemas.microsoft.com/office/drawing/2014/main" id="{70178DB7-C9DC-A0C7-9749-66BE02C80E7E}"/>
              </a:ext>
            </a:extLst>
          </p:cNvPr>
          <p:cNvSpPr txBox="1"/>
          <p:nvPr/>
        </p:nvSpPr>
        <p:spPr>
          <a:xfrm>
            <a:off x="2277268" y="2844175"/>
            <a:ext cx="5105400" cy="4955203"/>
          </a:xfrm>
          <a:prstGeom prst="rect">
            <a:avLst/>
          </a:prstGeom>
          <a:noFill/>
        </p:spPr>
        <p:txBody>
          <a:bodyPr wrap="square">
            <a:spAutoFit/>
          </a:bodyPr>
          <a:lstStyle/>
          <a:p>
            <a:r>
              <a:rPr lang="en-US" sz="1600" dirty="0">
                <a:latin typeface="Lub Dub Medium" panose="020B0603030403020204" pitchFamily="34" charset="0"/>
              </a:rPr>
              <a:t>Marwah Abdalla, MD, MPH, FAHA, FACC‡</a:t>
            </a:r>
          </a:p>
          <a:p>
            <a:r>
              <a:rPr lang="it-IT" sz="1600" dirty="0">
                <a:latin typeface="Lub Dub Medium" panose="020B0603030403020204" pitchFamily="34" charset="0"/>
              </a:rPr>
              <a:t>M. Martine Altieri, PA-C, MHSc§</a:t>
            </a:r>
          </a:p>
          <a:p>
            <a:r>
              <a:rPr lang="pt-BR" sz="1600" dirty="0">
                <a:latin typeface="Lub Dub Medium" panose="020B0603030403020204" pitchFamily="34" charset="0"/>
              </a:rPr>
              <a:t>Nisha Bansal, MD, MAS, FAHA</a:t>
            </a:r>
          </a:p>
          <a:p>
            <a:r>
              <a:rPr lang="it-IT" sz="1600" dirty="0">
                <a:latin typeface="Lub Dub Medium" panose="020B0603030403020204" pitchFamily="34" charset="0"/>
              </a:rPr>
              <a:t>Natalie A. Bello, MD, MPH, FACC</a:t>
            </a:r>
          </a:p>
          <a:p>
            <a:r>
              <a:rPr lang="en-US" sz="1600" dirty="0">
                <a:latin typeface="Lub Dub Medium" panose="020B0603030403020204" pitchFamily="34" charset="0"/>
              </a:rPr>
              <a:t>Adam P. Bress, PharmD, MS║</a:t>
            </a:r>
          </a:p>
          <a:p>
            <a:r>
              <a:rPr lang="en-US" sz="1600" dirty="0">
                <a:latin typeface="Lub Dub Medium" panose="020B0603030403020204" pitchFamily="34" charset="0"/>
              </a:rPr>
              <a:t>Jocelyn Carter, MD, MPH¶</a:t>
            </a:r>
          </a:p>
          <a:p>
            <a:r>
              <a:rPr lang="es-ES" sz="1600" dirty="0">
                <a:latin typeface="Lub Dub Medium" panose="020B0603030403020204" pitchFamily="34" charset="0"/>
              </a:rPr>
              <a:t>Jordana B. Cohen, MD, MSCE, FAHA</a:t>
            </a:r>
          </a:p>
          <a:p>
            <a:r>
              <a:rPr lang="en-US" sz="1600" dirty="0">
                <a:latin typeface="Lub Dub Medium" panose="020B0603030403020204" pitchFamily="34" charset="0"/>
              </a:rPr>
              <a:t>Karen J. Collins, MBA</a:t>
            </a:r>
          </a:p>
          <a:p>
            <a:r>
              <a:rPr lang="en-US" sz="1600" dirty="0">
                <a:latin typeface="Lub Dub Medium" panose="020B0603030403020204" pitchFamily="34" charset="0"/>
              </a:rPr>
              <a:t>Yvonne Commodore-Mensah, PhD, MHS, BSN, RN, FAHA, FPCNA#</a:t>
            </a:r>
          </a:p>
          <a:p>
            <a:r>
              <a:rPr lang="en-US" sz="1600" dirty="0">
                <a:latin typeface="Lub Dub Medium" panose="020B0603030403020204" pitchFamily="34" charset="0"/>
              </a:rPr>
              <a:t>Leslie L. Davis, PhD, ANP-BC, FACC, FAHA</a:t>
            </a:r>
          </a:p>
          <a:p>
            <a:r>
              <a:rPr lang="en-US" sz="1600" dirty="0">
                <a:latin typeface="Lub Dub Medium" panose="020B0603030403020204" pitchFamily="34" charset="0"/>
              </a:rPr>
              <a:t>Brent Egan, MD, FAHA**</a:t>
            </a:r>
          </a:p>
          <a:p>
            <a:r>
              <a:rPr lang="en-US" sz="1600" dirty="0">
                <a:latin typeface="Lub Dub Medium" panose="020B0603030403020204" pitchFamily="34" charset="0"/>
              </a:rPr>
              <a:t>Sadiya S. Khan, MD, MSc, FACC, FAHA</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panose="020B0603030403020204" pitchFamily="34" charset="0"/>
              </a:rPr>
              <a:t> </a:t>
            </a:r>
          </a:p>
        </p:txBody>
      </p:sp>
      <p:sp>
        <p:nvSpPr>
          <p:cNvPr id="11" name="TextBox 10">
            <a:extLst>
              <a:ext uri="{FF2B5EF4-FFF2-40B4-BE49-F238E27FC236}">
                <a16:creationId xmlns:a16="http://schemas.microsoft.com/office/drawing/2014/main" id="{E35CB147-88E3-402B-D25B-FF3E23ED7B83}"/>
              </a:ext>
            </a:extLst>
          </p:cNvPr>
          <p:cNvSpPr txBox="1"/>
          <p:nvPr/>
        </p:nvSpPr>
        <p:spPr>
          <a:xfrm>
            <a:off x="7315200" y="2844175"/>
            <a:ext cx="5105400" cy="4154984"/>
          </a:xfrm>
          <a:prstGeom prst="rect">
            <a:avLst/>
          </a:prstGeom>
          <a:noFill/>
        </p:spPr>
        <p:txBody>
          <a:bodyPr wrap="square">
            <a:spAutoFit/>
          </a:bodyPr>
          <a:lstStyle/>
          <a:p>
            <a:r>
              <a:rPr lang="en-US" sz="1600" dirty="0">
                <a:latin typeface="Lub Dub Medium" panose="020B0603030403020204" pitchFamily="34" charset="0"/>
              </a:rPr>
              <a:t>Donald M. Lloyd-Jones, MD, </a:t>
            </a:r>
            <a:r>
              <a:rPr lang="en-US" sz="1600" dirty="0" err="1">
                <a:latin typeface="Lub Dub Medium" panose="020B0603030403020204" pitchFamily="34" charset="0"/>
              </a:rPr>
              <a:t>ScM</a:t>
            </a:r>
            <a:r>
              <a:rPr lang="en-US" sz="1600" dirty="0">
                <a:latin typeface="Lub Dub Medium" panose="020B0603030403020204" pitchFamily="34" charset="0"/>
              </a:rPr>
              <a:t>, FAHA, FACC</a:t>
            </a:r>
          </a:p>
          <a:p>
            <a:r>
              <a:rPr lang="en-US" sz="1600" dirty="0">
                <a:latin typeface="Lub Dub Medium" panose="020B0603030403020204" pitchFamily="34" charset="0"/>
              </a:rPr>
              <a:t>Bernadette Mazurek Melnyk, PhD, APRN-CNP, FAANP††</a:t>
            </a:r>
          </a:p>
          <a:p>
            <a:r>
              <a:rPr lang="en-US" sz="1600" dirty="0">
                <a:latin typeface="Lub Dub Medium" panose="020B0603030403020204" pitchFamily="34" charset="0"/>
              </a:rPr>
              <a:t>Eva A. Mistry, MBBS, MSCI, FAHA</a:t>
            </a:r>
          </a:p>
          <a:p>
            <a:r>
              <a:rPr lang="en-US" sz="1600" dirty="0">
                <a:latin typeface="Lub Dub Medium" panose="020B0603030403020204" pitchFamily="34" charset="0"/>
              </a:rPr>
              <a:t>Modele O. Ogunniyi, MD, MPH, FACC, FAHA‡‡</a:t>
            </a:r>
          </a:p>
          <a:p>
            <a:r>
              <a:rPr lang="en-US" sz="1600" dirty="0">
                <a:latin typeface="Lub Dub Medium" panose="020B0603030403020204" pitchFamily="34" charset="0"/>
              </a:rPr>
              <a:t>Stacey L. Schott, MD, MPH§§</a:t>
            </a:r>
          </a:p>
          <a:p>
            <a:r>
              <a:rPr lang="en-US" sz="1600" dirty="0">
                <a:latin typeface="Lub Dub Medium" panose="020B0603030403020204" pitchFamily="34" charset="0"/>
              </a:rPr>
              <a:t>Sidney C. Smith Jr., MD, FAHA, MACC</a:t>
            </a:r>
          </a:p>
          <a:p>
            <a:r>
              <a:rPr lang="en-US" sz="1600" dirty="0">
                <a:latin typeface="Lub Dub Medium" panose="020B0603030403020204" pitchFamily="34" charset="0"/>
              </a:rPr>
              <a:t>Amy W. Talbot, MPH</a:t>
            </a:r>
          </a:p>
          <a:p>
            <a:r>
              <a:rPr lang="en-US" sz="1600" dirty="0">
                <a:latin typeface="Lub Dub Medium" panose="020B0603030403020204" pitchFamily="34" charset="0"/>
              </a:rPr>
              <a:t>Wanpen Vongpatanasin, MD, FAHA, FACC</a:t>
            </a:r>
          </a:p>
          <a:p>
            <a:r>
              <a:rPr lang="en-US" sz="1600" dirty="0">
                <a:latin typeface="Lub Dub Medium" panose="020B0603030403020204" pitchFamily="34" charset="0"/>
              </a:rPr>
              <a:t>Karol E. Watson, MD, PhD, FACC, FAHA, FASPC║║</a:t>
            </a:r>
          </a:p>
          <a:p>
            <a:r>
              <a:rPr lang="en-US" sz="1600" dirty="0">
                <a:latin typeface="Lub Dub Medium" panose="020B0603030403020204" pitchFamily="34" charset="0"/>
              </a:rPr>
              <a:t>Paul K. Whelton, MB, MD, MSc, FAHA</a:t>
            </a:r>
          </a:p>
          <a:p>
            <a:r>
              <a:rPr lang="en-US" sz="1600" dirty="0">
                <a:latin typeface="Lub Dub Medium" panose="020B0603030403020204" pitchFamily="34" charset="0"/>
              </a:rPr>
              <a:t>Jeff D. Williamson, MD, MHS, FAGS¶¶</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panose="020B0603030403020204" pitchFamily="34" charset="0"/>
              </a:rPr>
              <a:t> </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2" name="Title 3">
            <a:extLst>
              <a:ext uri="{FF2B5EF4-FFF2-40B4-BE49-F238E27FC236}">
                <a16:creationId xmlns:a16="http://schemas.microsoft.com/office/drawing/2014/main" id="{16192D31-6EC6-B247-D083-44CE732F8253}"/>
              </a:ext>
            </a:extLst>
          </p:cNvPr>
          <p:cNvSpPr>
            <a:spLocks noGrp="1"/>
          </p:cNvSpPr>
          <p:nvPr/>
        </p:nvSpPr>
        <p:spPr>
          <a:xfrm>
            <a:off x="2052636" y="1828800"/>
            <a:ext cx="105251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4. Categories of Blood Pressure in Adults*</a:t>
            </a:r>
          </a:p>
        </p:txBody>
      </p:sp>
      <p:graphicFrame>
        <p:nvGraphicFramePr>
          <p:cNvPr id="3" name="Table 2">
            <a:extLst>
              <a:ext uri="{FF2B5EF4-FFF2-40B4-BE49-F238E27FC236}">
                <a16:creationId xmlns:a16="http://schemas.microsoft.com/office/drawing/2014/main" id="{1E406B9B-4D80-A63A-7A2F-07F0401E23EC}"/>
              </a:ext>
            </a:extLst>
          </p:cNvPr>
          <p:cNvGraphicFramePr>
            <a:graphicFrameLocks noGrp="1"/>
          </p:cNvGraphicFramePr>
          <p:nvPr>
            <p:extLst>
              <p:ext uri="{D42A27DB-BD31-4B8C-83A1-F6EECF244321}">
                <p14:modId xmlns:p14="http://schemas.microsoft.com/office/powerpoint/2010/main" val="384511995"/>
              </p:ext>
            </p:extLst>
          </p:nvPr>
        </p:nvGraphicFramePr>
        <p:xfrm>
          <a:off x="2137569" y="3021861"/>
          <a:ext cx="10355262" cy="2185878"/>
        </p:xfrm>
        <a:graphic>
          <a:graphicData uri="http://schemas.openxmlformats.org/drawingml/2006/table">
            <a:tbl>
              <a:tblPr firstRow="1" firstCol="1" lastRow="1" lastCol="1" bandRow="1" bandCol="1"/>
              <a:tblGrid>
                <a:gridCol w="2669587">
                  <a:extLst>
                    <a:ext uri="{9D8B030D-6E8A-4147-A177-3AD203B41FA5}">
                      <a16:colId xmlns:a16="http://schemas.microsoft.com/office/drawing/2014/main" val="931346755"/>
                    </a:ext>
                  </a:extLst>
                </a:gridCol>
                <a:gridCol w="3025808">
                  <a:extLst>
                    <a:ext uri="{9D8B030D-6E8A-4147-A177-3AD203B41FA5}">
                      <a16:colId xmlns:a16="http://schemas.microsoft.com/office/drawing/2014/main" val="104468228"/>
                    </a:ext>
                  </a:extLst>
                </a:gridCol>
                <a:gridCol w="1911581">
                  <a:extLst>
                    <a:ext uri="{9D8B030D-6E8A-4147-A177-3AD203B41FA5}">
                      <a16:colId xmlns:a16="http://schemas.microsoft.com/office/drawing/2014/main" val="4101104672"/>
                    </a:ext>
                  </a:extLst>
                </a:gridCol>
                <a:gridCol w="2748286">
                  <a:extLst>
                    <a:ext uri="{9D8B030D-6E8A-4147-A177-3AD203B41FA5}">
                      <a16:colId xmlns:a16="http://schemas.microsoft.com/office/drawing/2014/main" val="2504428919"/>
                    </a:ext>
                  </a:extLst>
                </a:gridCol>
              </a:tblGrid>
              <a:tr h="364313">
                <a:tc>
                  <a:txBody>
                    <a:bodyPr/>
                    <a:lstStyle/>
                    <a:p>
                      <a:pPr marL="0" marR="0">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BP Category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a:txBody>
                    <a:bodyPr/>
                    <a:lstStyle/>
                    <a:p>
                      <a:pPr marL="0" marR="0">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SBP</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a:txBody>
                    <a:bodyPr/>
                    <a:lstStyle/>
                    <a:p>
                      <a:pPr marL="0" marR="0">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DBP</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extLst>
                  <a:ext uri="{0D108BD9-81ED-4DB2-BD59-A6C34878D82A}">
                    <a16:rowId xmlns:a16="http://schemas.microsoft.com/office/drawing/2014/main" val="1240655011"/>
                  </a:ext>
                </a:extLst>
              </a:tr>
              <a:tr h="364313">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Normal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&lt;120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and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&lt;80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55851714"/>
                  </a:ext>
                </a:extLst>
              </a:tr>
              <a:tr h="36431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Elevated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 to 129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and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&lt;80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73567844"/>
                  </a:ext>
                </a:extLst>
              </a:tr>
              <a:tr h="364313">
                <a:tc gridSpan="4">
                  <a:txBody>
                    <a:bodyPr/>
                    <a:lstStyle/>
                    <a:p>
                      <a:pPr marL="0" marR="0">
                        <a:lnSpc>
                          <a:spcPct val="107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8E8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2333528"/>
                  </a:ext>
                </a:extLst>
              </a:tr>
              <a:tr h="36431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Stage 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130 to 139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80 to 89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41743516"/>
                  </a:ext>
                </a:extLst>
              </a:tr>
              <a:tr h="36431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Stage 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≥140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≥90 mm Hg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51812814"/>
                  </a:ext>
                </a:extLst>
              </a:tr>
            </a:tbl>
          </a:graphicData>
        </a:graphic>
      </p:graphicFrame>
      <p:sp>
        <p:nvSpPr>
          <p:cNvPr id="6" name="TextBox 5">
            <a:extLst>
              <a:ext uri="{FF2B5EF4-FFF2-40B4-BE49-F238E27FC236}">
                <a16:creationId xmlns:a16="http://schemas.microsoft.com/office/drawing/2014/main" id="{9ED4B4C1-69CD-EE21-0F67-2A640B9460A8}"/>
              </a:ext>
            </a:extLst>
          </p:cNvPr>
          <p:cNvSpPr txBox="1"/>
          <p:nvPr/>
        </p:nvSpPr>
        <p:spPr>
          <a:xfrm>
            <a:off x="2137569" y="5486400"/>
            <a:ext cx="10355262" cy="1908215"/>
          </a:xfrm>
          <a:prstGeom prst="rect">
            <a:avLst/>
          </a:prstGeom>
          <a:noFill/>
        </p:spPr>
        <p:txBody>
          <a:bodyPr wrap="square">
            <a:spAutoFit/>
          </a:bodyPr>
          <a:lstStyle/>
          <a:p>
            <a:r>
              <a:rPr lang="en-US" sz="1400" dirty="0">
                <a:latin typeface="Lub Dub Medium" panose="020B0603030403020204" pitchFamily="34" charset="0"/>
              </a:rPr>
              <a:t>*Adults with SBP and DBP in 2 categories should be designated to the higher BP category. This table excludes individuals who are pregnant (see Section 5.5, “Hypertension and Pregnancy”).</a:t>
            </a:r>
          </a:p>
          <a:p>
            <a:endParaRPr lang="en-US" sz="1400" dirty="0">
              <a:latin typeface="Lub Dub Medium" panose="020B0603030403020204" pitchFamily="34" charset="0"/>
            </a:endParaRPr>
          </a:p>
          <a:p>
            <a:r>
              <a:rPr lang="en-US" sz="1400" dirty="0">
                <a:latin typeface="Lub Dub Medium" panose="020B0603030403020204" pitchFamily="34" charset="0"/>
              </a:rPr>
              <a:t>BP indicates blood pressure (based on an average of ≥2 careful readings obtained on ≥2 occasions, as detailed in Section 3 (“Evaluation and Diagnosis”); DBP, diastolic blood pressure; and SBP, systolic blood pressure. </a:t>
            </a:r>
          </a:p>
          <a:p>
            <a:endParaRPr lang="en-US" sz="1200" dirty="0">
              <a:latin typeface="Lub Dub Medium" panose="020B0603030403020204" pitchFamily="34" charset="0"/>
            </a:endParaRPr>
          </a:p>
          <a:p>
            <a:endParaRPr lang="en-US" sz="1200" dirty="0">
              <a:latin typeface="Lub Dub Medium" panose="020B0603030403020204" pitchFamily="34" charset="0"/>
            </a:endParaRPr>
          </a:p>
          <a:p>
            <a:r>
              <a:rPr lang="en-US" sz="1200" dirty="0">
                <a:latin typeface="Lub Dub Medium" panose="020B0603030403020204" pitchFamily="34" charset="0"/>
              </a:rPr>
              <a:t>Adapted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66743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6E40-0EEA-2019-9962-69F628062B7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BAC7AF-C234-461E-A6BD-0A8C2AF2CA80}"/>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7" name="TextBox 6">
            <a:extLst>
              <a:ext uri="{FF2B5EF4-FFF2-40B4-BE49-F238E27FC236}">
                <a16:creationId xmlns:a16="http://schemas.microsoft.com/office/drawing/2014/main" id="{4E6450CE-D163-BE81-C077-74960A288A9F}"/>
              </a:ext>
            </a:extLst>
          </p:cNvPr>
          <p:cNvSpPr txBox="1"/>
          <p:nvPr/>
        </p:nvSpPr>
        <p:spPr>
          <a:xfrm>
            <a:off x="3143250" y="3253026"/>
            <a:ext cx="8343900" cy="861774"/>
          </a:xfrm>
          <a:prstGeom prst="rect">
            <a:avLst/>
          </a:prstGeom>
          <a:noFill/>
        </p:spPr>
        <p:txBody>
          <a:bodyPr wrap="square">
            <a:spAutoFit/>
          </a:bodyPr>
          <a:lstStyle/>
          <a:p>
            <a:r>
              <a:rPr lang="en-US" sz="5000" dirty="0">
                <a:latin typeface="Lub Dub Heavy" panose="020B0903030403020204" pitchFamily="34" charset="0"/>
              </a:rPr>
              <a:t>Evaluation and Diagnosis</a:t>
            </a:r>
          </a:p>
        </p:txBody>
      </p:sp>
    </p:spTree>
    <p:extLst>
      <p:ext uri="{BB962C8B-B14F-4D97-AF65-F5344CB8AC3E}">
        <p14:creationId xmlns:p14="http://schemas.microsoft.com/office/powerpoint/2010/main" val="348890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AF69195-A51E-DBE1-2C62-0B29803BE714}"/>
              </a:ext>
            </a:extLst>
          </p:cNvPr>
          <p:cNvSpPr>
            <a:spLocks noGrp="1"/>
          </p:cNvSpPr>
          <p:nvPr/>
        </p:nvSpPr>
        <p:spPr>
          <a:xfrm>
            <a:off x="2245518" y="843981"/>
            <a:ext cx="10139364"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5. Prevalence of Hypertension* Among U.S. Adults Aged 18 to 80 Years,  2017 to 2020</a:t>
            </a:r>
          </a:p>
        </p:txBody>
      </p:sp>
      <p:graphicFrame>
        <p:nvGraphicFramePr>
          <p:cNvPr id="3" name="Table 2">
            <a:extLst>
              <a:ext uri="{FF2B5EF4-FFF2-40B4-BE49-F238E27FC236}">
                <a16:creationId xmlns:a16="http://schemas.microsoft.com/office/drawing/2014/main" id="{C069FA97-BF03-D6C2-394B-867F0DE18396}"/>
              </a:ext>
            </a:extLst>
          </p:cNvPr>
          <p:cNvGraphicFramePr>
            <a:graphicFrameLocks noGrp="1"/>
          </p:cNvGraphicFramePr>
          <p:nvPr>
            <p:extLst>
              <p:ext uri="{D42A27DB-BD31-4B8C-83A1-F6EECF244321}">
                <p14:modId xmlns:p14="http://schemas.microsoft.com/office/powerpoint/2010/main" val="49607051"/>
              </p:ext>
            </p:extLst>
          </p:nvPr>
        </p:nvGraphicFramePr>
        <p:xfrm>
          <a:off x="3448050" y="2127820"/>
          <a:ext cx="7734300" cy="5257799"/>
        </p:xfrm>
        <a:graphic>
          <a:graphicData uri="http://schemas.openxmlformats.org/drawingml/2006/table">
            <a:tbl>
              <a:tblPr firstRow="1" firstCol="1" bandRow="1"/>
              <a:tblGrid>
                <a:gridCol w="3048224">
                  <a:extLst>
                    <a:ext uri="{9D8B030D-6E8A-4147-A177-3AD203B41FA5}">
                      <a16:colId xmlns:a16="http://schemas.microsoft.com/office/drawing/2014/main" val="4121385508"/>
                    </a:ext>
                  </a:extLst>
                </a:gridCol>
                <a:gridCol w="2307882">
                  <a:extLst>
                    <a:ext uri="{9D8B030D-6E8A-4147-A177-3AD203B41FA5}">
                      <a16:colId xmlns:a16="http://schemas.microsoft.com/office/drawing/2014/main" val="1747991093"/>
                    </a:ext>
                  </a:extLst>
                </a:gridCol>
                <a:gridCol w="2378194">
                  <a:extLst>
                    <a:ext uri="{9D8B030D-6E8A-4147-A177-3AD203B41FA5}">
                      <a16:colId xmlns:a16="http://schemas.microsoft.com/office/drawing/2014/main" val="3304821455"/>
                    </a:ext>
                  </a:extLst>
                </a:gridCol>
              </a:tblGrid>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Prevalence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94741932"/>
                  </a:ext>
                </a:extLst>
              </a:tr>
              <a:tr h="295786">
                <a:tc>
                  <a:txBody>
                    <a:bodyPr/>
                    <a:lstStyle/>
                    <a:p>
                      <a:pPr marL="0" marR="0">
                        <a:lnSpc>
                          <a:spcPct val="107000"/>
                        </a:lnSpc>
                        <a:spcAft>
                          <a:spcPts val="800"/>
                        </a:spcAft>
                        <a:buNone/>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Demographic group</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Women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759358"/>
                  </a:ext>
                </a:extLst>
              </a:tr>
              <a:tr h="56011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Overall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49.5% (59.0 million)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43.9% (56.3 million)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124464"/>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Age groups, years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662426"/>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18-29</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1606252"/>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30-44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331927"/>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45-59</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57.4%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52.5%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033062"/>
                  </a:ext>
                </a:extLst>
              </a:tr>
              <a:tr h="295786">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60-74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70.7%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71.4%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1223798"/>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75-80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83.7%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84.8%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205759"/>
                  </a:ext>
                </a:extLst>
              </a:tr>
              <a:tr h="85247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Racial and ethnic groups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(age-adjusted)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520879"/>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NH White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47.0%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716658"/>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NH Black</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56.8%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56.7%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7572292"/>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NH Asian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49.8%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39.1%</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4832242"/>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Hispanic</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50.4%</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9553807"/>
                  </a:ext>
                </a:extLst>
              </a:tr>
              <a:tr h="295786">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Other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47.9%</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6327549"/>
                  </a:ext>
                </a:extLst>
              </a:tr>
            </a:tbl>
          </a:graphicData>
        </a:graphic>
      </p:graphicFrame>
      <p:sp>
        <p:nvSpPr>
          <p:cNvPr id="5" name="TextBox 4">
            <a:extLst>
              <a:ext uri="{FF2B5EF4-FFF2-40B4-BE49-F238E27FC236}">
                <a16:creationId xmlns:a16="http://schemas.microsoft.com/office/drawing/2014/main" id="{C1766A49-D7C2-9373-4FE6-18F955064DAB}"/>
              </a:ext>
            </a:extLst>
          </p:cNvPr>
          <p:cNvSpPr txBox="1"/>
          <p:nvPr/>
        </p:nvSpPr>
        <p:spPr>
          <a:xfrm>
            <a:off x="11430000" y="5354294"/>
            <a:ext cx="2971800" cy="2031325"/>
          </a:xfrm>
          <a:prstGeom prst="rect">
            <a:avLst/>
          </a:prstGeom>
          <a:noFill/>
        </p:spPr>
        <p:txBody>
          <a:bodyPr wrap="square">
            <a:spAutoFit/>
          </a:bodyPr>
          <a:lstStyle/>
          <a:p>
            <a:r>
              <a:rPr lang="en-US" sz="1400" dirty="0">
                <a:latin typeface="Lub Dub Medium" panose="020B0603030403020204" pitchFamily="34" charset="0"/>
              </a:rPr>
              <a:t>*Hypertension defined as diagnosed hypertension, BP ≥130/80 mm Hg, or receiving antihypertensive therapy.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400" dirty="0">
                <a:latin typeface="Lub Dub Medium" panose="020B0603030403020204" pitchFamily="34" charset="0"/>
              </a:rPr>
              <a:t>BP indicates blood pressure; and NH, non-Hispanic. Derived from NHANES.</a:t>
            </a:r>
          </a:p>
        </p:txBody>
      </p:sp>
    </p:spTree>
    <p:extLst>
      <p:ext uri="{BB962C8B-B14F-4D97-AF65-F5344CB8AC3E}">
        <p14:creationId xmlns:p14="http://schemas.microsoft.com/office/powerpoint/2010/main" val="116501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33</a:t>
            </a:fld>
            <a:endParaRPr lang="en-US" dirty="0"/>
          </a:p>
        </p:txBody>
      </p:sp>
      <p:pic>
        <p:nvPicPr>
          <p:cNvPr id="2" name="Picture 1">
            <a:extLst>
              <a:ext uri="{FF2B5EF4-FFF2-40B4-BE49-F238E27FC236}">
                <a16:creationId xmlns:a16="http://schemas.microsoft.com/office/drawing/2014/main" id="{9FDAB9AB-D10E-877D-780D-53DE633F0707}"/>
              </a:ext>
            </a:extLst>
          </p:cNvPr>
          <p:cNvPicPr>
            <a:picLocks noChangeAspect="1"/>
          </p:cNvPicPr>
          <p:nvPr/>
        </p:nvPicPr>
        <p:blipFill>
          <a:blip r:embed="rId2"/>
          <a:stretch>
            <a:fillRect/>
          </a:stretch>
        </p:blipFill>
        <p:spPr>
          <a:xfrm>
            <a:off x="4099982" y="0"/>
            <a:ext cx="7573738" cy="7543800"/>
          </a:xfrm>
          <a:prstGeom prst="rect">
            <a:avLst/>
          </a:prstGeom>
        </p:spPr>
      </p:pic>
      <p:sp>
        <p:nvSpPr>
          <p:cNvPr id="3" name="Title 3">
            <a:extLst>
              <a:ext uri="{FF2B5EF4-FFF2-40B4-BE49-F238E27FC236}">
                <a16:creationId xmlns:a16="http://schemas.microsoft.com/office/drawing/2014/main" id="{A73945D0-D259-B1FB-A925-3157940D492F}"/>
              </a:ext>
            </a:extLst>
          </p:cNvPr>
          <p:cNvSpPr>
            <a:spLocks noGrp="1"/>
          </p:cNvSpPr>
          <p:nvPr/>
        </p:nvSpPr>
        <p:spPr>
          <a:xfrm>
            <a:off x="228600" y="1219200"/>
            <a:ext cx="3657600" cy="50292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1. Rates of Awareness, Treatment, and Control of Hypertension Among U.S. Adults Aged 18 to 80 Years,  2017 to 2020*</a:t>
            </a:r>
          </a:p>
        </p:txBody>
      </p:sp>
      <p:sp>
        <p:nvSpPr>
          <p:cNvPr id="6" name="TextBox 5">
            <a:extLst>
              <a:ext uri="{FF2B5EF4-FFF2-40B4-BE49-F238E27FC236}">
                <a16:creationId xmlns:a16="http://schemas.microsoft.com/office/drawing/2014/main" id="{C4587C88-13AB-F1AD-635F-6BAB1A849918}"/>
              </a:ext>
            </a:extLst>
          </p:cNvPr>
          <p:cNvSpPr txBox="1"/>
          <p:nvPr/>
        </p:nvSpPr>
        <p:spPr>
          <a:xfrm>
            <a:off x="11741982" y="5715000"/>
            <a:ext cx="2728080" cy="1600438"/>
          </a:xfrm>
          <a:prstGeom prst="rect">
            <a:avLst/>
          </a:prstGeom>
          <a:noFill/>
        </p:spPr>
        <p:txBody>
          <a:bodyPr wrap="square">
            <a:spAutoFit/>
          </a:bodyPr>
          <a:lstStyle/>
          <a:p>
            <a:r>
              <a:rPr lang="en-US" sz="1400" dirty="0">
                <a:latin typeface="Lub Dub Medium" panose="020B0603030403020204" pitchFamily="34" charset="0"/>
              </a:rPr>
              <a:t>*Missing data points indicate uncertain estimates due to small sample sizes for that subgroup.</a:t>
            </a:r>
          </a:p>
          <a:p>
            <a:endParaRPr lang="en-US" sz="1400" dirty="0">
              <a:latin typeface="Lub Dub Medium" panose="020B0603030403020204" pitchFamily="34" charset="0"/>
            </a:endParaRPr>
          </a:p>
          <a:p>
            <a:r>
              <a:rPr lang="en-US" sz="1400" dirty="0">
                <a:latin typeface="Lub Dub Medium" panose="020B0603030403020204" pitchFamily="34" charset="0"/>
              </a:rPr>
              <a:t>NH indicates non-Hispanic. Derived from NHANES.</a:t>
            </a:r>
          </a:p>
        </p:txBody>
      </p:sp>
    </p:spTree>
    <p:extLst>
      <p:ext uri="{BB962C8B-B14F-4D97-AF65-F5344CB8AC3E}">
        <p14:creationId xmlns:p14="http://schemas.microsoft.com/office/powerpoint/2010/main" val="2948418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18547CF-7F2F-E029-3D75-F15CF18AF1BC}"/>
              </a:ext>
            </a:extLst>
          </p:cNvPr>
          <p:cNvSpPr>
            <a:spLocks noGrp="1"/>
          </p:cNvSpPr>
          <p:nvPr/>
        </p:nvSpPr>
        <p:spPr>
          <a:xfrm>
            <a:off x="228600" y="1333500"/>
            <a:ext cx="4800600" cy="55626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2. Estimated 10-Year Risks for Total Cardiovascular Disease Using the PREVENT</a:t>
            </a:r>
            <a:r>
              <a:rPr lang="en-US" sz="3600" b="1" baseline="30000" dirty="0">
                <a:latin typeface="Lub Dub Medium" panose="020B0603030403020204" pitchFamily="34" charset="0"/>
              </a:rPr>
              <a:t>TM</a:t>
            </a:r>
            <a:r>
              <a:rPr lang="en-US" sz="3600" b="1" dirty="0">
                <a:latin typeface="Lub Dub Medium" panose="020B0603030403020204" pitchFamily="34" charset="0"/>
              </a:rPr>
              <a:t> CVD Risk Equations, Stratified by Blood Pressure Levels With Selected Combinations of Risk Factors</a:t>
            </a:r>
          </a:p>
        </p:txBody>
      </p:sp>
      <p:pic>
        <p:nvPicPr>
          <p:cNvPr id="3" name="Picture 2" descr="A screenshot of a graph&#10;&#10;Description automatically generated">
            <a:extLst>
              <a:ext uri="{FF2B5EF4-FFF2-40B4-BE49-F238E27FC236}">
                <a16:creationId xmlns:a16="http://schemas.microsoft.com/office/drawing/2014/main" id="{AEAE4486-65F3-1FD1-37DC-1B4F5AEF8C15}"/>
              </a:ext>
            </a:extLst>
          </p:cNvPr>
          <p:cNvPicPr>
            <a:picLocks noChangeAspect="1"/>
          </p:cNvPicPr>
          <p:nvPr/>
        </p:nvPicPr>
        <p:blipFill>
          <a:blip r:embed="rId2"/>
          <a:stretch>
            <a:fillRect/>
          </a:stretch>
        </p:blipFill>
        <p:spPr>
          <a:xfrm>
            <a:off x="5562600" y="0"/>
            <a:ext cx="5715000" cy="7520284"/>
          </a:xfrm>
          <a:prstGeom prst="rect">
            <a:avLst/>
          </a:prstGeom>
        </p:spPr>
      </p:pic>
      <p:sp>
        <p:nvSpPr>
          <p:cNvPr id="5" name="TextBox 4">
            <a:extLst>
              <a:ext uri="{FF2B5EF4-FFF2-40B4-BE49-F238E27FC236}">
                <a16:creationId xmlns:a16="http://schemas.microsoft.com/office/drawing/2014/main" id="{7ACE875A-7A2F-3190-4289-0D26E1B93014}"/>
              </a:ext>
            </a:extLst>
          </p:cNvPr>
          <p:cNvSpPr txBox="1"/>
          <p:nvPr/>
        </p:nvSpPr>
        <p:spPr>
          <a:xfrm>
            <a:off x="11506200" y="6172200"/>
            <a:ext cx="2895600" cy="1169551"/>
          </a:xfrm>
          <a:prstGeom prst="rect">
            <a:avLst/>
          </a:prstGeom>
          <a:noFill/>
        </p:spPr>
        <p:txBody>
          <a:bodyPr wrap="square">
            <a:spAutoFit/>
          </a:bodyPr>
          <a:lstStyle/>
          <a:p>
            <a:r>
              <a:rPr lang="en-US" sz="1400" dirty="0">
                <a:latin typeface="Lub Dub Medium" panose="020B0603030403020204" pitchFamily="34" charset="0"/>
              </a:rPr>
              <a:t>CVD indicates cardiovascular disease; eGFR, estimated glomerular filtration rate; and HDL, high-density lipoprotein. Derived from via PREVENT.</a:t>
            </a:r>
          </a:p>
        </p:txBody>
      </p:sp>
    </p:spTree>
    <p:extLst>
      <p:ext uri="{BB962C8B-B14F-4D97-AF65-F5344CB8AC3E}">
        <p14:creationId xmlns:p14="http://schemas.microsoft.com/office/powerpoint/2010/main" val="1846234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2" name="Title 3">
            <a:extLst>
              <a:ext uri="{FF2B5EF4-FFF2-40B4-BE49-F238E27FC236}">
                <a16:creationId xmlns:a16="http://schemas.microsoft.com/office/drawing/2014/main" id="{BC144A7D-EDDD-FBEF-DFEB-772BA2EBD77A}"/>
              </a:ext>
            </a:extLst>
          </p:cNvPr>
          <p:cNvSpPr>
            <a:spLocks noGrp="1"/>
          </p:cNvSpPr>
          <p:nvPr/>
        </p:nvSpPr>
        <p:spPr>
          <a:xfrm>
            <a:off x="4361259" y="990600"/>
            <a:ext cx="5907882"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Accurate Measurement of In-Office Blood Pressure</a:t>
            </a:r>
          </a:p>
        </p:txBody>
      </p:sp>
      <p:graphicFrame>
        <p:nvGraphicFramePr>
          <p:cNvPr id="3" name="Table 2">
            <a:extLst>
              <a:ext uri="{FF2B5EF4-FFF2-40B4-BE49-F238E27FC236}">
                <a16:creationId xmlns:a16="http://schemas.microsoft.com/office/drawing/2014/main" id="{F720AC80-4F9E-F1FB-0789-7693D36B6740}"/>
              </a:ext>
            </a:extLst>
          </p:cNvPr>
          <p:cNvGraphicFramePr>
            <a:graphicFrameLocks noGrp="1"/>
          </p:cNvGraphicFramePr>
          <p:nvPr>
            <p:extLst>
              <p:ext uri="{D42A27DB-BD31-4B8C-83A1-F6EECF244321}">
                <p14:modId xmlns:p14="http://schemas.microsoft.com/office/powerpoint/2010/main" val="3663361879"/>
              </p:ext>
            </p:extLst>
          </p:nvPr>
        </p:nvGraphicFramePr>
        <p:xfrm>
          <a:off x="3657600" y="2743200"/>
          <a:ext cx="7315199" cy="3942462"/>
        </p:xfrm>
        <a:graphic>
          <a:graphicData uri="http://schemas.openxmlformats.org/drawingml/2006/table">
            <a:tbl>
              <a:tblPr firstRow="1" firstCol="1" bandRow="1"/>
              <a:tblGrid>
                <a:gridCol w="814913">
                  <a:extLst>
                    <a:ext uri="{9D8B030D-6E8A-4147-A177-3AD203B41FA5}">
                      <a16:colId xmlns:a16="http://schemas.microsoft.com/office/drawing/2014/main" val="1493925942"/>
                    </a:ext>
                  </a:extLst>
                </a:gridCol>
                <a:gridCol w="804672">
                  <a:extLst>
                    <a:ext uri="{9D8B030D-6E8A-4147-A177-3AD203B41FA5}">
                      <a16:colId xmlns:a16="http://schemas.microsoft.com/office/drawing/2014/main" val="570687456"/>
                    </a:ext>
                  </a:extLst>
                </a:gridCol>
                <a:gridCol w="5695614">
                  <a:extLst>
                    <a:ext uri="{9D8B030D-6E8A-4147-A177-3AD203B41FA5}">
                      <a16:colId xmlns:a16="http://schemas.microsoft.com/office/drawing/2014/main" val="3903655572"/>
                    </a:ext>
                  </a:extLst>
                </a:gridCol>
              </a:tblGrid>
              <a:tr h="991891">
                <a:tc gridSpan="3">
                  <a:txBody>
                    <a:bodyPr/>
                    <a:lstStyle/>
                    <a:p>
                      <a:pPr marL="0" marR="0" algn="ctr">
                        <a:lnSpc>
                          <a:spcPct val="200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Accurate Measurement of In-Office Blood Pressure</a:t>
                      </a:r>
                      <a:endParaRPr lang="en-US" sz="16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06690609"/>
                  </a:ext>
                </a:extLst>
              </a:tr>
              <a:tr h="500061">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6476930"/>
                  </a:ext>
                </a:extLst>
              </a:tr>
              <a:tr h="1340587">
                <a:tc>
                  <a:txBody>
                    <a:bodyPr/>
                    <a:lstStyle/>
                    <a:p>
                      <a:pPr marL="0" marR="0" algn="ctr">
                        <a:lnSpc>
                          <a:spcPct val="200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107000"/>
                        </a:lnSpc>
                        <a:spcAft>
                          <a:spcPts val="800"/>
                        </a:spcAft>
                        <a:buFont typeface="+mj-lt"/>
                        <a:buAutoNum type="arabicPeriod"/>
                      </a:pPr>
                      <a:r>
                        <a:rPr lang="en-US" sz="18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When diagnosing and managing high BP in adults, standardized methods are recommended for the accurate measurement and documentation of in-office BP (Figure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4591823"/>
                  </a:ext>
                </a:extLst>
              </a:tr>
              <a:tr h="1080543">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107000"/>
                        </a:lnSpc>
                        <a:spcAft>
                          <a:spcPts val="800"/>
                        </a:spcAft>
                        <a:buFont typeface="+mj-lt"/>
                        <a:buAutoNum type="arabicPeriod" startAt="2"/>
                      </a:pPr>
                      <a:r>
                        <a:rPr lang="en-US" sz="18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When measuring in-office BP in adults, it is reasonable to use the </a:t>
                      </a:r>
                      <a:r>
                        <a:rPr lang="en-US" sz="1800" b="1"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oscillometric</a:t>
                      </a:r>
                      <a:r>
                        <a:rPr lang="en-US" sz="1800" b="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method with an automated device over the auscultatory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713533"/>
                  </a:ext>
                </a:extLst>
              </a:tr>
            </a:tbl>
          </a:graphicData>
        </a:graphic>
      </p:graphicFrame>
    </p:spTree>
    <p:extLst>
      <p:ext uri="{BB962C8B-B14F-4D97-AF65-F5344CB8AC3E}">
        <p14:creationId xmlns:p14="http://schemas.microsoft.com/office/powerpoint/2010/main" val="237117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C3B8986-8F13-260D-E608-DFE1E94EBB48}"/>
              </a:ext>
            </a:extLst>
          </p:cNvPr>
          <p:cNvSpPr>
            <a:spLocks noGrp="1"/>
          </p:cNvSpPr>
          <p:nvPr/>
        </p:nvSpPr>
        <p:spPr>
          <a:xfrm>
            <a:off x="228600" y="1600200"/>
            <a:ext cx="3429000" cy="32766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3. Checklist for Accurate Office Blood Pressure Measurement</a:t>
            </a:r>
          </a:p>
        </p:txBody>
      </p:sp>
      <p:pic>
        <p:nvPicPr>
          <p:cNvPr id="3" name="Picture 2" descr="A person sitting at a desk with a blood pressure gauge&#10;&#10;AI-generated content may be incorrect.">
            <a:extLst>
              <a:ext uri="{FF2B5EF4-FFF2-40B4-BE49-F238E27FC236}">
                <a16:creationId xmlns:a16="http://schemas.microsoft.com/office/drawing/2014/main" id="{045C912C-C157-98CB-7E1D-DB02145F04C0}"/>
              </a:ext>
            </a:extLst>
          </p:cNvPr>
          <p:cNvPicPr>
            <a:picLocks noChangeAspect="1"/>
          </p:cNvPicPr>
          <p:nvPr/>
        </p:nvPicPr>
        <p:blipFill>
          <a:blip r:embed="rId2"/>
          <a:stretch>
            <a:fillRect/>
          </a:stretch>
        </p:blipFill>
        <p:spPr>
          <a:xfrm>
            <a:off x="3843134" y="1219200"/>
            <a:ext cx="10533266" cy="5562600"/>
          </a:xfrm>
          <a:prstGeom prst="rect">
            <a:avLst/>
          </a:prstGeom>
        </p:spPr>
      </p:pic>
      <p:sp>
        <p:nvSpPr>
          <p:cNvPr id="5" name="TextBox 4">
            <a:extLst>
              <a:ext uri="{FF2B5EF4-FFF2-40B4-BE49-F238E27FC236}">
                <a16:creationId xmlns:a16="http://schemas.microsoft.com/office/drawing/2014/main" id="{9C9AA8E6-0E14-B81B-7653-1254BEEF5874}"/>
              </a:ext>
            </a:extLst>
          </p:cNvPr>
          <p:cNvSpPr txBox="1"/>
          <p:nvPr/>
        </p:nvSpPr>
        <p:spPr>
          <a:xfrm>
            <a:off x="254000" y="5506134"/>
            <a:ext cx="2794000" cy="954107"/>
          </a:xfrm>
          <a:prstGeom prst="rect">
            <a:avLst/>
          </a:prstGeom>
          <a:noFill/>
        </p:spPr>
        <p:txBody>
          <a:bodyPr wrap="square">
            <a:spAutoFit/>
          </a:bodyPr>
          <a:lstStyle/>
          <a:p>
            <a:r>
              <a:rPr lang="en-US" sz="1400" dirty="0">
                <a:latin typeface="Lub Dub Medium" panose="020B0603030403020204" pitchFamily="34" charset="0"/>
              </a:rPr>
              <a:t>BP indicates blood pressure; DBP, diastolic blood pressure; and SBP, systolic blood pressure. </a:t>
            </a:r>
          </a:p>
        </p:txBody>
      </p:sp>
      <p:sp>
        <p:nvSpPr>
          <p:cNvPr id="7" name="TextBox 6">
            <a:extLst>
              <a:ext uri="{FF2B5EF4-FFF2-40B4-BE49-F238E27FC236}">
                <a16:creationId xmlns:a16="http://schemas.microsoft.com/office/drawing/2014/main" id="{EE63C4CF-23CC-5D2C-F5AC-912FC0B1BE0F}"/>
              </a:ext>
            </a:extLst>
          </p:cNvPr>
          <p:cNvSpPr txBox="1"/>
          <p:nvPr/>
        </p:nvSpPr>
        <p:spPr>
          <a:xfrm>
            <a:off x="203200" y="6781800"/>
            <a:ext cx="14224000" cy="646331"/>
          </a:xfrm>
          <a:prstGeom prst="rect">
            <a:avLst/>
          </a:prstGeom>
          <a:noFill/>
        </p:spPr>
        <p:txBody>
          <a:bodyPr wrap="square">
            <a:spAutoFit/>
          </a:bodyPr>
          <a:lstStyle/>
          <a:p>
            <a:r>
              <a:rPr lang="en-US" sz="1200" dirty="0">
                <a:latin typeface="Lub Dub Medium" panose="020B0603030403020204" pitchFamily="34" charset="0"/>
              </a:rPr>
              <a:t>Sourced from Pickering et al. Adapted with permission from Whelton et al. Copyright 2018 American College of Cardiology Foundation and American Heart Association, Inc. Adapted from Mancia et al by permission of Oxford University Press. Copyright 2013 Oxford University Press. Adapted with permission from Weir et al from Annals of Internal Medicine. Copyright 2014 American College of Physicians. All Rights Reserved. Adapted with permission of American College of Physicians. Created by </a:t>
            </a:r>
            <a:r>
              <a:rPr lang="en-US" sz="1200" dirty="0" err="1">
                <a:latin typeface="Lub Dub Medium" panose="020B0603030403020204" pitchFamily="34" charset="0"/>
              </a:rPr>
              <a:t>Sceyence</a:t>
            </a:r>
            <a:r>
              <a:rPr lang="en-US" sz="1200" dirty="0">
                <a:latin typeface="Lub Dub Medium" panose="020B0603030403020204" pitchFamily="34" charset="0"/>
              </a:rPr>
              <a:t> Studios.</a:t>
            </a:r>
          </a:p>
        </p:txBody>
      </p:sp>
    </p:spTree>
    <p:extLst>
      <p:ext uri="{BB962C8B-B14F-4D97-AF65-F5344CB8AC3E}">
        <p14:creationId xmlns:p14="http://schemas.microsoft.com/office/powerpoint/2010/main" val="249473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2" name="Title 3">
            <a:extLst>
              <a:ext uri="{FF2B5EF4-FFF2-40B4-BE49-F238E27FC236}">
                <a16:creationId xmlns:a16="http://schemas.microsoft.com/office/drawing/2014/main" id="{65C9ED8E-9246-6C4C-74A9-D31506685588}"/>
              </a:ext>
            </a:extLst>
          </p:cNvPr>
          <p:cNvSpPr>
            <a:spLocks noGrp="1"/>
          </p:cNvSpPr>
          <p:nvPr/>
        </p:nvSpPr>
        <p:spPr>
          <a:xfrm>
            <a:off x="4009428" y="1066800"/>
            <a:ext cx="6611541"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Patient Evaluation, Including Laboratory Tests and Other Diagnostic Procedures</a:t>
            </a:r>
          </a:p>
        </p:txBody>
      </p:sp>
      <p:graphicFrame>
        <p:nvGraphicFramePr>
          <p:cNvPr id="3" name="Table 2">
            <a:extLst>
              <a:ext uri="{FF2B5EF4-FFF2-40B4-BE49-F238E27FC236}">
                <a16:creationId xmlns:a16="http://schemas.microsoft.com/office/drawing/2014/main" id="{0363D879-F5FE-2410-7BC8-0AB6FC846684}"/>
              </a:ext>
            </a:extLst>
          </p:cNvPr>
          <p:cNvGraphicFramePr>
            <a:graphicFrameLocks noGrp="1"/>
          </p:cNvGraphicFramePr>
          <p:nvPr>
            <p:extLst>
              <p:ext uri="{D42A27DB-BD31-4B8C-83A1-F6EECF244321}">
                <p14:modId xmlns:p14="http://schemas.microsoft.com/office/powerpoint/2010/main" val="521101813"/>
              </p:ext>
            </p:extLst>
          </p:nvPr>
        </p:nvGraphicFramePr>
        <p:xfrm>
          <a:off x="2941637" y="3429000"/>
          <a:ext cx="8747125" cy="3048000"/>
        </p:xfrm>
        <a:graphic>
          <a:graphicData uri="http://schemas.openxmlformats.org/drawingml/2006/table">
            <a:tbl>
              <a:tblPr firstRow="1" firstCol="1" bandRow="1"/>
              <a:tblGrid>
                <a:gridCol w="874713">
                  <a:extLst>
                    <a:ext uri="{9D8B030D-6E8A-4147-A177-3AD203B41FA5}">
                      <a16:colId xmlns:a16="http://schemas.microsoft.com/office/drawing/2014/main" val="1981772707"/>
                    </a:ext>
                  </a:extLst>
                </a:gridCol>
                <a:gridCol w="865965">
                  <a:extLst>
                    <a:ext uri="{9D8B030D-6E8A-4147-A177-3AD203B41FA5}">
                      <a16:colId xmlns:a16="http://schemas.microsoft.com/office/drawing/2014/main" val="2792372511"/>
                    </a:ext>
                  </a:extLst>
                </a:gridCol>
                <a:gridCol w="7006447">
                  <a:extLst>
                    <a:ext uri="{9D8B030D-6E8A-4147-A177-3AD203B41FA5}">
                      <a16:colId xmlns:a16="http://schemas.microsoft.com/office/drawing/2014/main" val="1532450591"/>
                    </a:ext>
                  </a:extLst>
                </a:gridCol>
              </a:tblGrid>
              <a:tr h="497225">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Laboratory Tests and Other Diagnostic Procedures</a:t>
                      </a:r>
                      <a:endParaRPr lang="en-US" sz="1400" kern="100" dirty="0">
                        <a:effectLst/>
                        <a:latin typeface="Aptos" panose="020B0004020202020204" pitchFamily="34" charset="0"/>
                        <a:cs typeface="Times New Roman" panose="02020603050405020304" pitchFamily="18" charset="0"/>
                      </a:endParaRPr>
                    </a:p>
                  </a:txBody>
                  <a:tcPr marL="64845" marR="6484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83165572"/>
                  </a:ext>
                </a:extLst>
              </a:tr>
              <a:tr h="497225">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700791"/>
                  </a:ext>
                </a:extLst>
              </a:tr>
              <a:tr h="2053550">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400" kern="100" dirty="0">
                        <a:effectLst/>
                        <a:latin typeface="Times New Roman"/>
                        <a:ea typeface="Aptos" panose="020B0004020202020204" pitchFamily="34" charset="0"/>
                        <a:cs typeface="Times New Roman"/>
                      </a:endParaRPr>
                    </a:p>
                  </a:txBody>
                  <a:tcPr marL="64845" marR="64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400" kern="100" dirty="0">
                        <a:effectLst/>
                        <a:latin typeface="Times New Roman"/>
                        <a:ea typeface="Aptos" panose="020B0004020202020204" pitchFamily="34" charset="0"/>
                        <a:cs typeface="Times New Roman"/>
                      </a:endParaRPr>
                    </a:p>
                  </a:txBody>
                  <a:tcPr marL="64845" marR="64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a:ea typeface="Aptos" panose="020B0004020202020204" pitchFamily="34" charset="0"/>
                          <a:cs typeface="Times New Roman"/>
                        </a:rPr>
                        <a:t>For adults who are diagnosed with hypertension, laboratory tests  (</a:t>
                      </a:r>
                      <a:r>
                        <a:rPr lang="en-US" sz="1800" b="1" kern="100" dirty="0" err="1">
                          <a:effectLst/>
                          <a:latin typeface="Times New Roman"/>
                          <a:ea typeface="Aptos" panose="020B0004020202020204" pitchFamily="34" charset="0"/>
                          <a:cs typeface="Times New Roman"/>
                        </a:rPr>
                        <a:t>ie</a:t>
                      </a:r>
                      <a:r>
                        <a:rPr lang="en-US" sz="1800" b="1" kern="100" dirty="0">
                          <a:effectLst/>
                          <a:latin typeface="Times New Roman"/>
                          <a:ea typeface="Aptos" panose="020B0004020202020204" pitchFamily="34" charset="0"/>
                          <a:cs typeface="Times New Roman"/>
                        </a:rPr>
                        <a:t>, complete blood count, serum electrolytes, serum creatinine, lipid profile, glucose or hemoglobin A1c [HbA1c], thyroid-stimulating hormone, urinalysis, and urine albumin-to-creatinine ratio) and diagnostic procedures (12-lead ECG) should be performed to optimize management. </a:t>
                      </a:r>
                      <a:endParaRPr lang="en-US" sz="1400" kern="100" dirty="0">
                        <a:effectLst/>
                        <a:latin typeface="Times New Roman"/>
                        <a:ea typeface="Aptos" panose="020B0004020202020204" pitchFamily="34" charset="0"/>
                        <a:cs typeface="Times New Roman"/>
                      </a:endParaRPr>
                    </a:p>
                  </a:txBody>
                  <a:tcPr marL="64845" marR="64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77402"/>
                  </a:ext>
                </a:extLst>
              </a:tr>
            </a:tbl>
          </a:graphicData>
        </a:graphic>
      </p:graphicFrame>
    </p:spTree>
    <p:extLst>
      <p:ext uri="{BB962C8B-B14F-4D97-AF65-F5344CB8AC3E}">
        <p14:creationId xmlns:p14="http://schemas.microsoft.com/office/powerpoint/2010/main" val="106427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098001-5C11-3A56-65AD-83B2522E5266}"/>
              </a:ext>
            </a:extLst>
          </p:cNvPr>
          <p:cNvSpPr>
            <a:spLocks noGrp="1"/>
          </p:cNvSpPr>
          <p:nvPr/>
        </p:nvSpPr>
        <p:spPr>
          <a:xfrm>
            <a:off x="3294459" y="94611"/>
            <a:ext cx="8041482"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6. Routine Laboratory Testing for New Diagnosis of Hypertension</a:t>
            </a:r>
          </a:p>
        </p:txBody>
      </p:sp>
      <p:graphicFrame>
        <p:nvGraphicFramePr>
          <p:cNvPr id="3" name="Table 2">
            <a:extLst>
              <a:ext uri="{FF2B5EF4-FFF2-40B4-BE49-F238E27FC236}">
                <a16:creationId xmlns:a16="http://schemas.microsoft.com/office/drawing/2014/main" id="{A00CF9EE-6FE0-2233-3348-B40F4A20621B}"/>
              </a:ext>
            </a:extLst>
          </p:cNvPr>
          <p:cNvGraphicFramePr>
            <a:graphicFrameLocks noGrp="1"/>
          </p:cNvGraphicFramePr>
          <p:nvPr>
            <p:extLst>
              <p:ext uri="{D42A27DB-BD31-4B8C-83A1-F6EECF244321}">
                <p14:modId xmlns:p14="http://schemas.microsoft.com/office/powerpoint/2010/main" val="705365230"/>
              </p:ext>
            </p:extLst>
          </p:nvPr>
        </p:nvGraphicFramePr>
        <p:xfrm>
          <a:off x="2870521" y="1388962"/>
          <a:ext cx="7503114" cy="5677374"/>
        </p:xfrm>
        <a:graphic>
          <a:graphicData uri="http://schemas.openxmlformats.org/drawingml/2006/table">
            <a:tbl>
              <a:tblPr firstRow="1" firstCol="1" bandRow="1"/>
              <a:tblGrid>
                <a:gridCol w="7503114">
                  <a:extLst>
                    <a:ext uri="{9D8B030D-6E8A-4147-A177-3AD203B41FA5}">
                      <a16:colId xmlns:a16="http://schemas.microsoft.com/office/drawing/2014/main" val="2338460713"/>
                    </a:ext>
                  </a:extLst>
                </a:gridCol>
              </a:tblGrid>
              <a:tr h="486459">
                <a:tc>
                  <a:txBody>
                    <a:bodyPr/>
                    <a:lstStyle/>
                    <a:p>
                      <a:pPr marL="0" marR="0">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Diagnostic Tests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624104"/>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Complete blood count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7880777"/>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Serum sodium, potassium, calcium</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188416"/>
                  </a:ext>
                </a:extLst>
              </a:tr>
              <a:tr h="995032">
                <a:tc>
                  <a:txBody>
                    <a:bodyPr/>
                    <a:lstStyle/>
                    <a:p>
                      <a:pPr marL="0" marR="0">
                        <a:lnSpc>
                          <a:spcPct val="150000"/>
                        </a:lnSpc>
                        <a:spcAft>
                          <a:spcPts val="800"/>
                        </a:spcAft>
                        <a:buNone/>
                      </a:pPr>
                      <a:r>
                        <a:rPr lang="en-US" sz="1800" dirty="0">
                          <a:effectLst/>
                          <a:latin typeface="Times New Roman"/>
                          <a:ea typeface="Times New Roman" panose="02020603050405020304" pitchFamily="18" charset="0"/>
                          <a:cs typeface="Times New Roman"/>
                        </a:rPr>
                        <a:t>Serum creatinine with estimation of glomerular filtration rate (based on the 2021 CKD-EPI Creatinine Equation)</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978388"/>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Lipid profile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575964"/>
                  </a:ext>
                </a:extLst>
              </a:tr>
              <a:tr h="613775">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Fasting blood glucose or Hemoglobin  A1c  </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545142"/>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Thyroid-stimulating hormone</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187816"/>
                  </a:ext>
                </a:extLst>
              </a:tr>
              <a:tr h="486459">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Urinalysis</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283431"/>
                  </a:ext>
                </a:extLst>
              </a:tr>
              <a:tr h="663354">
                <a:tc>
                  <a:txBody>
                    <a:bodyPr/>
                    <a:lstStyle/>
                    <a:p>
                      <a:pPr marL="0" marR="0">
                        <a:lnSpc>
                          <a:spcPct val="200000"/>
                        </a:lnSpc>
                        <a:spcAft>
                          <a:spcPts val="800"/>
                        </a:spcAft>
                        <a:buNone/>
                      </a:pPr>
                      <a:r>
                        <a:rPr lang="en-US" sz="1800" dirty="0">
                          <a:effectLst/>
                          <a:latin typeface="Times New Roman"/>
                          <a:ea typeface="Times New Roman" panose="02020603050405020304" pitchFamily="18" charset="0"/>
                          <a:cs typeface="Times New Roman"/>
                        </a:rPr>
                        <a:t>Urine albumin-to-creatinine ratio; urine protein-to-creatinine ratio</a:t>
                      </a:r>
                      <a:endParaRPr lang="en-US" sz="1800" dirty="0">
                        <a:effectLst/>
                        <a:latin typeface="Times New Roman"/>
                        <a:ea typeface="Aptos" panose="020B000402020202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9592641"/>
                  </a:ext>
                </a:extLst>
              </a:tr>
              <a:tr h="486459">
                <a:tc>
                  <a:txBody>
                    <a:bodyPr/>
                    <a:lstStyle/>
                    <a:p>
                      <a:pPr marL="0" marR="0">
                        <a:lnSpc>
                          <a:spcPct val="20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165214"/>
                  </a:ext>
                </a:extLst>
              </a:tr>
            </a:tbl>
          </a:graphicData>
        </a:graphic>
      </p:graphicFrame>
      <p:sp>
        <p:nvSpPr>
          <p:cNvPr id="5" name="TextBox 4">
            <a:extLst>
              <a:ext uri="{FF2B5EF4-FFF2-40B4-BE49-F238E27FC236}">
                <a16:creationId xmlns:a16="http://schemas.microsoft.com/office/drawing/2014/main" id="{637F443C-D041-9253-7129-909181BBC363}"/>
              </a:ext>
            </a:extLst>
          </p:cNvPr>
          <p:cNvSpPr txBox="1"/>
          <p:nvPr/>
        </p:nvSpPr>
        <p:spPr>
          <a:xfrm>
            <a:off x="10820400" y="5943600"/>
            <a:ext cx="3657600" cy="1508105"/>
          </a:xfrm>
          <a:prstGeom prst="rect">
            <a:avLst/>
          </a:prstGeom>
          <a:noFill/>
        </p:spPr>
        <p:txBody>
          <a:bodyPr wrap="square">
            <a:spAutoFit/>
          </a:bodyPr>
          <a:lstStyle/>
          <a:p>
            <a:r>
              <a:rPr lang="en-US" sz="1400" dirty="0">
                <a:latin typeface="Lub Dub Medium" panose="020B0603030403020204" pitchFamily="34" charset="0"/>
              </a:rPr>
              <a:t>ECG indicates electrocardiogram.</a:t>
            </a:r>
          </a:p>
          <a:p>
            <a:endParaRPr lang="en-US" dirty="0">
              <a:latin typeface="Lub Dub Medium" panose="020B0603030403020204" pitchFamily="34" charset="0"/>
            </a:endParaRPr>
          </a:p>
          <a:p>
            <a:endParaRPr lang="en-US" sz="1200" dirty="0">
              <a:latin typeface="Lub Dub Medium" panose="020B0603030403020204" pitchFamily="34" charset="0"/>
            </a:endParaRPr>
          </a:p>
          <a:p>
            <a:r>
              <a:rPr lang="en-US" sz="1200" dirty="0">
                <a:latin typeface="Lub Dub Medium" panose="020B0603030403020204" pitchFamily="34" charset="0"/>
              </a:rPr>
              <a:t> 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517957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2" name="Title 3">
            <a:extLst>
              <a:ext uri="{FF2B5EF4-FFF2-40B4-BE49-F238E27FC236}">
                <a16:creationId xmlns:a16="http://schemas.microsoft.com/office/drawing/2014/main" id="{A9737ED0-46EA-52F3-0C5F-553C8C65DF46}"/>
              </a:ext>
            </a:extLst>
          </p:cNvPr>
          <p:cNvSpPr>
            <a:spLocks noGrp="1"/>
          </p:cNvSpPr>
          <p:nvPr/>
        </p:nvSpPr>
        <p:spPr>
          <a:xfrm>
            <a:off x="2957213" y="1054632"/>
            <a:ext cx="8715972"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Ambulatory Blood Pressure Monitoring and Home Blood Pressure Monitoring</a:t>
            </a:r>
          </a:p>
        </p:txBody>
      </p:sp>
      <p:graphicFrame>
        <p:nvGraphicFramePr>
          <p:cNvPr id="3" name="Table 2">
            <a:extLst>
              <a:ext uri="{FF2B5EF4-FFF2-40B4-BE49-F238E27FC236}">
                <a16:creationId xmlns:a16="http://schemas.microsoft.com/office/drawing/2014/main" id="{5DCECFC6-1963-0BB3-7EE6-DF059F9F46DE}"/>
              </a:ext>
            </a:extLst>
          </p:cNvPr>
          <p:cNvGraphicFramePr>
            <a:graphicFrameLocks noGrp="1"/>
          </p:cNvGraphicFramePr>
          <p:nvPr>
            <p:extLst>
              <p:ext uri="{D42A27DB-BD31-4B8C-83A1-F6EECF244321}">
                <p14:modId xmlns:p14="http://schemas.microsoft.com/office/powerpoint/2010/main" val="1910020058"/>
              </p:ext>
            </p:extLst>
          </p:nvPr>
        </p:nvGraphicFramePr>
        <p:xfrm>
          <a:off x="2611485" y="2693956"/>
          <a:ext cx="9407427" cy="4048752"/>
        </p:xfrm>
        <a:graphic>
          <a:graphicData uri="http://schemas.openxmlformats.org/drawingml/2006/table">
            <a:tbl>
              <a:tblPr firstRow="1" firstCol="1" bandRow="1"/>
              <a:tblGrid>
                <a:gridCol w="940743">
                  <a:extLst>
                    <a:ext uri="{9D8B030D-6E8A-4147-A177-3AD203B41FA5}">
                      <a16:colId xmlns:a16="http://schemas.microsoft.com/office/drawing/2014/main" val="2626193825"/>
                    </a:ext>
                  </a:extLst>
                </a:gridCol>
                <a:gridCol w="931336">
                  <a:extLst>
                    <a:ext uri="{9D8B030D-6E8A-4147-A177-3AD203B41FA5}">
                      <a16:colId xmlns:a16="http://schemas.microsoft.com/office/drawing/2014/main" val="2804865005"/>
                    </a:ext>
                  </a:extLst>
                </a:gridCol>
                <a:gridCol w="7535348">
                  <a:extLst>
                    <a:ext uri="{9D8B030D-6E8A-4147-A177-3AD203B41FA5}">
                      <a16:colId xmlns:a16="http://schemas.microsoft.com/office/drawing/2014/main" val="3842272746"/>
                    </a:ext>
                  </a:extLst>
                </a:gridCol>
              </a:tblGrid>
              <a:tr h="1116044">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Ambulatory Blood Pressure Monitoring and Home Blood Pressure Monitoring</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20057925"/>
                  </a:ext>
                </a:extLst>
              </a:tr>
              <a:tr h="48894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528615"/>
                  </a:ext>
                </a:extLst>
              </a:tr>
              <a:tr h="109912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suspected hypertension, out-of-office BP measurements by either ABPM or HBPM are recommended to confirm the diagnosis of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5938930"/>
                  </a:ext>
                </a:extLst>
              </a:tr>
              <a:tr h="134464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are taking antihypertensive medication, HBPM is recommended for monitoring the titration of BP-lowering medication, along with cointerventions such as patient education, telehealth counseling, and clinical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3845999"/>
                  </a:ext>
                </a:extLst>
              </a:tr>
            </a:tbl>
          </a:graphicData>
        </a:graphic>
      </p:graphicFrame>
    </p:spTree>
    <p:extLst>
      <p:ext uri="{BB962C8B-B14F-4D97-AF65-F5344CB8AC3E}">
        <p14:creationId xmlns:p14="http://schemas.microsoft.com/office/powerpoint/2010/main" val="369803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FDAA-FEE5-A383-BC5C-CADF5EB33BD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70318E-F913-22FE-F1FA-490771B3AE9C}"/>
              </a:ext>
            </a:extLst>
          </p:cNvPr>
          <p:cNvSpPr>
            <a:spLocks noGrp="1"/>
          </p:cNvSpPr>
          <p:nvPr>
            <p:ph type="sldNum" sz="quarter" idx="4"/>
          </p:nvPr>
        </p:nvSpPr>
        <p:spPr/>
        <p:txBody>
          <a:bodyPr/>
          <a:lstStyle/>
          <a:p>
            <a:fld id="{01CD3B2E-BC1C-6C4D-9D91-A67B950EE325}" type="slidenum">
              <a:rPr lang="en-US" smtClean="0"/>
              <a:pPr/>
              <a:t>4</a:t>
            </a:fld>
            <a:endParaRPr lang="en-US" dirty="0"/>
          </a:p>
        </p:txBody>
      </p:sp>
      <p:graphicFrame>
        <p:nvGraphicFramePr>
          <p:cNvPr id="2" name="Table 1">
            <a:extLst>
              <a:ext uri="{FF2B5EF4-FFF2-40B4-BE49-F238E27FC236}">
                <a16:creationId xmlns:a16="http://schemas.microsoft.com/office/drawing/2014/main" id="{58C9E6C3-74A4-71F3-2528-B4A805DFB8FF}"/>
              </a:ext>
            </a:extLst>
          </p:cNvPr>
          <p:cNvGraphicFramePr>
            <a:graphicFrameLocks noGrp="1"/>
          </p:cNvGraphicFramePr>
          <p:nvPr>
            <p:extLst>
              <p:ext uri="{D42A27DB-BD31-4B8C-83A1-F6EECF244321}">
                <p14:modId xmlns:p14="http://schemas.microsoft.com/office/powerpoint/2010/main" val="2166300488"/>
              </p:ext>
            </p:extLst>
          </p:nvPr>
        </p:nvGraphicFramePr>
        <p:xfrm>
          <a:off x="1182686" y="1447800"/>
          <a:ext cx="12265027" cy="5521302"/>
        </p:xfrm>
        <a:graphic>
          <a:graphicData uri="http://schemas.openxmlformats.org/drawingml/2006/table">
            <a:tbl>
              <a:tblPr firstRow="1" firstCol="1" bandRow="1"/>
              <a:tblGrid>
                <a:gridCol w="3010507">
                  <a:extLst>
                    <a:ext uri="{9D8B030D-6E8A-4147-A177-3AD203B41FA5}">
                      <a16:colId xmlns:a16="http://schemas.microsoft.com/office/drawing/2014/main" val="1525653060"/>
                    </a:ext>
                  </a:extLst>
                </a:gridCol>
                <a:gridCol w="2804559">
                  <a:extLst>
                    <a:ext uri="{9D8B030D-6E8A-4147-A177-3AD203B41FA5}">
                      <a16:colId xmlns:a16="http://schemas.microsoft.com/office/drawing/2014/main" val="1016021909"/>
                    </a:ext>
                  </a:extLst>
                </a:gridCol>
                <a:gridCol w="3131189">
                  <a:extLst>
                    <a:ext uri="{9D8B030D-6E8A-4147-A177-3AD203B41FA5}">
                      <a16:colId xmlns:a16="http://schemas.microsoft.com/office/drawing/2014/main" val="4119478779"/>
                    </a:ext>
                  </a:extLst>
                </a:gridCol>
                <a:gridCol w="3318772">
                  <a:extLst>
                    <a:ext uri="{9D8B030D-6E8A-4147-A177-3AD203B41FA5}">
                      <a16:colId xmlns:a16="http://schemas.microsoft.com/office/drawing/2014/main" val="4179810075"/>
                    </a:ext>
                  </a:extLst>
                </a:gridCol>
              </a:tblGrid>
              <a:tr h="280623">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New or Revised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Section Title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2017 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2025 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727002"/>
                  </a:ext>
                </a:extLst>
              </a:tr>
              <a:tr h="28062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New terminology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Hypertensive urgency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Severe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649296"/>
                  </a:ext>
                </a:extLst>
              </a:tr>
              <a:tr h="233012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New recommendation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3.2.3. Secondary Forms of Hypertension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COR 1: In adults with resistant hypertension, screening for primary aldosteronism is recommended regardless of whether hypokalemia is present</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to increase rates of detection, diagnosis, and specific targeted 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447374"/>
                  </a:ext>
                </a:extLst>
              </a:tr>
              <a:tr h="2622908">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New recommendation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3.2.3.1. 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COR 1: In adults with an indication for screening for primary aldosteronism, it is recommended to continue most antihypertensive medications (other than MRA) prior to initial screening to minimize barriers to or delays in screening.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0986813"/>
                  </a:ext>
                </a:extLst>
              </a:tr>
            </a:tbl>
          </a:graphicData>
        </a:graphic>
      </p:graphicFrame>
      <p:sp>
        <p:nvSpPr>
          <p:cNvPr id="6" name="Title 3">
            <a:extLst>
              <a:ext uri="{FF2B5EF4-FFF2-40B4-BE49-F238E27FC236}">
                <a16:creationId xmlns:a16="http://schemas.microsoft.com/office/drawing/2014/main" id="{FF965C97-4A5A-534A-D561-14A8F56E6877}"/>
              </a:ext>
            </a:extLst>
          </p:cNvPr>
          <p:cNvSpPr>
            <a:spLocks noGrp="1"/>
          </p:cNvSpPr>
          <p:nvPr/>
        </p:nvSpPr>
        <p:spPr>
          <a:xfrm>
            <a:off x="5857875" y="685800"/>
            <a:ext cx="291465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a:t>
            </a:r>
          </a:p>
        </p:txBody>
      </p:sp>
    </p:spTree>
    <p:extLst>
      <p:ext uri="{BB962C8B-B14F-4D97-AF65-F5344CB8AC3E}">
        <p14:creationId xmlns:p14="http://schemas.microsoft.com/office/powerpoint/2010/main" val="3021351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hair with a pressure monitor&#10;&#10;Description automatically generated">
            <a:extLst>
              <a:ext uri="{FF2B5EF4-FFF2-40B4-BE49-F238E27FC236}">
                <a16:creationId xmlns:a16="http://schemas.microsoft.com/office/drawing/2014/main" id="{DDFDEEED-9C62-EB18-E7E0-CFD5E9DB7DAB}"/>
              </a:ext>
            </a:extLst>
          </p:cNvPr>
          <p:cNvPicPr>
            <a:picLocks noChangeAspect="1"/>
          </p:cNvPicPr>
          <p:nvPr/>
        </p:nvPicPr>
        <p:blipFill>
          <a:blip r:embed="rId2"/>
          <a:stretch>
            <a:fillRect/>
          </a:stretch>
        </p:blipFill>
        <p:spPr>
          <a:xfrm>
            <a:off x="2971800" y="1116982"/>
            <a:ext cx="10543733" cy="6367346"/>
          </a:xfrm>
          <a:prstGeom prst="rect">
            <a:avLst/>
          </a:prstGeom>
        </p:spPr>
      </p:pic>
      <p:sp>
        <p:nvSpPr>
          <p:cNvPr id="2" name="Title 3">
            <a:extLst>
              <a:ext uri="{FF2B5EF4-FFF2-40B4-BE49-F238E27FC236}">
                <a16:creationId xmlns:a16="http://schemas.microsoft.com/office/drawing/2014/main" id="{4DDC16FC-13ED-B4E0-A87E-3A0CED0CB9A2}"/>
              </a:ext>
            </a:extLst>
          </p:cNvPr>
          <p:cNvSpPr>
            <a:spLocks noGrp="1"/>
          </p:cNvSpPr>
          <p:nvPr/>
        </p:nvSpPr>
        <p:spPr>
          <a:xfrm>
            <a:off x="162528" y="1557455"/>
            <a:ext cx="2809272" cy="2743200"/>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4. Home Blood Pressure Monitoring.</a:t>
            </a:r>
          </a:p>
        </p:txBody>
      </p:sp>
      <p:sp>
        <p:nvSpPr>
          <p:cNvPr id="5" name="TextBox 4">
            <a:extLst>
              <a:ext uri="{FF2B5EF4-FFF2-40B4-BE49-F238E27FC236}">
                <a16:creationId xmlns:a16="http://schemas.microsoft.com/office/drawing/2014/main" id="{1495A28B-D374-9225-1ACA-909B0C226317}"/>
              </a:ext>
            </a:extLst>
          </p:cNvPr>
          <p:cNvSpPr txBox="1"/>
          <p:nvPr/>
        </p:nvSpPr>
        <p:spPr>
          <a:xfrm>
            <a:off x="162528" y="4991338"/>
            <a:ext cx="2590800" cy="2492990"/>
          </a:xfrm>
          <a:prstGeom prst="rect">
            <a:avLst/>
          </a:prstGeom>
          <a:noFill/>
        </p:spPr>
        <p:txBody>
          <a:bodyPr wrap="square">
            <a:spAutoFit/>
          </a:bodyPr>
          <a:lstStyle/>
          <a:p>
            <a:r>
              <a:rPr lang="en-US" sz="1400" dirty="0">
                <a:latin typeface="Lub Dub Medium" panose="020B0603030403020204" pitchFamily="34" charset="0"/>
              </a:rPr>
              <a:t>See Table 7 for HBPM targets. BP indicates blood pressure; and HBPM, home blood pressure monitoring.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200" dirty="0">
                <a:latin typeface="Lub Dub Medium" panose="020B0603030403020204" pitchFamily="34" charset="0"/>
              </a:rPr>
              <a:t>Adapted with permission from Whelton et al. Copyright 2019 American College of Cardiology Foundation and American Heart Association, Inc. Created by </a:t>
            </a:r>
            <a:r>
              <a:rPr lang="en-US" sz="1200" dirty="0" err="1">
                <a:latin typeface="Lub Dub Medium" panose="020B0603030403020204" pitchFamily="34" charset="0"/>
              </a:rPr>
              <a:t>Sceyence</a:t>
            </a:r>
            <a:r>
              <a:rPr lang="en-US" sz="1200" dirty="0">
                <a:latin typeface="Lub Dub Medium" panose="020B0603030403020204" pitchFamily="34" charset="0"/>
              </a:rPr>
              <a:t> Studios. </a:t>
            </a:r>
          </a:p>
        </p:txBody>
      </p:sp>
    </p:spTree>
    <p:extLst>
      <p:ext uri="{BB962C8B-B14F-4D97-AF65-F5344CB8AC3E}">
        <p14:creationId xmlns:p14="http://schemas.microsoft.com/office/powerpoint/2010/main" val="3670911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2" name="Title 3">
            <a:extLst>
              <a:ext uri="{FF2B5EF4-FFF2-40B4-BE49-F238E27FC236}">
                <a16:creationId xmlns:a16="http://schemas.microsoft.com/office/drawing/2014/main" id="{DF21A68A-8F10-DFDD-014A-C974789EF2CC}"/>
              </a:ext>
            </a:extLst>
          </p:cNvPr>
          <p:cNvSpPr>
            <a:spLocks noGrp="1"/>
          </p:cNvSpPr>
          <p:nvPr/>
        </p:nvSpPr>
        <p:spPr>
          <a:xfrm>
            <a:off x="2324099" y="1005562"/>
            <a:ext cx="9982200" cy="22097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7. Values of Systolic/Diastolic Blood Pressure for Ambulatory and Home Blood Pressure Monitoring Corresponding to Office Systolic/Diastolic Blood Pressure Levels</a:t>
            </a:r>
          </a:p>
        </p:txBody>
      </p:sp>
      <p:graphicFrame>
        <p:nvGraphicFramePr>
          <p:cNvPr id="3" name="Table 2">
            <a:extLst>
              <a:ext uri="{FF2B5EF4-FFF2-40B4-BE49-F238E27FC236}">
                <a16:creationId xmlns:a16="http://schemas.microsoft.com/office/drawing/2014/main" id="{29951AE4-3F91-455A-D36F-D13A0938C792}"/>
              </a:ext>
            </a:extLst>
          </p:cNvPr>
          <p:cNvGraphicFramePr>
            <a:graphicFrameLocks noGrp="1"/>
          </p:cNvGraphicFramePr>
          <p:nvPr>
            <p:extLst>
              <p:ext uri="{D42A27DB-BD31-4B8C-83A1-F6EECF244321}">
                <p14:modId xmlns:p14="http://schemas.microsoft.com/office/powerpoint/2010/main" val="1983861004"/>
              </p:ext>
            </p:extLst>
          </p:nvPr>
        </p:nvGraphicFramePr>
        <p:xfrm>
          <a:off x="2990849" y="3395128"/>
          <a:ext cx="8648702" cy="2819400"/>
        </p:xfrm>
        <a:graphic>
          <a:graphicData uri="http://schemas.openxmlformats.org/drawingml/2006/table">
            <a:tbl>
              <a:tblPr firstRow="1" firstCol="1" lastRow="1" lastCol="1" bandRow="1" bandCol="1"/>
              <a:tblGrid>
                <a:gridCol w="1590132">
                  <a:extLst>
                    <a:ext uri="{9D8B030D-6E8A-4147-A177-3AD203B41FA5}">
                      <a16:colId xmlns:a16="http://schemas.microsoft.com/office/drawing/2014/main" val="3270034563"/>
                    </a:ext>
                  </a:extLst>
                </a:gridCol>
                <a:gridCol w="1455376">
                  <a:extLst>
                    <a:ext uri="{9D8B030D-6E8A-4147-A177-3AD203B41FA5}">
                      <a16:colId xmlns:a16="http://schemas.microsoft.com/office/drawing/2014/main" val="3680797501"/>
                    </a:ext>
                  </a:extLst>
                </a:gridCol>
                <a:gridCol w="2021354">
                  <a:extLst>
                    <a:ext uri="{9D8B030D-6E8A-4147-A177-3AD203B41FA5}">
                      <a16:colId xmlns:a16="http://schemas.microsoft.com/office/drawing/2014/main" val="1167442317"/>
                    </a:ext>
                  </a:extLst>
                </a:gridCol>
                <a:gridCol w="1940500">
                  <a:extLst>
                    <a:ext uri="{9D8B030D-6E8A-4147-A177-3AD203B41FA5}">
                      <a16:colId xmlns:a16="http://schemas.microsoft.com/office/drawing/2014/main" val="357250529"/>
                    </a:ext>
                  </a:extLst>
                </a:gridCol>
                <a:gridCol w="1641340">
                  <a:extLst>
                    <a:ext uri="{9D8B030D-6E8A-4147-A177-3AD203B41FA5}">
                      <a16:colId xmlns:a16="http://schemas.microsoft.com/office/drawing/2014/main" val="785685122"/>
                    </a:ext>
                  </a:extLst>
                </a:gridCol>
              </a:tblGrid>
              <a:tr h="1284728">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Office,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HBPM,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Daytime ABPM,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Nighttime ABPM,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24-Hour ABPM, mm Hg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55833990"/>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100/65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115/75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55987493"/>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110/65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125/75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37360209"/>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140/90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135/85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135/85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120/70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130/80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50873963"/>
                  </a:ext>
                </a:extLst>
              </a:tr>
              <a:tr h="383668">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160/100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145/90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145/90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140/85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145/90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30211901"/>
                  </a:ext>
                </a:extLst>
              </a:tr>
            </a:tbl>
          </a:graphicData>
        </a:graphic>
      </p:graphicFrame>
      <p:sp>
        <p:nvSpPr>
          <p:cNvPr id="6" name="TextBox 5">
            <a:extLst>
              <a:ext uri="{FF2B5EF4-FFF2-40B4-BE49-F238E27FC236}">
                <a16:creationId xmlns:a16="http://schemas.microsoft.com/office/drawing/2014/main" id="{1D398AA4-DC7C-2A7E-CDDC-20A87E407778}"/>
              </a:ext>
            </a:extLst>
          </p:cNvPr>
          <p:cNvSpPr txBox="1"/>
          <p:nvPr/>
        </p:nvSpPr>
        <p:spPr>
          <a:xfrm>
            <a:off x="2095498" y="6281401"/>
            <a:ext cx="10439401" cy="1323439"/>
          </a:xfrm>
          <a:prstGeom prst="rect">
            <a:avLst/>
          </a:prstGeom>
          <a:noFill/>
        </p:spPr>
        <p:txBody>
          <a:bodyPr wrap="square">
            <a:spAutoFit/>
          </a:bodyPr>
          <a:lstStyle/>
          <a:p>
            <a:r>
              <a:rPr lang="en-US" sz="1400" dirty="0">
                <a:latin typeface="Lub Dub Medium" panose="020B0603030403020204" pitchFamily="34" charset="0"/>
              </a:rPr>
              <a:t>ABPM indicates ambulatory blood pressure monitoring; BP, blood pressure; DBP, diastolic blood pressure; HBPM, home blood pressure monitoring; and SBP, systolic blood pressure. </a:t>
            </a:r>
          </a:p>
          <a:p>
            <a:endParaRPr lang="en-US" sz="1400" dirty="0">
              <a:latin typeface="Lub Dub Medium" panose="020B0603030403020204" pitchFamily="34" charset="0"/>
            </a:endParaRPr>
          </a:p>
          <a:p>
            <a:endParaRPr lang="en-US" sz="1400" dirty="0">
              <a:latin typeface="Lub Dub Medium" panose="020B0603030403020204" pitchFamily="34" charset="0"/>
            </a:endParaRPr>
          </a:p>
          <a:p>
            <a:r>
              <a:rPr lang="en-US" sz="1200" dirty="0">
                <a:latin typeface="Lub Dub Medium" panose="020B0603030403020204" pitchFamily="34" charset="0"/>
              </a:rPr>
              <a:t>Modified with permission from Whelton et al.. Copyright 2018 American College of Cardiology Foundation and American Heart Association, Inc. </a:t>
            </a:r>
          </a:p>
        </p:txBody>
      </p:sp>
    </p:spTree>
    <p:extLst>
      <p:ext uri="{BB962C8B-B14F-4D97-AF65-F5344CB8AC3E}">
        <p14:creationId xmlns:p14="http://schemas.microsoft.com/office/powerpoint/2010/main" val="284722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407AD6A-C121-CAE7-9248-67A1D8E05B40}"/>
              </a:ext>
            </a:extLst>
          </p:cNvPr>
          <p:cNvSpPr>
            <a:spLocks noGrp="1"/>
          </p:cNvSpPr>
          <p:nvPr/>
        </p:nvSpPr>
        <p:spPr>
          <a:xfrm>
            <a:off x="3726505" y="2209800"/>
            <a:ext cx="7177387" cy="597431"/>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Cuffless Blood Pressure Devices</a:t>
            </a:r>
          </a:p>
        </p:txBody>
      </p:sp>
      <p:graphicFrame>
        <p:nvGraphicFramePr>
          <p:cNvPr id="3" name="Table 2">
            <a:extLst>
              <a:ext uri="{FF2B5EF4-FFF2-40B4-BE49-F238E27FC236}">
                <a16:creationId xmlns:a16="http://schemas.microsoft.com/office/drawing/2014/main" id="{2F99D391-690F-D6DE-8C84-1A1526C9C2F6}"/>
              </a:ext>
            </a:extLst>
          </p:cNvPr>
          <p:cNvGraphicFramePr>
            <a:graphicFrameLocks noGrp="1"/>
          </p:cNvGraphicFramePr>
          <p:nvPr>
            <p:extLst>
              <p:ext uri="{D42A27DB-BD31-4B8C-83A1-F6EECF244321}">
                <p14:modId xmlns:p14="http://schemas.microsoft.com/office/powerpoint/2010/main" val="3201189781"/>
              </p:ext>
            </p:extLst>
          </p:nvPr>
        </p:nvGraphicFramePr>
        <p:xfrm>
          <a:off x="3238499" y="3276600"/>
          <a:ext cx="8153400" cy="1676399"/>
        </p:xfrm>
        <a:graphic>
          <a:graphicData uri="http://schemas.openxmlformats.org/drawingml/2006/table">
            <a:tbl>
              <a:tblPr firstRow="1" firstCol="1" bandRow="1"/>
              <a:tblGrid>
                <a:gridCol w="932699">
                  <a:extLst>
                    <a:ext uri="{9D8B030D-6E8A-4147-A177-3AD203B41FA5}">
                      <a16:colId xmlns:a16="http://schemas.microsoft.com/office/drawing/2014/main" val="504983999"/>
                    </a:ext>
                  </a:extLst>
                </a:gridCol>
                <a:gridCol w="682097">
                  <a:extLst>
                    <a:ext uri="{9D8B030D-6E8A-4147-A177-3AD203B41FA5}">
                      <a16:colId xmlns:a16="http://schemas.microsoft.com/office/drawing/2014/main" val="3387842909"/>
                    </a:ext>
                  </a:extLst>
                </a:gridCol>
                <a:gridCol w="6538604">
                  <a:extLst>
                    <a:ext uri="{9D8B030D-6E8A-4147-A177-3AD203B41FA5}">
                      <a16:colId xmlns:a16="http://schemas.microsoft.com/office/drawing/2014/main" val="3615823158"/>
                    </a:ext>
                  </a:extLst>
                </a:gridCol>
              </a:tblGrid>
              <a:tr h="4572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 for Cuffless Blood Pressure Devices</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456056559"/>
                  </a:ext>
                </a:extLst>
              </a:tr>
              <a:tr h="298335">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9568"/>
                  </a:ext>
                </a:extLst>
              </a:tr>
              <a:tr h="920864">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 No Benefit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the use of cuffless BP devices is not recommended for the diagnosis or management of high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0793714"/>
                  </a:ext>
                </a:extLst>
              </a:tr>
            </a:tbl>
          </a:graphicData>
        </a:graphic>
      </p:graphicFrame>
    </p:spTree>
    <p:extLst>
      <p:ext uri="{BB962C8B-B14F-4D97-AF65-F5344CB8AC3E}">
        <p14:creationId xmlns:p14="http://schemas.microsoft.com/office/powerpoint/2010/main" val="34601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2" name="Title 3">
            <a:extLst>
              <a:ext uri="{FF2B5EF4-FFF2-40B4-BE49-F238E27FC236}">
                <a16:creationId xmlns:a16="http://schemas.microsoft.com/office/drawing/2014/main" id="{9A469280-69E4-0D77-F91B-09FFAD3564A9}"/>
              </a:ext>
            </a:extLst>
          </p:cNvPr>
          <p:cNvSpPr>
            <a:spLocks noGrp="1"/>
          </p:cNvSpPr>
          <p:nvPr/>
        </p:nvSpPr>
        <p:spPr>
          <a:xfrm>
            <a:off x="3181349" y="1752600"/>
            <a:ext cx="8267701"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8. Environmental, Behavioral, and Genetic Causes of Hypertension</a:t>
            </a:r>
          </a:p>
        </p:txBody>
      </p:sp>
      <p:graphicFrame>
        <p:nvGraphicFramePr>
          <p:cNvPr id="3" name="Table 2">
            <a:extLst>
              <a:ext uri="{FF2B5EF4-FFF2-40B4-BE49-F238E27FC236}">
                <a16:creationId xmlns:a16="http://schemas.microsoft.com/office/drawing/2014/main" id="{0F757DC3-FA66-259B-3D3F-2E9144FF2B6E}"/>
              </a:ext>
            </a:extLst>
          </p:cNvPr>
          <p:cNvGraphicFramePr>
            <a:graphicFrameLocks noGrp="1"/>
          </p:cNvGraphicFramePr>
          <p:nvPr>
            <p:extLst>
              <p:ext uri="{D42A27DB-BD31-4B8C-83A1-F6EECF244321}">
                <p14:modId xmlns:p14="http://schemas.microsoft.com/office/powerpoint/2010/main" val="3152875956"/>
              </p:ext>
            </p:extLst>
          </p:nvPr>
        </p:nvGraphicFramePr>
        <p:xfrm>
          <a:off x="3019425" y="3124200"/>
          <a:ext cx="8591550" cy="3209646"/>
        </p:xfrm>
        <a:graphic>
          <a:graphicData uri="http://schemas.openxmlformats.org/drawingml/2006/table">
            <a:tbl>
              <a:tblPr firstRow="1" firstCol="1" bandRow="1"/>
              <a:tblGrid>
                <a:gridCol w="4130377">
                  <a:extLst>
                    <a:ext uri="{9D8B030D-6E8A-4147-A177-3AD203B41FA5}">
                      <a16:colId xmlns:a16="http://schemas.microsoft.com/office/drawing/2014/main" val="2208118329"/>
                    </a:ext>
                  </a:extLst>
                </a:gridCol>
                <a:gridCol w="4461173">
                  <a:extLst>
                    <a:ext uri="{9D8B030D-6E8A-4147-A177-3AD203B41FA5}">
                      <a16:colId xmlns:a16="http://schemas.microsoft.com/office/drawing/2014/main" val="2071642460"/>
                    </a:ext>
                  </a:extLst>
                </a:gridCol>
              </a:tblGrid>
              <a:tr h="373217">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Dietary intake factors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Nondietary factors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979116"/>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Higher sodium intake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Genetic variants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223887"/>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Lower potassium intake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Overweight/obesity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975244"/>
                  </a:ext>
                </a:extLst>
              </a:tr>
              <a:tr h="40026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Lower calcium/magnesium intake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Lower physical activity/fitness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623946"/>
                  </a:ext>
                </a:extLst>
              </a:tr>
              <a:tr h="943301">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Lower diet quality (lower intake of fruits/vegetables, plant proteins, fiber)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Sleep disturbances (related to duration, quality, regularity, and/or disordered breathing)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0186997"/>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Alcohol intake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Psychosocial stressors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149391"/>
                  </a:ext>
                </a:extLst>
              </a:tr>
              <a:tr h="37321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Air pollution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041570"/>
                  </a:ext>
                </a:extLst>
              </a:tr>
            </a:tbl>
          </a:graphicData>
        </a:graphic>
      </p:graphicFrame>
    </p:spTree>
    <p:extLst>
      <p:ext uri="{BB962C8B-B14F-4D97-AF65-F5344CB8AC3E}">
        <p14:creationId xmlns:p14="http://schemas.microsoft.com/office/powerpoint/2010/main" val="48592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6EE2C67-BAE7-27CF-F2F7-98A09F8D8726}"/>
              </a:ext>
            </a:extLst>
          </p:cNvPr>
          <p:cNvSpPr>
            <a:spLocks noGrp="1"/>
          </p:cNvSpPr>
          <p:nvPr/>
        </p:nvSpPr>
        <p:spPr>
          <a:xfrm>
            <a:off x="3048000" y="1295400"/>
            <a:ext cx="8991600" cy="1740431"/>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White-Coat Hypertension and Masked Hypertension, and White-Coat Effect and Masked Uncontrolled Hypertension</a:t>
            </a:r>
          </a:p>
        </p:txBody>
      </p:sp>
      <p:graphicFrame>
        <p:nvGraphicFramePr>
          <p:cNvPr id="3" name="Table 2">
            <a:extLst>
              <a:ext uri="{FF2B5EF4-FFF2-40B4-BE49-F238E27FC236}">
                <a16:creationId xmlns:a16="http://schemas.microsoft.com/office/drawing/2014/main" id="{04A3F5A4-8211-1DF1-DE37-04FEF36D9EE7}"/>
              </a:ext>
            </a:extLst>
          </p:cNvPr>
          <p:cNvGraphicFramePr>
            <a:graphicFrameLocks noGrp="1"/>
          </p:cNvGraphicFramePr>
          <p:nvPr>
            <p:extLst>
              <p:ext uri="{D42A27DB-BD31-4B8C-83A1-F6EECF244321}">
                <p14:modId xmlns:p14="http://schemas.microsoft.com/office/powerpoint/2010/main" val="2728359615"/>
              </p:ext>
            </p:extLst>
          </p:nvPr>
        </p:nvGraphicFramePr>
        <p:xfrm>
          <a:off x="1394618" y="3468588"/>
          <a:ext cx="11841163" cy="3318295"/>
        </p:xfrm>
        <a:graphic>
          <a:graphicData uri="http://schemas.openxmlformats.org/drawingml/2006/table">
            <a:tbl>
              <a:tblPr firstRow="1" firstCol="1" lastRow="1" lastCol="1" bandRow="1" bandCol="1"/>
              <a:tblGrid>
                <a:gridCol w="1132016">
                  <a:extLst>
                    <a:ext uri="{9D8B030D-6E8A-4147-A177-3AD203B41FA5}">
                      <a16:colId xmlns:a16="http://schemas.microsoft.com/office/drawing/2014/main" val="2814089480"/>
                    </a:ext>
                  </a:extLst>
                </a:gridCol>
                <a:gridCol w="1252794">
                  <a:extLst>
                    <a:ext uri="{9D8B030D-6E8A-4147-A177-3AD203B41FA5}">
                      <a16:colId xmlns:a16="http://schemas.microsoft.com/office/drawing/2014/main" val="2614017263"/>
                    </a:ext>
                  </a:extLst>
                </a:gridCol>
                <a:gridCol w="9456353">
                  <a:extLst>
                    <a:ext uri="{9D8B030D-6E8A-4147-A177-3AD203B41FA5}">
                      <a16:colId xmlns:a16="http://schemas.microsoft.com/office/drawing/2014/main" val="2737130847"/>
                    </a:ext>
                  </a:extLst>
                </a:gridCol>
              </a:tblGrid>
              <a:tr h="1169937">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White-Coat Hypertension and Masked Hypertension, and White-Coat Effect and Masked Uncontrolled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446191362"/>
                  </a:ext>
                </a:extLst>
              </a:tr>
              <a:tr h="339323">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04861286"/>
                  </a:ext>
                </a:extLst>
              </a:tr>
              <a:tr h="1115682">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untreated office SBP ≥130 mm Hg or DBP ≥80 mm Hg, and without office SBP ≥160 mm Hg or DBP ≥100 mm Hg, it is reasonable to exclude white-coat hypertension using out-of-office BP monitoring before a diagnosis of hypertension is made.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60441535"/>
                  </a:ext>
                </a:extLst>
              </a:tr>
              <a:tr h="693353">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a:ea typeface="Aptos" panose="020B0004020202020204" pitchFamily="34" charset="0"/>
                          <a:cs typeface="Times New Roman"/>
                        </a:rPr>
                        <a:t>In adults with white-coat hypertension or masked hypertension, out-of-office BP monitoring is reasonable to exclude transition to a diagnosis of sustained hypertension.</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97609107"/>
                  </a:ext>
                </a:extLst>
              </a:tr>
            </a:tbl>
          </a:graphicData>
        </a:graphic>
      </p:graphicFrame>
    </p:spTree>
    <p:extLst>
      <p:ext uri="{BB962C8B-B14F-4D97-AF65-F5344CB8AC3E}">
        <p14:creationId xmlns:p14="http://schemas.microsoft.com/office/powerpoint/2010/main" val="249891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
        <p:nvSpPr>
          <p:cNvPr id="2" name="Title 3">
            <a:extLst>
              <a:ext uri="{FF2B5EF4-FFF2-40B4-BE49-F238E27FC236}">
                <a16:creationId xmlns:a16="http://schemas.microsoft.com/office/drawing/2014/main" id="{25D36A1F-1753-C780-D8F9-0D289AEE1D4E}"/>
              </a:ext>
            </a:extLst>
          </p:cNvPr>
          <p:cNvSpPr>
            <a:spLocks noGrp="1"/>
          </p:cNvSpPr>
          <p:nvPr/>
        </p:nvSpPr>
        <p:spPr>
          <a:xfrm>
            <a:off x="2476500" y="1079838"/>
            <a:ext cx="9677400" cy="1740431"/>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White-Coat Hypertension and Masked Hypertension and White-Coat Effect and Masked Uncontrolled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71658BD-09D1-5F66-98F5-0267EC591763}"/>
              </a:ext>
            </a:extLst>
          </p:cNvPr>
          <p:cNvGraphicFramePr>
            <a:graphicFrameLocks noGrp="1"/>
          </p:cNvGraphicFramePr>
          <p:nvPr>
            <p:extLst>
              <p:ext uri="{D42A27DB-BD31-4B8C-83A1-F6EECF244321}">
                <p14:modId xmlns:p14="http://schemas.microsoft.com/office/powerpoint/2010/main" val="822877939"/>
              </p:ext>
            </p:extLst>
          </p:nvPr>
        </p:nvGraphicFramePr>
        <p:xfrm>
          <a:off x="1036637" y="3124200"/>
          <a:ext cx="12557125" cy="3911262"/>
        </p:xfrm>
        <a:graphic>
          <a:graphicData uri="http://schemas.openxmlformats.org/drawingml/2006/table">
            <a:tbl>
              <a:tblPr firstRow="1" firstCol="1" lastRow="1" lastCol="1" bandRow="1" bandCol="1"/>
              <a:tblGrid>
                <a:gridCol w="1200461">
                  <a:extLst>
                    <a:ext uri="{9D8B030D-6E8A-4147-A177-3AD203B41FA5}">
                      <a16:colId xmlns:a16="http://schemas.microsoft.com/office/drawing/2014/main" val="240676892"/>
                    </a:ext>
                  </a:extLst>
                </a:gridCol>
                <a:gridCol w="1328544">
                  <a:extLst>
                    <a:ext uri="{9D8B030D-6E8A-4147-A177-3AD203B41FA5}">
                      <a16:colId xmlns:a16="http://schemas.microsoft.com/office/drawing/2014/main" val="2726498888"/>
                    </a:ext>
                  </a:extLst>
                </a:gridCol>
                <a:gridCol w="10028120">
                  <a:extLst>
                    <a:ext uri="{9D8B030D-6E8A-4147-A177-3AD203B41FA5}">
                      <a16:colId xmlns:a16="http://schemas.microsoft.com/office/drawing/2014/main" val="2578989841"/>
                    </a:ext>
                  </a:extLst>
                </a:gridCol>
              </a:tblGrid>
              <a:tr h="73887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apparent treatment-resistant hypertension  on office BP, it is reasonable to exclude white-coat effect, a form of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pseudoresistance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70528734"/>
                  </a:ext>
                </a:extLst>
              </a:tr>
              <a:tr h="131737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are taking antihypertensive medication and have elevated office BP (office SBP ≥130 mm Hg or DBP ≥80 mm Hg) but do not have resistant hypertension or office SBP ≥160 mm Hg or DBP ≥100 mm Hg, it is reasonable to exclude white-coat effect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81099893"/>
                  </a:ext>
                </a:extLst>
              </a:tr>
              <a:tr h="73887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untreated office SBP &lt;130 mm Hg and DBP &lt;80 mm Hg, it may be reasonable to exclude masked hypertension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93874785"/>
                  </a:ext>
                </a:extLst>
              </a:tr>
              <a:tr h="1116146">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B-NR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are taking antihypertensive medication and have office SBP &lt;130 mm Hg and DBP &lt;80 mm Hg, it may be reasonable to exclude masked uncontrolled hypertension using out-of-office BP monitoring.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30695087"/>
                  </a:ext>
                </a:extLst>
              </a:tr>
            </a:tbl>
          </a:graphicData>
        </a:graphic>
      </p:graphicFrame>
    </p:spTree>
    <p:extLst>
      <p:ext uri="{BB962C8B-B14F-4D97-AF65-F5344CB8AC3E}">
        <p14:creationId xmlns:p14="http://schemas.microsoft.com/office/powerpoint/2010/main" val="246387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8F47577-0DA2-CA8D-4244-1B5DDDE32CB3}"/>
              </a:ext>
            </a:extLst>
          </p:cNvPr>
          <p:cNvSpPr>
            <a:spLocks noGrp="1"/>
          </p:cNvSpPr>
          <p:nvPr/>
        </p:nvSpPr>
        <p:spPr>
          <a:xfrm>
            <a:off x="2390773" y="1298215"/>
            <a:ext cx="9848851"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9. Blood Pressure Categories Based on Office and Out-of-Office Blood Pressure Measurements</a:t>
            </a:r>
          </a:p>
        </p:txBody>
      </p:sp>
      <p:graphicFrame>
        <p:nvGraphicFramePr>
          <p:cNvPr id="4" name="Table 3">
            <a:extLst>
              <a:ext uri="{FF2B5EF4-FFF2-40B4-BE49-F238E27FC236}">
                <a16:creationId xmlns:a16="http://schemas.microsoft.com/office/drawing/2014/main" id="{E0D857C5-ACA5-F6F8-7276-0D05738C8766}"/>
              </a:ext>
            </a:extLst>
          </p:cNvPr>
          <p:cNvGraphicFramePr>
            <a:graphicFrameLocks noGrp="1"/>
          </p:cNvGraphicFramePr>
          <p:nvPr>
            <p:extLst>
              <p:ext uri="{D42A27DB-BD31-4B8C-83A1-F6EECF244321}">
                <p14:modId xmlns:p14="http://schemas.microsoft.com/office/powerpoint/2010/main" val="3612897928"/>
              </p:ext>
            </p:extLst>
          </p:nvPr>
        </p:nvGraphicFramePr>
        <p:xfrm>
          <a:off x="2556667" y="3124200"/>
          <a:ext cx="9517065" cy="3681349"/>
        </p:xfrm>
        <a:graphic>
          <a:graphicData uri="http://schemas.openxmlformats.org/drawingml/2006/table">
            <a:tbl>
              <a:tblPr firstRow="1" firstCol="1" lastRow="1" lastCol="1" bandRow="1" bandCol="1"/>
              <a:tblGrid>
                <a:gridCol w="3172355">
                  <a:extLst>
                    <a:ext uri="{9D8B030D-6E8A-4147-A177-3AD203B41FA5}">
                      <a16:colId xmlns:a16="http://schemas.microsoft.com/office/drawing/2014/main" val="2319804891"/>
                    </a:ext>
                  </a:extLst>
                </a:gridCol>
                <a:gridCol w="3172355">
                  <a:extLst>
                    <a:ext uri="{9D8B030D-6E8A-4147-A177-3AD203B41FA5}">
                      <a16:colId xmlns:a16="http://schemas.microsoft.com/office/drawing/2014/main" val="4017796141"/>
                    </a:ext>
                  </a:extLst>
                </a:gridCol>
                <a:gridCol w="3172355">
                  <a:extLst>
                    <a:ext uri="{9D8B030D-6E8A-4147-A177-3AD203B41FA5}">
                      <a16:colId xmlns:a16="http://schemas.microsoft.com/office/drawing/2014/main" val="2819972544"/>
                    </a:ext>
                  </a:extLst>
                </a:gridCol>
              </a:tblGrid>
              <a:tr h="504676">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BP Category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High BP in the office setting?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High BP outside of the office setting?*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81351056"/>
                  </a:ext>
                </a:extLst>
              </a:tr>
              <a:tr h="246986">
                <a:tc gridSpan="3">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Among individuals not taking antihypertensive medication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4813223"/>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Sustained normotension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58096239"/>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Sustained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49414979"/>
                  </a:ext>
                </a:extLst>
              </a:tr>
              <a:tr h="24698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Masked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92602861"/>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White-coat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31345655"/>
                  </a:ext>
                </a:extLst>
              </a:tr>
              <a:tr h="246986">
                <a:tc gridSpan="3">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Among individuals taking antihypertensive medication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647119"/>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Controlled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48388104"/>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Uncontrolled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21524175"/>
                  </a:ext>
                </a:extLst>
              </a:tr>
              <a:tr h="396651">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Masked uncontrolled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530824023"/>
                  </a:ext>
                </a:extLst>
              </a:tr>
              <a:tr h="24698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White-coat effect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906053725"/>
                  </a:ext>
                </a:extLst>
              </a:tr>
            </a:tbl>
          </a:graphicData>
        </a:graphic>
      </p:graphicFrame>
      <p:sp>
        <p:nvSpPr>
          <p:cNvPr id="6" name="TextBox 5">
            <a:extLst>
              <a:ext uri="{FF2B5EF4-FFF2-40B4-BE49-F238E27FC236}">
                <a16:creationId xmlns:a16="http://schemas.microsoft.com/office/drawing/2014/main" id="{87416A18-7E4E-6E42-C764-ABA4AD989AEC}"/>
              </a:ext>
            </a:extLst>
          </p:cNvPr>
          <p:cNvSpPr txBox="1"/>
          <p:nvPr/>
        </p:nvSpPr>
        <p:spPr>
          <a:xfrm>
            <a:off x="2556667" y="6955135"/>
            <a:ext cx="8297866" cy="461665"/>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 </a:t>
            </a:r>
          </a:p>
        </p:txBody>
      </p:sp>
    </p:spTree>
    <p:extLst>
      <p:ext uri="{BB962C8B-B14F-4D97-AF65-F5344CB8AC3E}">
        <p14:creationId xmlns:p14="http://schemas.microsoft.com/office/powerpoint/2010/main" val="931642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
        <p:nvSpPr>
          <p:cNvPr id="2" name="Title 3">
            <a:extLst>
              <a:ext uri="{FF2B5EF4-FFF2-40B4-BE49-F238E27FC236}">
                <a16:creationId xmlns:a16="http://schemas.microsoft.com/office/drawing/2014/main" id="{03DF3D7B-871B-B31D-ECAB-102AF70F421C}"/>
              </a:ext>
            </a:extLst>
          </p:cNvPr>
          <p:cNvSpPr>
            <a:spLocks noGrp="1"/>
          </p:cNvSpPr>
          <p:nvPr/>
        </p:nvSpPr>
        <p:spPr>
          <a:xfrm>
            <a:off x="2390773" y="838200"/>
            <a:ext cx="9848851"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9. Blood Pressure Categories Based on Office and Out-of-Office Blood Pressure Measurements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4" name="TextBox 3">
            <a:extLst>
              <a:ext uri="{FF2B5EF4-FFF2-40B4-BE49-F238E27FC236}">
                <a16:creationId xmlns:a16="http://schemas.microsoft.com/office/drawing/2014/main" id="{2C3C9D87-D535-CFF7-0C52-1B3735B92325}"/>
              </a:ext>
            </a:extLst>
          </p:cNvPr>
          <p:cNvSpPr txBox="1"/>
          <p:nvPr/>
        </p:nvSpPr>
        <p:spPr>
          <a:xfrm>
            <a:off x="1885947" y="3200400"/>
            <a:ext cx="10858502" cy="3416320"/>
          </a:xfrm>
          <a:prstGeom prst="rect">
            <a:avLst/>
          </a:prstGeom>
          <a:noFill/>
        </p:spPr>
        <p:txBody>
          <a:bodyPr wrap="square">
            <a:spAutoFit/>
          </a:bodyPr>
          <a:lstStyle/>
          <a:p>
            <a:r>
              <a:rPr lang="en-US" dirty="0">
                <a:latin typeface="Lub Dub Medium" panose="020B0603030403020204" pitchFamily="34" charset="0"/>
              </a:rPr>
              <a:t>*Please refer to Table 7 for office BP and out-of-office BP thresholds used to define high BP. High out-of-office BP is defined as SBP ≥130 mm Hg or DBP ≥80 mm Hg when using awake BP and SBP ≥125 mm Hg or DBP ≥75 mm Hg when using 24-hour BP. These BP thresholds correspond to an office SBP ≥130 mm Hg or DBP ≥80 mm Hg. Out-of-office BP is primarily based on mean awake BP or mean 24-hour BP. It remains unclear whether asleep BP should be used to determine high out-of-office BP as the prevalence and reproducibility of isolated nocturnal hypertension (high asleep BP without high awake BP) are both low. Further, there is no high-quality RCT evidence to indicate that lowering asleep BP reduces CVD risk. </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panose="020B0603030403020204" pitchFamily="34" charset="0"/>
              </a:rPr>
              <a:t>BP indicates blood pressure. </a:t>
            </a:r>
          </a:p>
        </p:txBody>
      </p:sp>
    </p:spTree>
    <p:extLst>
      <p:ext uri="{BB962C8B-B14F-4D97-AF65-F5344CB8AC3E}">
        <p14:creationId xmlns:p14="http://schemas.microsoft.com/office/powerpoint/2010/main" val="268559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8972D2-4C15-B983-2008-48C458915A4F}"/>
              </a:ext>
            </a:extLst>
          </p:cNvPr>
          <p:cNvSpPr>
            <a:spLocks noGrp="1"/>
          </p:cNvSpPr>
          <p:nvPr/>
        </p:nvSpPr>
        <p:spPr>
          <a:xfrm>
            <a:off x="3486150" y="1447800"/>
            <a:ext cx="7658100"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Secondary Forms of Hypertension</a:t>
            </a:r>
          </a:p>
        </p:txBody>
      </p:sp>
      <p:graphicFrame>
        <p:nvGraphicFramePr>
          <p:cNvPr id="3" name="Table 2">
            <a:extLst>
              <a:ext uri="{FF2B5EF4-FFF2-40B4-BE49-F238E27FC236}">
                <a16:creationId xmlns:a16="http://schemas.microsoft.com/office/drawing/2014/main" id="{2A660848-1FAD-373C-D4F1-FD96FFA63173}"/>
              </a:ext>
            </a:extLst>
          </p:cNvPr>
          <p:cNvGraphicFramePr>
            <a:graphicFrameLocks noGrp="1"/>
          </p:cNvGraphicFramePr>
          <p:nvPr>
            <p:extLst>
              <p:ext uri="{D42A27DB-BD31-4B8C-83A1-F6EECF244321}">
                <p14:modId xmlns:p14="http://schemas.microsoft.com/office/powerpoint/2010/main" val="4051016654"/>
              </p:ext>
            </p:extLst>
          </p:nvPr>
        </p:nvGraphicFramePr>
        <p:xfrm>
          <a:off x="2305050" y="2477862"/>
          <a:ext cx="10020300" cy="4288826"/>
        </p:xfrm>
        <a:graphic>
          <a:graphicData uri="http://schemas.openxmlformats.org/drawingml/2006/table">
            <a:tbl>
              <a:tblPr firstRow="1" firstCol="1" lastRow="1" lastCol="1" bandRow="1" bandCol="1"/>
              <a:tblGrid>
                <a:gridCol w="1056855">
                  <a:extLst>
                    <a:ext uri="{9D8B030D-6E8A-4147-A177-3AD203B41FA5}">
                      <a16:colId xmlns:a16="http://schemas.microsoft.com/office/drawing/2014/main" val="3856227902"/>
                    </a:ext>
                  </a:extLst>
                </a:gridCol>
                <a:gridCol w="962178">
                  <a:extLst>
                    <a:ext uri="{9D8B030D-6E8A-4147-A177-3AD203B41FA5}">
                      <a16:colId xmlns:a16="http://schemas.microsoft.com/office/drawing/2014/main" val="4278331402"/>
                    </a:ext>
                  </a:extLst>
                </a:gridCol>
                <a:gridCol w="8001267">
                  <a:extLst>
                    <a:ext uri="{9D8B030D-6E8A-4147-A177-3AD203B41FA5}">
                      <a16:colId xmlns:a16="http://schemas.microsoft.com/office/drawing/2014/main" val="4114700452"/>
                    </a:ext>
                  </a:extLst>
                </a:gridCol>
              </a:tblGrid>
              <a:tr h="655277">
                <a:tc gridSpan="3">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 for Secondary Forms of Hypertension</a:t>
                      </a: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r>
                        <a:rPr lang="en-US" sz="1800" kern="100" dirty="0">
                          <a:effectLst/>
                          <a:latin typeface="Times New Roman"/>
                          <a:ea typeface="Aptos" panose="020B0004020202020204" pitchFamily="34" charset="0"/>
                          <a:cs typeface="Times New Roman"/>
                        </a:rPr>
                        <a:t>References that support recommendations are summarized in the evidence table.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638982"/>
                  </a:ext>
                </a:extLst>
              </a:tr>
              <a:tr h="265692">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923640"/>
                  </a:ext>
                </a:extLst>
              </a:tr>
              <a:tr h="1181507">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a:ea typeface="Aptos" panose="020B0004020202020204" pitchFamily="34" charset="0"/>
                          <a:cs typeface="Times New Roman"/>
                        </a:rPr>
                        <a:t>In adults with hypertension, screening for speciﬁc forms of  secondary hypertension is recommended when clinical suspicion is present (Table 10 and Figure 5) to increase rates of detection, diagnosis, and specific targeted therapy. </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0441088"/>
                  </a:ext>
                </a:extLst>
              </a:tr>
              <a:tr h="1181507">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B-NR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resistant hypertension, screening for primary aldosteronism is recommended regardless of whether hypokalemia is present to increase rates of detection, diagnosis, and specific targeted 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3890575"/>
                  </a:ext>
                </a:extLst>
              </a:tr>
              <a:tr h="983217">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have a positive screening test for a form of secondary hypertension, referral to a clinician who has expertise in that form of hypertension is reasonable for diagnostic confirmation and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354921"/>
                  </a:ext>
                </a:extLst>
              </a:tr>
            </a:tbl>
          </a:graphicData>
        </a:graphic>
      </p:graphicFrame>
    </p:spTree>
    <p:extLst>
      <p:ext uri="{BB962C8B-B14F-4D97-AF65-F5344CB8AC3E}">
        <p14:creationId xmlns:p14="http://schemas.microsoft.com/office/powerpoint/2010/main" val="481857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49</a:t>
            </a:fld>
            <a:endParaRPr lang="en-US" dirty="0"/>
          </a:p>
        </p:txBody>
      </p:sp>
      <p:pic>
        <p:nvPicPr>
          <p:cNvPr id="2" name="Picture 1" descr="A screen shot of a flowchart&#10;&#10;AI-generated content may be incorrect.">
            <a:extLst>
              <a:ext uri="{FF2B5EF4-FFF2-40B4-BE49-F238E27FC236}">
                <a16:creationId xmlns:a16="http://schemas.microsoft.com/office/drawing/2014/main" id="{F16AB952-D001-C8D0-E601-C98BE925CC91}"/>
              </a:ext>
            </a:extLst>
          </p:cNvPr>
          <p:cNvPicPr>
            <a:picLocks noChangeAspect="1"/>
          </p:cNvPicPr>
          <p:nvPr/>
        </p:nvPicPr>
        <p:blipFill>
          <a:blip r:embed="rId2"/>
          <a:stretch>
            <a:fillRect/>
          </a:stretch>
        </p:blipFill>
        <p:spPr>
          <a:xfrm>
            <a:off x="3657599" y="12700"/>
            <a:ext cx="8162471" cy="7531100"/>
          </a:xfrm>
          <a:prstGeom prst="rect">
            <a:avLst/>
          </a:prstGeom>
        </p:spPr>
      </p:pic>
      <p:sp>
        <p:nvSpPr>
          <p:cNvPr id="7" name="TextBox 6">
            <a:extLst>
              <a:ext uri="{FF2B5EF4-FFF2-40B4-BE49-F238E27FC236}">
                <a16:creationId xmlns:a16="http://schemas.microsoft.com/office/drawing/2014/main" id="{4983CA20-48F8-ADD0-004A-C115A0C74E5B}"/>
              </a:ext>
            </a:extLst>
          </p:cNvPr>
          <p:cNvSpPr txBox="1"/>
          <p:nvPr/>
        </p:nvSpPr>
        <p:spPr>
          <a:xfrm>
            <a:off x="152400" y="1371600"/>
            <a:ext cx="3352800" cy="3416320"/>
          </a:xfrm>
          <a:prstGeom prst="rect">
            <a:avLst/>
          </a:prstGeom>
          <a:noFill/>
        </p:spPr>
        <p:txBody>
          <a:bodyPr wrap="square">
            <a:spAutoFit/>
          </a:bodyPr>
          <a:lstStyle/>
          <a:p>
            <a:pPr marL="0" marR="0">
              <a:spcAft>
                <a:spcPts val="800"/>
              </a:spcAft>
            </a:pPr>
            <a:r>
              <a:rPr lang="en-US" sz="3600" b="1" dirty="0">
                <a:effectLst/>
                <a:latin typeface="Lub Dub Medium" panose="020B0603030403020204" pitchFamily="34" charset="0"/>
                <a:ea typeface="Aptos" panose="020B0004020202020204" pitchFamily="34" charset="0"/>
                <a:cs typeface="Times New Roman" panose="02020603050405020304" pitchFamily="18" charset="0"/>
              </a:rPr>
              <a:t>Figure 5. Screening for Features Suggesting Secondary Hypertension</a:t>
            </a:r>
            <a:endParaRPr lang="en-US" sz="3600" dirty="0">
              <a:effectLst/>
              <a:latin typeface="Lub Dub Medium" panose="020B0603030403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79B3A3-1B9E-116F-7A9D-9FB152BF30C7}"/>
              </a:ext>
            </a:extLst>
          </p:cNvPr>
          <p:cNvSpPr txBox="1"/>
          <p:nvPr/>
        </p:nvSpPr>
        <p:spPr>
          <a:xfrm>
            <a:off x="143330" y="6712803"/>
            <a:ext cx="3361870" cy="830997"/>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a:t>
            </a:r>
          </a:p>
        </p:txBody>
      </p:sp>
      <p:sp>
        <p:nvSpPr>
          <p:cNvPr id="8" name="TextBox 7">
            <a:extLst>
              <a:ext uri="{FF2B5EF4-FFF2-40B4-BE49-F238E27FC236}">
                <a16:creationId xmlns:a16="http://schemas.microsoft.com/office/drawing/2014/main" id="{D234E94F-C0CF-FC94-8A6E-C6E08A3AEC4E}"/>
              </a:ext>
            </a:extLst>
          </p:cNvPr>
          <p:cNvSpPr txBox="1"/>
          <p:nvPr/>
        </p:nvSpPr>
        <p:spPr>
          <a:xfrm>
            <a:off x="11867292" y="4650700"/>
            <a:ext cx="2619778" cy="2893100"/>
          </a:xfrm>
          <a:prstGeom prst="rect">
            <a:avLst/>
          </a:prstGeom>
          <a:noFill/>
        </p:spPr>
        <p:txBody>
          <a:bodyPr wrap="square">
            <a:spAutoFit/>
          </a:bodyPr>
          <a:lstStyle/>
          <a:p>
            <a:r>
              <a:rPr lang="en-US" sz="1400" dirty="0">
                <a:latin typeface="Lub Dub Medium" panose="020B0603030403020204" pitchFamily="34" charset="0"/>
              </a:rPr>
              <a:t>HTN indicates hypertension; and TOD, target organ damage (</a:t>
            </a:r>
            <a:r>
              <a:rPr lang="en-US" sz="1400" dirty="0" err="1">
                <a:latin typeface="Lub Dub Medium" panose="020B0603030403020204" pitchFamily="34" charset="0"/>
              </a:rPr>
              <a:t>eg</a:t>
            </a:r>
            <a:r>
              <a:rPr lang="en-US" sz="1400" dirty="0">
                <a:latin typeface="Lub Dub Medium" panose="020B0603030403020204" pitchFamily="34" charset="0"/>
              </a:rPr>
              <a:t>, cerebrovascular disease, hypertensive</a:t>
            </a:r>
          </a:p>
          <a:p>
            <a:r>
              <a:rPr lang="en-US" sz="1400" dirty="0">
                <a:latin typeface="Lub Dub Medium" panose="020B0603030403020204" pitchFamily="34" charset="0"/>
              </a:rPr>
              <a:t>retinopathy, left ventricular hypertrophy, left ventricular dysfunction, heart failure, coronary artery disease, chronic kidney disease, albuminuria, peripheral</a:t>
            </a:r>
          </a:p>
          <a:p>
            <a:r>
              <a:rPr lang="en-US" sz="1400" dirty="0">
                <a:latin typeface="Lub Dub Medium" panose="020B0603030403020204" pitchFamily="34" charset="0"/>
              </a:rPr>
              <a:t>artery disease).</a:t>
            </a:r>
          </a:p>
        </p:txBody>
      </p:sp>
    </p:spTree>
    <p:extLst>
      <p:ext uri="{BB962C8B-B14F-4D97-AF65-F5344CB8AC3E}">
        <p14:creationId xmlns:p14="http://schemas.microsoft.com/office/powerpoint/2010/main" val="393016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353BBB-D70B-BEFA-7EED-C95CFBA74D38}"/>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10" name="Title 3">
            <a:extLst>
              <a:ext uri="{FF2B5EF4-FFF2-40B4-BE49-F238E27FC236}">
                <a16:creationId xmlns:a16="http://schemas.microsoft.com/office/drawing/2014/main" id="{E3F73B9F-BEDB-D570-4998-F98276C49B3A}"/>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11" name="Table 10">
            <a:extLst>
              <a:ext uri="{FF2B5EF4-FFF2-40B4-BE49-F238E27FC236}">
                <a16:creationId xmlns:a16="http://schemas.microsoft.com/office/drawing/2014/main" id="{D34B40FC-F914-28A3-7AE2-C7846C4B4451}"/>
              </a:ext>
            </a:extLst>
          </p:cNvPr>
          <p:cNvGraphicFramePr>
            <a:graphicFrameLocks noGrp="1"/>
          </p:cNvGraphicFramePr>
          <p:nvPr>
            <p:extLst>
              <p:ext uri="{D42A27DB-BD31-4B8C-83A1-F6EECF244321}">
                <p14:modId xmlns:p14="http://schemas.microsoft.com/office/powerpoint/2010/main" val="3199717971"/>
              </p:ext>
            </p:extLst>
          </p:nvPr>
        </p:nvGraphicFramePr>
        <p:xfrm>
          <a:off x="1600199" y="2070195"/>
          <a:ext cx="11430000" cy="4089210"/>
        </p:xfrm>
        <a:graphic>
          <a:graphicData uri="http://schemas.openxmlformats.org/drawingml/2006/table">
            <a:tbl>
              <a:tblPr firstRow="1" firstCol="1" bandRow="1"/>
              <a:tblGrid>
                <a:gridCol w="2805546">
                  <a:extLst>
                    <a:ext uri="{9D8B030D-6E8A-4147-A177-3AD203B41FA5}">
                      <a16:colId xmlns:a16="http://schemas.microsoft.com/office/drawing/2014/main" val="2903824822"/>
                    </a:ext>
                  </a:extLst>
                </a:gridCol>
                <a:gridCol w="2613619">
                  <a:extLst>
                    <a:ext uri="{9D8B030D-6E8A-4147-A177-3AD203B41FA5}">
                      <a16:colId xmlns:a16="http://schemas.microsoft.com/office/drawing/2014/main" val="2295107838"/>
                    </a:ext>
                  </a:extLst>
                </a:gridCol>
                <a:gridCol w="2918012">
                  <a:extLst>
                    <a:ext uri="{9D8B030D-6E8A-4147-A177-3AD203B41FA5}">
                      <a16:colId xmlns:a16="http://schemas.microsoft.com/office/drawing/2014/main" val="680350533"/>
                    </a:ext>
                  </a:extLst>
                </a:gridCol>
                <a:gridCol w="3092823">
                  <a:extLst>
                    <a:ext uri="{9D8B030D-6E8A-4147-A177-3AD203B41FA5}">
                      <a16:colId xmlns:a16="http://schemas.microsoft.com/office/drawing/2014/main" val="1283301804"/>
                    </a:ext>
                  </a:extLst>
                </a:gridCol>
              </a:tblGrid>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5.1. Lifestyle and Psychosocial Approaches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or without hypertension, potassium-based salt substitutes can be useful to  prevent or treat elevated BP and hypertension, particularly for patients in whom salt intake is related mostly to food preparation or flavoring at home, except in the presence of CKD or use of drugs that reduce potassium excretion where additional monitoring is probably indicated.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14291"/>
                  </a:ext>
                </a:extLst>
              </a:tr>
            </a:tbl>
          </a:graphicData>
        </a:graphic>
      </p:graphicFrame>
    </p:spTree>
    <p:extLst>
      <p:ext uri="{BB962C8B-B14F-4D97-AF65-F5344CB8AC3E}">
        <p14:creationId xmlns:p14="http://schemas.microsoft.com/office/powerpoint/2010/main" val="2471937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C5E0FF7-7A18-C35B-9B5B-DAAC8A04AD0C}"/>
              </a:ext>
            </a:extLst>
          </p:cNvPr>
          <p:cNvSpPr>
            <a:spLocks noGrp="1"/>
          </p:cNvSpPr>
          <p:nvPr/>
        </p:nvSpPr>
        <p:spPr>
          <a:xfrm>
            <a:off x="2362200" y="228600"/>
            <a:ext cx="100298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a:t>
            </a:r>
          </a:p>
        </p:txBody>
      </p:sp>
      <p:graphicFrame>
        <p:nvGraphicFramePr>
          <p:cNvPr id="3" name="Table 2">
            <a:extLst>
              <a:ext uri="{FF2B5EF4-FFF2-40B4-BE49-F238E27FC236}">
                <a16:creationId xmlns:a16="http://schemas.microsoft.com/office/drawing/2014/main" id="{E871C1C8-860C-D2B5-4911-E8A9E1A000E1}"/>
              </a:ext>
            </a:extLst>
          </p:cNvPr>
          <p:cNvGraphicFramePr>
            <a:graphicFrameLocks noGrp="1"/>
          </p:cNvGraphicFramePr>
          <p:nvPr>
            <p:extLst>
              <p:ext uri="{D42A27DB-BD31-4B8C-83A1-F6EECF244321}">
                <p14:modId xmlns:p14="http://schemas.microsoft.com/office/powerpoint/2010/main" val="1043007239"/>
              </p:ext>
            </p:extLst>
          </p:nvPr>
        </p:nvGraphicFramePr>
        <p:xfrm>
          <a:off x="381000" y="2057400"/>
          <a:ext cx="13868400" cy="5234178"/>
        </p:xfrm>
        <a:graphic>
          <a:graphicData uri="http://schemas.openxmlformats.org/drawingml/2006/table">
            <a:tbl>
              <a:tblPr firstRow="1" firstCol="1" lastRow="1" lastCol="1" bandRow="1" bandCol="1"/>
              <a:tblGrid>
                <a:gridCol w="2489238">
                  <a:extLst>
                    <a:ext uri="{9D8B030D-6E8A-4147-A177-3AD203B41FA5}">
                      <a16:colId xmlns:a16="http://schemas.microsoft.com/office/drawing/2014/main" val="3481656341"/>
                    </a:ext>
                  </a:extLst>
                </a:gridCol>
                <a:gridCol w="1572150">
                  <a:extLst>
                    <a:ext uri="{9D8B030D-6E8A-4147-A177-3AD203B41FA5}">
                      <a16:colId xmlns:a16="http://schemas.microsoft.com/office/drawing/2014/main" val="1808482426"/>
                    </a:ext>
                  </a:extLst>
                </a:gridCol>
                <a:gridCol w="3013286">
                  <a:extLst>
                    <a:ext uri="{9D8B030D-6E8A-4147-A177-3AD203B41FA5}">
                      <a16:colId xmlns:a16="http://schemas.microsoft.com/office/drawing/2014/main" val="3388770701"/>
                    </a:ext>
                  </a:extLst>
                </a:gridCol>
                <a:gridCol w="2358225">
                  <a:extLst>
                    <a:ext uri="{9D8B030D-6E8A-4147-A177-3AD203B41FA5}">
                      <a16:colId xmlns:a16="http://schemas.microsoft.com/office/drawing/2014/main" val="1162248679"/>
                    </a:ext>
                  </a:extLst>
                </a:gridCol>
                <a:gridCol w="1965187">
                  <a:extLst>
                    <a:ext uri="{9D8B030D-6E8A-4147-A177-3AD203B41FA5}">
                      <a16:colId xmlns:a16="http://schemas.microsoft.com/office/drawing/2014/main" val="26758558"/>
                    </a:ext>
                  </a:extLst>
                </a:gridCol>
                <a:gridCol w="2470314">
                  <a:extLst>
                    <a:ext uri="{9D8B030D-6E8A-4147-A177-3AD203B41FA5}">
                      <a16:colId xmlns:a16="http://schemas.microsoft.com/office/drawing/2014/main" val="3010358302"/>
                    </a:ext>
                  </a:extLst>
                </a:gridCol>
              </a:tblGrid>
              <a:tr h="529287">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Prevalence</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Indications for Additional Testing</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Physical Examination Findings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Screening Tests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Confirmatory Tests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710419"/>
                  </a:ext>
                </a:extLst>
              </a:tr>
              <a:tr h="259030">
                <a:tc gridSpan="6">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Common causes</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0485700"/>
                  </a:ext>
                </a:extLst>
              </a:tr>
              <a:tr h="161031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OSA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25%–50%</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Snoring, choking, gasping during sleep; daytime sleepiness; resistant hypertension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Obesity, large neck size (eg, &gt;17 inches [men]; &gt;16 inches [women], Mallampati class 3-4; loss of normal nocturnal BP fall</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STOP-Bang Questionnaire; Berlin Questionnaire; overnight oximetry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Referral for polysomnography or home sleep apnea testing if no suspicion of nonrespiratory sleep disorders (eg, narcolepsy)</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9717487"/>
                  </a:ext>
                </a:extLst>
              </a:tr>
              <a:tr h="242108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CKD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14%</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Diabetes, obstruction, hematuria; urinary frequency and nocturia; urinary incontinence, analgesic abuse; family history of polycystic kidney disease; elevated serum creatinine; abnormal urinalysis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Abdominal mass or large palpable kidneys (polycystic kidney disease); skin pallor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Electrolytes, including sodium, potassium, chloride, and bicarbonate, serum creatinine, urinalysis, urine microalbumin, serum cystatin C, renal ultrasound</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Tests to evaluate cause of CKD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9271474"/>
                  </a:ext>
                </a:extLst>
              </a:tr>
            </a:tbl>
          </a:graphicData>
        </a:graphic>
      </p:graphicFrame>
    </p:spTree>
    <p:extLst>
      <p:ext uri="{BB962C8B-B14F-4D97-AF65-F5344CB8AC3E}">
        <p14:creationId xmlns:p14="http://schemas.microsoft.com/office/powerpoint/2010/main" val="1036194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2" name="Title 3">
            <a:extLst>
              <a:ext uri="{FF2B5EF4-FFF2-40B4-BE49-F238E27FC236}">
                <a16:creationId xmlns:a16="http://schemas.microsoft.com/office/drawing/2014/main" id="{7B5975E0-9854-CC63-071E-8BA8C8C64B64}"/>
              </a:ext>
            </a:extLst>
          </p:cNvPr>
          <p:cNvSpPr>
            <a:spLocks noGrp="1"/>
          </p:cNvSpPr>
          <p:nvPr/>
        </p:nvSpPr>
        <p:spPr>
          <a:xfrm>
            <a:off x="2390773" y="8382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BE784CAD-4228-074F-37C5-70AA9603B310}"/>
              </a:ext>
            </a:extLst>
          </p:cNvPr>
          <p:cNvGraphicFramePr>
            <a:graphicFrameLocks noGrp="1"/>
          </p:cNvGraphicFramePr>
          <p:nvPr>
            <p:extLst>
              <p:ext uri="{D42A27DB-BD31-4B8C-83A1-F6EECF244321}">
                <p14:modId xmlns:p14="http://schemas.microsoft.com/office/powerpoint/2010/main" val="3361636450"/>
              </p:ext>
            </p:extLst>
          </p:nvPr>
        </p:nvGraphicFramePr>
        <p:xfrm>
          <a:off x="1219200" y="3048000"/>
          <a:ext cx="12191999" cy="3803269"/>
        </p:xfrm>
        <a:graphic>
          <a:graphicData uri="http://schemas.openxmlformats.org/drawingml/2006/table">
            <a:tbl>
              <a:tblPr firstRow="1" firstCol="1" lastRow="1" lastCol="1" bandRow="1" bandCol="1"/>
              <a:tblGrid>
                <a:gridCol w="2188340">
                  <a:extLst>
                    <a:ext uri="{9D8B030D-6E8A-4147-A177-3AD203B41FA5}">
                      <a16:colId xmlns:a16="http://schemas.microsoft.com/office/drawing/2014/main" val="3252247809"/>
                    </a:ext>
                  </a:extLst>
                </a:gridCol>
                <a:gridCol w="1382110">
                  <a:extLst>
                    <a:ext uri="{9D8B030D-6E8A-4147-A177-3AD203B41FA5}">
                      <a16:colId xmlns:a16="http://schemas.microsoft.com/office/drawing/2014/main" val="1295120597"/>
                    </a:ext>
                  </a:extLst>
                </a:gridCol>
                <a:gridCol w="2649043">
                  <a:extLst>
                    <a:ext uri="{9D8B030D-6E8A-4147-A177-3AD203B41FA5}">
                      <a16:colId xmlns:a16="http://schemas.microsoft.com/office/drawing/2014/main" val="840495175"/>
                    </a:ext>
                  </a:extLst>
                </a:gridCol>
                <a:gridCol w="2073164">
                  <a:extLst>
                    <a:ext uri="{9D8B030D-6E8A-4147-A177-3AD203B41FA5}">
                      <a16:colId xmlns:a16="http://schemas.microsoft.com/office/drawing/2014/main" val="2013474289"/>
                    </a:ext>
                  </a:extLst>
                </a:gridCol>
                <a:gridCol w="1727637">
                  <a:extLst>
                    <a:ext uri="{9D8B030D-6E8A-4147-A177-3AD203B41FA5}">
                      <a16:colId xmlns:a16="http://schemas.microsoft.com/office/drawing/2014/main" val="652537245"/>
                    </a:ext>
                  </a:extLst>
                </a:gridCol>
                <a:gridCol w="2171705">
                  <a:extLst>
                    <a:ext uri="{9D8B030D-6E8A-4147-A177-3AD203B41FA5}">
                      <a16:colId xmlns:a16="http://schemas.microsoft.com/office/drawing/2014/main" val="2575382145"/>
                    </a:ext>
                  </a:extLst>
                </a:gridCol>
              </a:tblGrid>
              <a:tr h="266128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5%–25%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Resistant hypertension; hypertension with hypokalemia (spontaneous or diuretic induced); hypertension and muscle cramps or weakness; hypertension and incidentally discovered adrenal mass; hypertension and obstructive sleep apnea; hypertension and family history of early-onset hypertension or stroke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Arrhythmias (with hypokalemia); especially AF</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Electrolytes, including sodium and potassium,  plasma aldosterone/ renin activity ratio (correction of hypokalemia and withdrawal of MRA for 4-6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wk</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Oral sodium loading test (with 24-h urine aldosterone) or IV saline infusion test with plasma aldosterone at 4 h of infusion or captopril suppression test (in patients not on ACEi or ARB treatment), adrenal CT scan, adrenal vein sampling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069546"/>
                  </a:ext>
                </a:extLst>
              </a:tr>
            </a:tbl>
          </a:graphicData>
        </a:graphic>
      </p:graphicFrame>
    </p:spTree>
    <p:extLst>
      <p:ext uri="{BB962C8B-B14F-4D97-AF65-F5344CB8AC3E}">
        <p14:creationId xmlns:p14="http://schemas.microsoft.com/office/powerpoint/2010/main" val="3081342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890CD1-6726-8872-9162-E6E60FB0E201}"/>
              </a:ext>
            </a:extLst>
          </p:cNvPr>
          <p:cNvGraphicFramePr>
            <a:graphicFrameLocks noGrp="1"/>
          </p:cNvGraphicFramePr>
          <p:nvPr>
            <p:extLst>
              <p:ext uri="{D42A27DB-BD31-4B8C-83A1-F6EECF244321}">
                <p14:modId xmlns:p14="http://schemas.microsoft.com/office/powerpoint/2010/main" val="3111311730"/>
              </p:ext>
            </p:extLst>
          </p:nvPr>
        </p:nvGraphicFramePr>
        <p:xfrm>
          <a:off x="1142999" y="1981200"/>
          <a:ext cx="12344401" cy="5410200"/>
        </p:xfrm>
        <a:graphic>
          <a:graphicData uri="http://schemas.openxmlformats.org/drawingml/2006/table">
            <a:tbl>
              <a:tblPr firstRow="1" firstCol="1" lastRow="1" lastCol="1" bandRow="1" bandCol="1"/>
              <a:tblGrid>
                <a:gridCol w="2215695">
                  <a:extLst>
                    <a:ext uri="{9D8B030D-6E8A-4147-A177-3AD203B41FA5}">
                      <a16:colId xmlns:a16="http://schemas.microsoft.com/office/drawing/2014/main" val="3797663453"/>
                    </a:ext>
                  </a:extLst>
                </a:gridCol>
                <a:gridCol w="1399386">
                  <a:extLst>
                    <a:ext uri="{9D8B030D-6E8A-4147-A177-3AD203B41FA5}">
                      <a16:colId xmlns:a16="http://schemas.microsoft.com/office/drawing/2014/main" val="1103513620"/>
                    </a:ext>
                  </a:extLst>
                </a:gridCol>
                <a:gridCol w="2682157">
                  <a:extLst>
                    <a:ext uri="{9D8B030D-6E8A-4147-A177-3AD203B41FA5}">
                      <a16:colId xmlns:a16="http://schemas.microsoft.com/office/drawing/2014/main" val="2496090489"/>
                    </a:ext>
                  </a:extLst>
                </a:gridCol>
                <a:gridCol w="2099079">
                  <a:extLst>
                    <a:ext uri="{9D8B030D-6E8A-4147-A177-3AD203B41FA5}">
                      <a16:colId xmlns:a16="http://schemas.microsoft.com/office/drawing/2014/main" val="3365354770"/>
                    </a:ext>
                  </a:extLst>
                </a:gridCol>
                <a:gridCol w="1749233">
                  <a:extLst>
                    <a:ext uri="{9D8B030D-6E8A-4147-A177-3AD203B41FA5}">
                      <a16:colId xmlns:a16="http://schemas.microsoft.com/office/drawing/2014/main" val="610614745"/>
                    </a:ext>
                  </a:extLst>
                </a:gridCol>
                <a:gridCol w="2198851">
                  <a:extLst>
                    <a:ext uri="{9D8B030D-6E8A-4147-A177-3AD203B41FA5}">
                      <a16:colId xmlns:a16="http://schemas.microsoft.com/office/drawing/2014/main" val="547277632"/>
                    </a:ext>
                  </a:extLst>
                </a:gridCol>
              </a:tblGrid>
              <a:tr h="541020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Drug or alcohol induced</a:t>
                      </a:r>
                      <a:r>
                        <a:rPr lang="en-US" sz="1800" kern="100" baseline="30000">
                          <a:effectLst/>
                          <a:latin typeface="Times New Roman" panose="02020603050405020304" pitchFamily="18" charset="0"/>
                          <a:ea typeface="Aptos" panose="020B0004020202020204" pitchFamily="34" charset="0"/>
                          <a:cs typeface="Times New Roman" panose="02020603050405020304" pitchFamily="18" charset="0"/>
                        </a:rPr>
                        <a:t>11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2%–20%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Sodium-containing antacids; antidepressants; nicotine (smoking); alcohol; NSAIDs; oral contraceptives; cyclosporine or tacrolimus; sympathomimetics (decongestants, anorectics); cocaine, amphetamines and other illicit drugs; neuropsychiatric agents; erythropoiesis-stimulating agents; cancer treatment (VEGF inhibitors, Bruton tyrosine kinase inhibitors and others), clonidine withdrawal; herbal agents (Ma Huang, ephedra)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Fine tremor, tachycardia, sweating (cocaine, ephedrine, MAO inhibitors); acute abdominal pain (cocaine)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Urinary drug screen (illicit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Response to withdrawal of suspected agent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447238"/>
                  </a:ext>
                </a:extLst>
              </a:tr>
            </a:tbl>
          </a:graphicData>
        </a:graphic>
      </p:graphicFrame>
      <p:sp>
        <p:nvSpPr>
          <p:cNvPr id="3" name="Title 3">
            <a:extLst>
              <a:ext uri="{FF2B5EF4-FFF2-40B4-BE49-F238E27FC236}">
                <a16:creationId xmlns:a16="http://schemas.microsoft.com/office/drawing/2014/main" id="{8A03195F-8845-34FA-5288-C0965AE7C7E7}"/>
              </a:ext>
            </a:extLst>
          </p:cNvPr>
          <p:cNvSpPr>
            <a:spLocks noGrp="1"/>
          </p:cNvSpPr>
          <p:nvPr/>
        </p:nvSpPr>
        <p:spPr>
          <a:xfrm>
            <a:off x="2362200" y="76201"/>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3667245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dirty="0"/>
          </a:p>
        </p:txBody>
      </p:sp>
      <p:graphicFrame>
        <p:nvGraphicFramePr>
          <p:cNvPr id="2" name="Table 1">
            <a:extLst>
              <a:ext uri="{FF2B5EF4-FFF2-40B4-BE49-F238E27FC236}">
                <a16:creationId xmlns:a16="http://schemas.microsoft.com/office/drawing/2014/main" id="{43074681-01B2-B0CE-C8D1-D90904F75033}"/>
              </a:ext>
            </a:extLst>
          </p:cNvPr>
          <p:cNvGraphicFramePr>
            <a:graphicFrameLocks noGrp="1"/>
          </p:cNvGraphicFramePr>
          <p:nvPr>
            <p:extLst>
              <p:ext uri="{D42A27DB-BD31-4B8C-83A1-F6EECF244321}">
                <p14:modId xmlns:p14="http://schemas.microsoft.com/office/powerpoint/2010/main" val="3173221194"/>
              </p:ext>
            </p:extLst>
          </p:nvPr>
        </p:nvGraphicFramePr>
        <p:xfrm>
          <a:off x="1352550" y="2895600"/>
          <a:ext cx="11925299" cy="3509772"/>
        </p:xfrm>
        <a:graphic>
          <a:graphicData uri="http://schemas.openxmlformats.org/drawingml/2006/table">
            <a:tbl>
              <a:tblPr firstRow="1" firstCol="1" lastRow="1" lastCol="1" bandRow="1" bandCol="1"/>
              <a:tblGrid>
                <a:gridCol w="2140470">
                  <a:extLst>
                    <a:ext uri="{9D8B030D-6E8A-4147-A177-3AD203B41FA5}">
                      <a16:colId xmlns:a16="http://schemas.microsoft.com/office/drawing/2014/main" val="3550421484"/>
                    </a:ext>
                  </a:extLst>
                </a:gridCol>
                <a:gridCol w="1351876">
                  <a:extLst>
                    <a:ext uri="{9D8B030D-6E8A-4147-A177-3AD203B41FA5}">
                      <a16:colId xmlns:a16="http://schemas.microsoft.com/office/drawing/2014/main" val="4103063046"/>
                    </a:ext>
                  </a:extLst>
                </a:gridCol>
                <a:gridCol w="2591096">
                  <a:extLst>
                    <a:ext uri="{9D8B030D-6E8A-4147-A177-3AD203B41FA5}">
                      <a16:colId xmlns:a16="http://schemas.microsoft.com/office/drawing/2014/main" val="2176980436"/>
                    </a:ext>
                  </a:extLst>
                </a:gridCol>
                <a:gridCol w="2027814">
                  <a:extLst>
                    <a:ext uri="{9D8B030D-6E8A-4147-A177-3AD203B41FA5}">
                      <a16:colId xmlns:a16="http://schemas.microsoft.com/office/drawing/2014/main" val="2202750848"/>
                    </a:ext>
                  </a:extLst>
                </a:gridCol>
                <a:gridCol w="1689844">
                  <a:extLst>
                    <a:ext uri="{9D8B030D-6E8A-4147-A177-3AD203B41FA5}">
                      <a16:colId xmlns:a16="http://schemas.microsoft.com/office/drawing/2014/main" val="753180255"/>
                    </a:ext>
                  </a:extLst>
                </a:gridCol>
                <a:gridCol w="2124199">
                  <a:extLst>
                    <a:ext uri="{9D8B030D-6E8A-4147-A177-3AD203B41FA5}">
                      <a16:colId xmlns:a16="http://schemas.microsoft.com/office/drawing/2014/main" val="1269014861"/>
                    </a:ext>
                  </a:extLst>
                </a:gridCol>
              </a:tblGrid>
              <a:tr h="34290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Renovascular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a:ea typeface="Aptos" panose="020B0004020202020204" pitchFamily="34" charset="0"/>
                          <a:cs typeface="Times New Roman"/>
                        </a:rPr>
                        <a:t>0.1%-5%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a:ea typeface="Aptos" panose="020B0004020202020204" pitchFamily="34" charset="0"/>
                          <a:cs typeface="Times New Roman"/>
                        </a:rPr>
                        <a:t>Resistant hypertension; hypertension of abrupt onset or worsening or increasingly difficult to control; ﬂash pulmonary edema (atherosclerotic); early-onset hypertension, especially in women (ﬁbromuscular hyperplasia)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Abdominal systolic-diastolic bruit; bruits over other arteries (carotid, femoral)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a:ea typeface="Aptos" panose="020B0004020202020204" pitchFamily="34" charset="0"/>
                          <a:cs typeface="Times New Roman"/>
                        </a:rPr>
                        <a:t>Electrolytes, including sodium, potassium, chloride, and bicarbonate, renal duplex Doppler ultrasound; magnetic resonance arteriography; abdominal CT arteriography</a:t>
                      </a:r>
                      <a:endParaRPr lang="en-US" sz="1800" kern="100" dirty="0">
                        <a:effectLst/>
                        <a:latin typeface="Aptos"/>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Bilateral selective renal intra-arterial angiography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0615583"/>
                  </a:ext>
                </a:extLst>
              </a:tr>
            </a:tbl>
          </a:graphicData>
        </a:graphic>
      </p:graphicFrame>
      <p:sp>
        <p:nvSpPr>
          <p:cNvPr id="3" name="Title 3">
            <a:extLst>
              <a:ext uri="{FF2B5EF4-FFF2-40B4-BE49-F238E27FC236}">
                <a16:creationId xmlns:a16="http://schemas.microsoft.com/office/drawing/2014/main" id="{A6F5FFC0-0AFC-583D-5F22-185CE0365352}"/>
              </a:ext>
            </a:extLst>
          </p:cNvPr>
          <p:cNvSpPr>
            <a:spLocks noGrp="1"/>
          </p:cNvSpPr>
          <p:nvPr/>
        </p:nvSpPr>
        <p:spPr>
          <a:xfrm>
            <a:off x="2390773" y="8382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1533460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3326E8-2CAA-C95A-A7DD-46DB0C688BA9}"/>
              </a:ext>
            </a:extLst>
          </p:cNvPr>
          <p:cNvGraphicFramePr>
            <a:graphicFrameLocks noGrp="1"/>
          </p:cNvGraphicFramePr>
          <p:nvPr>
            <p:extLst>
              <p:ext uri="{D42A27DB-BD31-4B8C-83A1-F6EECF244321}">
                <p14:modId xmlns:p14="http://schemas.microsoft.com/office/powerpoint/2010/main" val="3444688671"/>
              </p:ext>
            </p:extLst>
          </p:nvPr>
        </p:nvGraphicFramePr>
        <p:xfrm>
          <a:off x="1181099" y="3036251"/>
          <a:ext cx="12268201" cy="3681095"/>
        </p:xfrm>
        <a:graphic>
          <a:graphicData uri="http://schemas.openxmlformats.org/drawingml/2006/table">
            <a:tbl>
              <a:tblPr firstRow="1" firstCol="1" lastRow="1" lastCol="1" bandRow="1" bandCol="1"/>
              <a:tblGrid>
                <a:gridCol w="2799524">
                  <a:extLst>
                    <a:ext uri="{9D8B030D-6E8A-4147-A177-3AD203B41FA5}">
                      <a16:colId xmlns:a16="http://schemas.microsoft.com/office/drawing/2014/main" val="3529059282"/>
                    </a:ext>
                  </a:extLst>
                </a:gridCol>
                <a:gridCol w="793242">
                  <a:extLst>
                    <a:ext uri="{9D8B030D-6E8A-4147-A177-3AD203B41FA5}">
                      <a16:colId xmlns:a16="http://schemas.microsoft.com/office/drawing/2014/main" val="3212123391"/>
                    </a:ext>
                  </a:extLst>
                </a:gridCol>
                <a:gridCol w="2665600">
                  <a:extLst>
                    <a:ext uri="{9D8B030D-6E8A-4147-A177-3AD203B41FA5}">
                      <a16:colId xmlns:a16="http://schemas.microsoft.com/office/drawing/2014/main" val="2819093535"/>
                    </a:ext>
                  </a:extLst>
                </a:gridCol>
                <a:gridCol w="2086122">
                  <a:extLst>
                    <a:ext uri="{9D8B030D-6E8A-4147-A177-3AD203B41FA5}">
                      <a16:colId xmlns:a16="http://schemas.microsoft.com/office/drawing/2014/main" val="278430336"/>
                    </a:ext>
                  </a:extLst>
                </a:gridCol>
                <a:gridCol w="1738435">
                  <a:extLst>
                    <a:ext uri="{9D8B030D-6E8A-4147-A177-3AD203B41FA5}">
                      <a16:colId xmlns:a16="http://schemas.microsoft.com/office/drawing/2014/main" val="3756669379"/>
                    </a:ext>
                  </a:extLst>
                </a:gridCol>
                <a:gridCol w="2185278">
                  <a:extLst>
                    <a:ext uri="{9D8B030D-6E8A-4147-A177-3AD203B41FA5}">
                      <a16:colId xmlns:a16="http://schemas.microsoft.com/office/drawing/2014/main" val="4156066143"/>
                    </a:ext>
                  </a:extLst>
                </a:gridCol>
              </a:tblGrid>
              <a:tr h="185420">
                <a:tc gridSpan="6">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Uncommon causes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125874"/>
                  </a:ext>
                </a:extLst>
              </a:tr>
              <a:tr h="16510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Hypothyroidism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Dry skin; cold intolerance; constipation; hoarseness; weight gain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Delayed ankle reﬂex; periorbital edema; coarse skin; cold skin; slow movement; goiter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Thyroid- stimulating hormone; free thyroxine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673019"/>
                  </a:ext>
                </a:extLst>
              </a:tr>
              <a:tr h="16510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Hyperthyroidism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Warm, moist skin; heat intolerance; nervousness; tremulousness; palpitations, insomnia; weight loss; diarrhea; proximal muscle weakness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Lid lag; ﬁne tremor of the outstretched hands; warm, moist skin, goiter, thyroid nodule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Thyroid- stimulating hormone; free thyroxine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Radioactive iodine uptake and scan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8152878"/>
                  </a:ext>
                </a:extLst>
              </a:tr>
            </a:tbl>
          </a:graphicData>
        </a:graphic>
      </p:graphicFrame>
      <p:sp>
        <p:nvSpPr>
          <p:cNvPr id="4" name="Title 3">
            <a:extLst>
              <a:ext uri="{FF2B5EF4-FFF2-40B4-BE49-F238E27FC236}">
                <a16:creationId xmlns:a16="http://schemas.microsoft.com/office/drawing/2014/main" id="{D4AA797E-47DE-8958-77DB-7E1FF706E247}"/>
              </a:ext>
            </a:extLst>
          </p:cNvPr>
          <p:cNvSpPr>
            <a:spLocks noGrp="1"/>
          </p:cNvSpPr>
          <p:nvPr/>
        </p:nvSpPr>
        <p:spPr>
          <a:xfrm>
            <a:off x="2390773" y="8382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1068627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55</a:t>
            </a:fld>
            <a:endParaRPr lang="en-US" dirty="0"/>
          </a:p>
        </p:txBody>
      </p:sp>
      <p:graphicFrame>
        <p:nvGraphicFramePr>
          <p:cNvPr id="2" name="Table 1">
            <a:extLst>
              <a:ext uri="{FF2B5EF4-FFF2-40B4-BE49-F238E27FC236}">
                <a16:creationId xmlns:a16="http://schemas.microsoft.com/office/drawing/2014/main" id="{AE1701C3-9704-6CDF-8A33-2FCB12DFE365}"/>
              </a:ext>
            </a:extLst>
          </p:cNvPr>
          <p:cNvGraphicFramePr>
            <a:graphicFrameLocks noGrp="1"/>
          </p:cNvGraphicFramePr>
          <p:nvPr>
            <p:extLst>
              <p:ext uri="{D42A27DB-BD31-4B8C-83A1-F6EECF244321}">
                <p14:modId xmlns:p14="http://schemas.microsoft.com/office/powerpoint/2010/main" val="3259042711"/>
              </p:ext>
            </p:extLst>
          </p:nvPr>
        </p:nvGraphicFramePr>
        <p:xfrm>
          <a:off x="228600" y="1828799"/>
          <a:ext cx="14241462" cy="5702142"/>
        </p:xfrm>
        <a:graphic>
          <a:graphicData uri="http://schemas.openxmlformats.org/drawingml/2006/table">
            <a:tbl>
              <a:tblPr firstRow="1" firstCol="1" lastRow="1" lastCol="1" bandRow="1" bandCol="1"/>
              <a:tblGrid>
                <a:gridCol w="3249809">
                  <a:extLst>
                    <a:ext uri="{9D8B030D-6E8A-4147-A177-3AD203B41FA5}">
                      <a16:colId xmlns:a16="http://schemas.microsoft.com/office/drawing/2014/main" val="1122785739"/>
                    </a:ext>
                  </a:extLst>
                </a:gridCol>
                <a:gridCol w="920831">
                  <a:extLst>
                    <a:ext uri="{9D8B030D-6E8A-4147-A177-3AD203B41FA5}">
                      <a16:colId xmlns:a16="http://schemas.microsoft.com/office/drawing/2014/main" val="3876503836"/>
                    </a:ext>
                  </a:extLst>
                </a:gridCol>
                <a:gridCol w="3094345">
                  <a:extLst>
                    <a:ext uri="{9D8B030D-6E8A-4147-A177-3AD203B41FA5}">
                      <a16:colId xmlns:a16="http://schemas.microsoft.com/office/drawing/2014/main" val="837306255"/>
                    </a:ext>
                  </a:extLst>
                </a:gridCol>
                <a:gridCol w="2421662">
                  <a:extLst>
                    <a:ext uri="{9D8B030D-6E8A-4147-A177-3AD203B41FA5}">
                      <a16:colId xmlns:a16="http://schemas.microsoft.com/office/drawing/2014/main" val="2978637789"/>
                    </a:ext>
                  </a:extLst>
                </a:gridCol>
                <a:gridCol w="2018050">
                  <a:extLst>
                    <a:ext uri="{9D8B030D-6E8A-4147-A177-3AD203B41FA5}">
                      <a16:colId xmlns:a16="http://schemas.microsoft.com/office/drawing/2014/main" val="3178831934"/>
                    </a:ext>
                  </a:extLst>
                </a:gridCol>
                <a:gridCol w="2536765">
                  <a:extLst>
                    <a:ext uri="{9D8B030D-6E8A-4147-A177-3AD203B41FA5}">
                      <a16:colId xmlns:a16="http://schemas.microsoft.com/office/drawing/2014/main" val="3070326707"/>
                    </a:ext>
                  </a:extLst>
                </a:gridCol>
              </a:tblGrid>
              <a:tr h="2992438">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Pheochromocytoma/ paraganglioma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&lt;0.6%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Resistant hypertension; paroxysmal hypertension or crisis superimposed on sustained hypertension; “spells,” BP lability, headache, sweating, palpitations, piloerection; positive family history of pheochromocytoma/ paraganglioma; adrenal incidentaloma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Skin stigmata of neuroﬁbromatosis (café-au-lait spots; neuroﬁbromas); orthostatic hypotension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24-h urinary fractionated metanephrines or plasma metanephrines under standard conditions (supine position with indwelling IV cannula)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CT or MRI scan of abdomen/pelvis, Ga-DOTATATE PET/CT scan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482196"/>
                  </a:ext>
                </a:extLst>
              </a:tr>
              <a:tr h="2709704">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Aortic coarctation (undiagnosed or repaired)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0.1%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Young adult with hypertension (&lt;30 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BP higher in upper extremities than in lower extremities; absent femoral pulses; continuous murmur over patient’s back, chest, or abdominal bruit; left thoracotomy scar (postoperative)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Echocardiogram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Thoracic and abdominal CT angiogram or magnetic resonance arteriography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59517"/>
                  </a:ext>
                </a:extLst>
              </a:tr>
            </a:tbl>
          </a:graphicData>
        </a:graphic>
      </p:graphicFrame>
      <p:sp>
        <p:nvSpPr>
          <p:cNvPr id="3" name="Title 3">
            <a:extLst>
              <a:ext uri="{FF2B5EF4-FFF2-40B4-BE49-F238E27FC236}">
                <a16:creationId xmlns:a16="http://schemas.microsoft.com/office/drawing/2014/main" id="{7090D138-0951-C3C2-6090-AB1F4658729F}"/>
              </a:ext>
            </a:extLst>
          </p:cNvPr>
          <p:cNvSpPr>
            <a:spLocks noGrp="1"/>
          </p:cNvSpPr>
          <p:nvPr/>
        </p:nvSpPr>
        <p:spPr>
          <a:xfrm>
            <a:off x="2320131" y="53816"/>
            <a:ext cx="100584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1787871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7746AA4-6754-6293-2B88-C4A5EE60CCE2}"/>
              </a:ext>
            </a:extLst>
          </p:cNvPr>
          <p:cNvGraphicFramePr>
            <a:graphicFrameLocks noGrp="1"/>
          </p:cNvGraphicFramePr>
          <p:nvPr>
            <p:extLst>
              <p:ext uri="{D42A27DB-BD31-4B8C-83A1-F6EECF244321}">
                <p14:modId xmlns:p14="http://schemas.microsoft.com/office/powerpoint/2010/main" val="2886334606"/>
              </p:ext>
            </p:extLst>
          </p:nvPr>
        </p:nvGraphicFramePr>
        <p:xfrm>
          <a:off x="571499" y="2579891"/>
          <a:ext cx="13487402" cy="4811509"/>
        </p:xfrm>
        <a:graphic>
          <a:graphicData uri="http://schemas.openxmlformats.org/drawingml/2006/table">
            <a:tbl>
              <a:tblPr firstRow="1" firstCol="1" lastRow="1" lastCol="1" bandRow="1" bandCol="1"/>
              <a:tblGrid>
                <a:gridCol w="3077738">
                  <a:extLst>
                    <a:ext uri="{9D8B030D-6E8A-4147-A177-3AD203B41FA5}">
                      <a16:colId xmlns:a16="http://schemas.microsoft.com/office/drawing/2014/main" val="3117995012"/>
                    </a:ext>
                  </a:extLst>
                </a:gridCol>
                <a:gridCol w="872073">
                  <a:extLst>
                    <a:ext uri="{9D8B030D-6E8A-4147-A177-3AD203B41FA5}">
                      <a16:colId xmlns:a16="http://schemas.microsoft.com/office/drawing/2014/main" val="204727343"/>
                    </a:ext>
                  </a:extLst>
                </a:gridCol>
                <a:gridCol w="2930505">
                  <a:extLst>
                    <a:ext uri="{9D8B030D-6E8A-4147-A177-3AD203B41FA5}">
                      <a16:colId xmlns:a16="http://schemas.microsoft.com/office/drawing/2014/main" val="4184498945"/>
                    </a:ext>
                  </a:extLst>
                </a:gridCol>
                <a:gridCol w="2293438">
                  <a:extLst>
                    <a:ext uri="{9D8B030D-6E8A-4147-A177-3AD203B41FA5}">
                      <a16:colId xmlns:a16="http://schemas.microsoft.com/office/drawing/2014/main" val="999761905"/>
                    </a:ext>
                  </a:extLst>
                </a:gridCol>
                <a:gridCol w="1911199">
                  <a:extLst>
                    <a:ext uri="{9D8B030D-6E8A-4147-A177-3AD203B41FA5}">
                      <a16:colId xmlns:a16="http://schemas.microsoft.com/office/drawing/2014/main" val="2037254541"/>
                    </a:ext>
                  </a:extLst>
                </a:gridCol>
                <a:gridCol w="2402449">
                  <a:extLst>
                    <a:ext uri="{9D8B030D-6E8A-4147-A177-3AD203B41FA5}">
                      <a16:colId xmlns:a16="http://schemas.microsoft.com/office/drawing/2014/main" val="2675977821"/>
                    </a:ext>
                  </a:extLst>
                </a:gridCol>
              </a:tblGrid>
              <a:tr h="173958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Cushing syndrome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&lt;0.1%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Rapid weight gain, especially with central distribution; proximal muscle weakness; depression; hyperglycemia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Central obesity, “moon” face, dorsal and supraclavicular fat pads, wide (1 cm) violaceous striae, hirsutism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Overnight 1-mg dexamethasone suppression test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24-h urinary free cortisol excretion (preferably multiple); midnight salivary cortisol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7808140"/>
                  </a:ext>
                </a:extLst>
              </a:tr>
              <a:tr h="736142">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Primary hyperparathyroidism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Hypercalcemia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Usually none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Serum calcium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Serum parathyroid hormone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5144884"/>
                  </a:ext>
                </a:extLst>
              </a:tr>
              <a:tr h="2323487">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Congenital adrenal hyperplasia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Hypertension and hypokalemia;  virilization (11-beta-hydroxylase deﬁciency [11-beta-OH]); incomplete masculinization in men and primary amenorrhea in women (17-alpha-hydroxylase deﬁciency [17-alpha-OH])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Signs of virilization (11-beta-OH) or incomplete masculinization (17-alpha-OH)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Hypertension and hypokalemia with low or normal aldosterone and renin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11-beta-OH: elevated DOC, 11-deoxycortisol, and androgens; 17-alpha-OH; decreased androgens and estrogen but elevated DOC and corticosterone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521744"/>
                  </a:ext>
                </a:extLst>
              </a:tr>
            </a:tbl>
          </a:graphicData>
        </a:graphic>
      </p:graphicFrame>
      <p:sp>
        <p:nvSpPr>
          <p:cNvPr id="3" name="Title 3">
            <a:extLst>
              <a:ext uri="{FF2B5EF4-FFF2-40B4-BE49-F238E27FC236}">
                <a16:creationId xmlns:a16="http://schemas.microsoft.com/office/drawing/2014/main" id="{6E5159AE-ACF9-E1C6-4B89-6CBDC5F62029}"/>
              </a:ext>
            </a:extLst>
          </p:cNvPr>
          <p:cNvSpPr>
            <a:spLocks noGrp="1"/>
          </p:cNvSpPr>
          <p:nvPr/>
        </p:nvSpPr>
        <p:spPr>
          <a:xfrm>
            <a:off x="2362200" y="6096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3474286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57</a:t>
            </a:fld>
            <a:endParaRPr lang="en-US" dirty="0"/>
          </a:p>
        </p:txBody>
      </p:sp>
      <p:graphicFrame>
        <p:nvGraphicFramePr>
          <p:cNvPr id="2" name="Table 1">
            <a:extLst>
              <a:ext uri="{FF2B5EF4-FFF2-40B4-BE49-F238E27FC236}">
                <a16:creationId xmlns:a16="http://schemas.microsoft.com/office/drawing/2014/main" id="{5D3DF75A-1487-8AD4-C2E5-1B8B7B47F467}"/>
              </a:ext>
            </a:extLst>
          </p:cNvPr>
          <p:cNvGraphicFramePr>
            <a:graphicFrameLocks noGrp="1"/>
          </p:cNvGraphicFramePr>
          <p:nvPr>
            <p:extLst>
              <p:ext uri="{D42A27DB-BD31-4B8C-83A1-F6EECF244321}">
                <p14:modId xmlns:p14="http://schemas.microsoft.com/office/powerpoint/2010/main" val="1612501806"/>
              </p:ext>
            </p:extLst>
          </p:nvPr>
        </p:nvGraphicFramePr>
        <p:xfrm>
          <a:off x="1405731" y="3048000"/>
          <a:ext cx="11818937" cy="2819400"/>
        </p:xfrm>
        <a:graphic>
          <a:graphicData uri="http://schemas.openxmlformats.org/drawingml/2006/table">
            <a:tbl>
              <a:tblPr firstRow="1" firstCol="1" lastRow="1" lastCol="1" bandRow="1" bandCol="1"/>
              <a:tblGrid>
                <a:gridCol w="2697005">
                  <a:extLst>
                    <a:ext uri="{9D8B030D-6E8A-4147-A177-3AD203B41FA5}">
                      <a16:colId xmlns:a16="http://schemas.microsoft.com/office/drawing/2014/main" val="4141403831"/>
                    </a:ext>
                  </a:extLst>
                </a:gridCol>
                <a:gridCol w="764193">
                  <a:extLst>
                    <a:ext uri="{9D8B030D-6E8A-4147-A177-3AD203B41FA5}">
                      <a16:colId xmlns:a16="http://schemas.microsoft.com/office/drawing/2014/main" val="4287667432"/>
                    </a:ext>
                  </a:extLst>
                </a:gridCol>
                <a:gridCol w="2567985">
                  <a:extLst>
                    <a:ext uri="{9D8B030D-6E8A-4147-A177-3AD203B41FA5}">
                      <a16:colId xmlns:a16="http://schemas.microsoft.com/office/drawing/2014/main" val="78918234"/>
                    </a:ext>
                  </a:extLst>
                </a:gridCol>
                <a:gridCol w="2009729">
                  <a:extLst>
                    <a:ext uri="{9D8B030D-6E8A-4147-A177-3AD203B41FA5}">
                      <a16:colId xmlns:a16="http://schemas.microsoft.com/office/drawing/2014/main" val="2759463949"/>
                    </a:ext>
                  </a:extLst>
                </a:gridCol>
                <a:gridCol w="1674773">
                  <a:extLst>
                    <a:ext uri="{9D8B030D-6E8A-4147-A177-3AD203B41FA5}">
                      <a16:colId xmlns:a16="http://schemas.microsoft.com/office/drawing/2014/main" val="3915236025"/>
                    </a:ext>
                  </a:extLst>
                </a:gridCol>
                <a:gridCol w="2105252">
                  <a:extLst>
                    <a:ext uri="{9D8B030D-6E8A-4147-A177-3AD203B41FA5}">
                      <a16:colId xmlns:a16="http://schemas.microsoft.com/office/drawing/2014/main" val="3735648143"/>
                    </a:ext>
                  </a:extLst>
                </a:gridCol>
              </a:tblGrid>
              <a:tr h="14478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Mineralocorticoid excess syndromes other than 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Early-onset hypertension; resistant hypertension; hypokalemia or hyperkalemia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Arrhythmias (with hypokalemia)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Low aldosterone and renin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Urinary cortisol metabolites; genetic testing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3407010"/>
                  </a:ext>
                </a:extLst>
              </a:tr>
              <a:tr h="1371600">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Acromegaly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Rare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Acral features, enlarging shoe, glove, or hat size; headache, visual disturbances; diabetes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Acral features; large hands and feet; frontal bossing</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Serum growth hormone ≥1 ng/mL during oral glucose load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Elevated age- and sex-matched IGF-1 level; MRI scan of the pituitary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420093"/>
                  </a:ext>
                </a:extLst>
              </a:tr>
            </a:tbl>
          </a:graphicData>
        </a:graphic>
      </p:graphicFrame>
      <p:sp>
        <p:nvSpPr>
          <p:cNvPr id="3" name="Title 3">
            <a:extLst>
              <a:ext uri="{FF2B5EF4-FFF2-40B4-BE49-F238E27FC236}">
                <a16:creationId xmlns:a16="http://schemas.microsoft.com/office/drawing/2014/main" id="{2F273AFA-E76B-4FC7-FD41-1BBAF5A57176}"/>
              </a:ext>
            </a:extLst>
          </p:cNvPr>
          <p:cNvSpPr>
            <a:spLocks noGrp="1"/>
          </p:cNvSpPr>
          <p:nvPr/>
        </p:nvSpPr>
        <p:spPr>
          <a:xfrm>
            <a:off x="2362200" y="10668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468633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E6AF7CB-F5F5-3910-10B1-C1774833EEFC}"/>
              </a:ext>
            </a:extLst>
          </p:cNvPr>
          <p:cNvSpPr>
            <a:spLocks noGrp="1"/>
          </p:cNvSpPr>
          <p:nvPr/>
        </p:nvSpPr>
        <p:spPr>
          <a:xfrm>
            <a:off x="2362200" y="1066800"/>
            <a:ext cx="10182227"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10. Causes of Secondary Hypertension With Indications for Additional Testing and Diagnostic Screening Tests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4" name="TextBox 3">
            <a:extLst>
              <a:ext uri="{FF2B5EF4-FFF2-40B4-BE49-F238E27FC236}">
                <a16:creationId xmlns:a16="http://schemas.microsoft.com/office/drawing/2014/main" id="{27934E85-1706-9FBB-3B34-0E7DF0DF639C}"/>
              </a:ext>
            </a:extLst>
          </p:cNvPr>
          <p:cNvSpPr txBox="1"/>
          <p:nvPr/>
        </p:nvSpPr>
        <p:spPr>
          <a:xfrm>
            <a:off x="2019300" y="3276600"/>
            <a:ext cx="10591800" cy="3508653"/>
          </a:xfrm>
          <a:prstGeom prst="rect">
            <a:avLst/>
          </a:prstGeom>
          <a:noFill/>
        </p:spPr>
        <p:txBody>
          <a:bodyPr wrap="square">
            <a:spAutoFit/>
          </a:bodyPr>
          <a:lstStyle/>
          <a:p>
            <a:r>
              <a:rPr lang="en-US" sz="2000" dirty="0">
                <a:latin typeface="Lub Dub Medium" panose="020B0603030403020204" pitchFamily="34" charset="0"/>
              </a:rPr>
              <a:t>ACEi indicates angiotensin-converting enzyme inhibitors; ARB, angiotensin receptor blockers; BP,  blood pressure; AF, atrial fibrillation; CKD, chronic kidney disease; CT, computed tomography; DOC, 11-deoxycorticosterone; h, hour; IGF-1, insulin-like growth factor-1; IV, intravenous; MAO, monoamine oxidase; mg, milligrams; MRI, magnetic resonance imaging; NSAIDs, nonsteroidal anti-inﬂammatory drugs; OH, hydroxylase; OSA, obstructive sleep apnea; RCT, randomized clinical trial; VEGF, vascular endothelial growth factor; </a:t>
            </a:r>
            <a:r>
              <a:rPr lang="en-US" sz="2000" dirty="0" err="1">
                <a:latin typeface="Lub Dub Medium" panose="020B0603030403020204" pitchFamily="34" charset="0"/>
              </a:rPr>
              <a:t>wk</a:t>
            </a:r>
            <a:r>
              <a:rPr lang="en-US" sz="2000" dirty="0">
                <a:latin typeface="Lub Dub Medium" panose="020B0603030403020204" pitchFamily="34" charset="0"/>
              </a:rPr>
              <a:t>, week; and y, years. </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sz="1400" dirty="0">
                <a:latin typeface="Lub Dub Medium" panose="020B0603030403020204" pitchFamily="34" charset="0"/>
              </a:rPr>
              <a:t>Modified with permission from Whelon et al. Copyright 2018 American College of Cardiology Foundation and American Heart Association, Inc.</a:t>
            </a:r>
          </a:p>
        </p:txBody>
      </p:sp>
    </p:spTree>
    <p:extLst>
      <p:ext uri="{BB962C8B-B14F-4D97-AF65-F5344CB8AC3E}">
        <p14:creationId xmlns:p14="http://schemas.microsoft.com/office/powerpoint/2010/main" val="4105549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2" name="Title 3">
            <a:extLst>
              <a:ext uri="{FF2B5EF4-FFF2-40B4-BE49-F238E27FC236}">
                <a16:creationId xmlns:a16="http://schemas.microsoft.com/office/drawing/2014/main" id="{E3379815-ECEF-0383-4FC7-02BC14F837B0}"/>
              </a:ext>
            </a:extLst>
          </p:cNvPr>
          <p:cNvSpPr>
            <a:spLocks noGrp="1"/>
          </p:cNvSpPr>
          <p:nvPr/>
        </p:nvSpPr>
        <p:spPr>
          <a:xfrm>
            <a:off x="2667000" y="381000"/>
            <a:ext cx="9296400" cy="2362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11. Selected List of Frequently Used Medications and Other Substances That May Cause Elevated Blood Pressure With Recommendations for Management*</a:t>
            </a:r>
          </a:p>
        </p:txBody>
      </p:sp>
      <p:graphicFrame>
        <p:nvGraphicFramePr>
          <p:cNvPr id="3" name="Table 2">
            <a:extLst>
              <a:ext uri="{FF2B5EF4-FFF2-40B4-BE49-F238E27FC236}">
                <a16:creationId xmlns:a16="http://schemas.microsoft.com/office/drawing/2014/main" id="{A8184524-0F4C-5F28-A2EF-FD2287144A23}"/>
              </a:ext>
            </a:extLst>
          </p:cNvPr>
          <p:cNvGraphicFramePr>
            <a:graphicFrameLocks noGrp="1"/>
          </p:cNvGraphicFramePr>
          <p:nvPr>
            <p:extLst>
              <p:ext uri="{D42A27DB-BD31-4B8C-83A1-F6EECF244321}">
                <p14:modId xmlns:p14="http://schemas.microsoft.com/office/powerpoint/2010/main" val="270505961"/>
              </p:ext>
            </p:extLst>
          </p:nvPr>
        </p:nvGraphicFramePr>
        <p:xfrm>
          <a:off x="1066800" y="2971800"/>
          <a:ext cx="12496800" cy="3962400"/>
        </p:xfrm>
        <a:graphic>
          <a:graphicData uri="http://schemas.openxmlformats.org/drawingml/2006/table">
            <a:tbl>
              <a:tblPr firstRow="1" firstCol="1" lastRow="1" lastCol="1" bandRow="1" bandCol="1"/>
              <a:tblGrid>
                <a:gridCol w="5042802">
                  <a:extLst>
                    <a:ext uri="{9D8B030D-6E8A-4147-A177-3AD203B41FA5}">
                      <a16:colId xmlns:a16="http://schemas.microsoft.com/office/drawing/2014/main" val="244282734"/>
                    </a:ext>
                  </a:extLst>
                </a:gridCol>
                <a:gridCol w="7453998">
                  <a:extLst>
                    <a:ext uri="{9D8B030D-6E8A-4147-A177-3AD203B41FA5}">
                      <a16:colId xmlns:a16="http://schemas.microsoft.com/office/drawing/2014/main" val="3213746418"/>
                    </a:ext>
                  </a:extLst>
                </a:gridCol>
              </a:tblGrid>
              <a:tr h="315473">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420751">
                <a:tc gridSpan="2">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Nonprescription drugs/substance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710504">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Alcohol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Options include abstinence or limit alcohol to ≤1 drink daily for women and ≤2 drinks daily for men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41412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Caffeine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Limit caffeine intake to &lt;300 mg/d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more than 1 cup daily in patients with severe uncontrolled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1444173">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Decongestants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phenylephrine, pseudoephedrine)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Use for shortest duration possible and avoid in severe or uncontrolled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therapies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nasal saline, intranasal corticosteroids, antihistamines) as appropriate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Tree>
    <p:extLst>
      <p:ext uri="{BB962C8B-B14F-4D97-AF65-F5344CB8AC3E}">
        <p14:creationId xmlns:p14="http://schemas.microsoft.com/office/powerpoint/2010/main" val="207652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480277-6BC5-0DA4-A3B5-1F328C480B5C}"/>
              </a:ext>
            </a:extLst>
          </p:cNvPr>
          <p:cNvSpPr>
            <a:spLocks noGrp="1"/>
          </p:cNvSpPr>
          <p:nvPr>
            <p:ph type="sldNum" sz="quarter" idx="4"/>
          </p:nvPr>
        </p:nvSpPr>
        <p:spPr/>
        <p:txBody>
          <a:bodyPr/>
          <a:lstStyle/>
          <a:p>
            <a:fld id="{01CD3B2E-BC1C-6C4D-9D91-A67B950EE325}" type="slidenum">
              <a:rPr lang="en-US" smtClean="0">
                <a:solidFill>
                  <a:schemeClr val="tx1"/>
                </a:solidFill>
              </a:rPr>
              <a:pPr/>
              <a:t>6</a:t>
            </a:fld>
            <a:endParaRPr lang="en-US" dirty="0">
              <a:solidFill>
                <a:schemeClr val="tx1"/>
              </a:solidFill>
            </a:endParaRPr>
          </a:p>
        </p:txBody>
      </p:sp>
      <p:sp>
        <p:nvSpPr>
          <p:cNvPr id="8" name="Title 3">
            <a:extLst>
              <a:ext uri="{FF2B5EF4-FFF2-40B4-BE49-F238E27FC236}">
                <a16:creationId xmlns:a16="http://schemas.microsoft.com/office/drawing/2014/main" id="{FBE549AC-B2AF-A9EB-688E-A49F09A47889}"/>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12" name="Table 11">
            <a:extLst>
              <a:ext uri="{FF2B5EF4-FFF2-40B4-BE49-F238E27FC236}">
                <a16:creationId xmlns:a16="http://schemas.microsoft.com/office/drawing/2014/main" id="{D80BDF8F-52C5-D3DD-456B-044966BA8DC7}"/>
              </a:ext>
            </a:extLst>
          </p:cNvPr>
          <p:cNvGraphicFramePr>
            <a:graphicFrameLocks noGrp="1"/>
          </p:cNvGraphicFramePr>
          <p:nvPr>
            <p:extLst>
              <p:ext uri="{D42A27DB-BD31-4B8C-83A1-F6EECF244321}">
                <p14:modId xmlns:p14="http://schemas.microsoft.com/office/powerpoint/2010/main" val="1575007161"/>
              </p:ext>
            </p:extLst>
          </p:nvPr>
        </p:nvGraphicFramePr>
        <p:xfrm>
          <a:off x="952499" y="2019300"/>
          <a:ext cx="12725401" cy="4190999"/>
        </p:xfrm>
        <a:graphic>
          <a:graphicData uri="http://schemas.openxmlformats.org/drawingml/2006/table">
            <a:tbl>
              <a:tblPr firstRow="1" firstCol="1" bandRow="1"/>
              <a:tblGrid>
                <a:gridCol w="3123508">
                  <a:extLst>
                    <a:ext uri="{9D8B030D-6E8A-4147-A177-3AD203B41FA5}">
                      <a16:colId xmlns:a16="http://schemas.microsoft.com/office/drawing/2014/main" val="1064412164"/>
                    </a:ext>
                  </a:extLst>
                </a:gridCol>
                <a:gridCol w="2909830">
                  <a:extLst>
                    <a:ext uri="{9D8B030D-6E8A-4147-A177-3AD203B41FA5}">
                      <a16:colId xmlns:a16="http://schemas.microsoft.com/office/drawing/2014/main" val="888658632"/>
                    </a:ext>
                  </a:extLst>
                </a:gridCol>
                <a:gridCol w="3248719">
                  <a:extLst>
                    <a:ext uri="{9D8B030D-6E8A-4147-A177-3AD203B41FA5}">
                      <a16:colId xmlns:a16="http://schemas.microsoft.com/office/drawing/2014/main" val="4204589222"/>
                    </a:ext>
                  </a:extLst>
                </a:gridCol>
                <a:gridCol w="3443344">
                  <a:extLst>
                    <a:ext uri="{9D8B030D-6E8A-4147-A177-3AD203B41FA5}">
                      <a16:colId xmlns:a16="http://schemas.microsoft.com/office/drawing/2014/main" val="2821914586"/>
                    </a:ext>
                  </a:extLst>
                </a:gridCol>
              </a:tblGrid>
              <a:tr h="4190999">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5.2.2. BP Treatment Threshold and the Use of CVD Risk Estimation to Guide Drug Treatment of Hypertension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(utilizing PREVENT instead of PCE)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Use of BP-lowering medications is recommended for secondary prevention of recurrent CVD events in patients with clinical CVD and an average of SBP ≥130 mm Hg or an average DBP ≥80 mm Hg and for primary prevention in adults with an estimated 10-year ASCVD risk of ≥10% and an average SBP ≥130 mm Hg or an average DBP ≥80 mm Hg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hypertension without clinical CVD but with diabetes or  CKD or at increased 10-year CVD risk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ie</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≥7.5% based on PREVENT), initiation of medications to lower BP is recommended when average SBP is ≥130 mm Hg and average DBP is ≥80 mm Hg to reduce the risk of CVD events and total mortality.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719483"/>
                  </a:ext>
                </a:extLst>
              </a:tr>
            </a:tbl>
          </a:graphicData>
        </a:graphic>
      </p:graphicFrame>
    </p:spTree>
    <p:extLst>
      <p:ext uri="{BB962C8B-B14F-4D97-AF65-F5344CB8AC3E}">
        <p14:creationId xmlns:p14="http://schemas.microsoft.com/office/powerpoint/2010/main" val="3201969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4379329-E721-A16C-0E1C-72A7C0EABC57}"/>
              </a:ext>
            </a:extLst>
          </p:cNvPr>
          <p:cNvSpPr>
            <a:spLocks noGrp="1"/>
          </p:cNvSpPr>
          <p:nvPr/>
        </p:nvSpPr>
        <p:spPr>
          <a:xfrm>
            <a:off x="2324100" y="381000"/>
            <a:ext cx="9982200" cy="2362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11. Selected List of Frequently Used Medications and Other Substances That May Cause Elevated Blood Pressure With Recommendations for Management*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F9FA687-5307-FF91-1E4A-2045CF4FD7CA}"/>
              </a:ext>
            </a:extLst>
          </p:cNvPr>
          <p:cNvGraphicFramePr>
            <a:graphicFrameLocks noGrp="1"/>
          </p:cNvGraphicFramePr>
          <p:nvPr>
            <p:extLst>
              <p:ext uri="{D42A27DB-BD31-4B8C-83A1-F6EECF244321}">
                <p14:modId xmlns:p14="http://schemas.microsoft.com/office/powerpoint/2010/main" val="3577151708"/>
              </p:ext>
            </p:extLst>
          </p:nvPr>
        </p:nvGraphicFramePr>
        <p:xfrm>
          <a:off x="1143000" y="2971800"/>
          <a:ext cx="12344400" cy="4076700"/>
        </p:xfrm>
        <a:graphic>
          <a:graphicData uri="http://schemas.openxmlformats.org/drawingml/2006/table">
            <a:tbl>
              <a:tblPr firstRow="1" firstCol="1" lastRow="1" lastCol="1" bandRow="1" bandCol="1"/>
              <a:tblGrid>
                <a:gridCol w="4981304">
                  <a:extLst>
                    <a:ext uri="{9D8B030D-6E8A-4147-A177-3AD203B41FA5}">
                      <a16:colId xmlns:a16="http://schemas.microsoft.com/office/drawing/2014/main" val="244282734"/>
                    </a:ext>
                  </a:extLst>
                </a:gridCol>
                <a:gridCol w="7363096">
                  <a:extLst>
                    <a:ext uri="{9D8B030D-6E8A-4147-A177-3AD203B41FA5}">
                      <a16:colId xmlns:a16="http://schemas.microsoft.com/office/drawing/2014/main" val="3213746418"/>
                    </a:ext>
                  </a:extLst>
                </a:gridCol>
              </a:tblGrid>
              <a:tr h="308928">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308928">
                <a:tc gridSpan="2">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Nonprescription drugs/substance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631245">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Herbal supplements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Ma Huang, ephedra, St. John’s wort [with MAO inhibitors, yohimbine])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557289">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Black licorice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use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1490735">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NSAIDs; acetaminophen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systemic NSAIDs when possible </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Limit acetaminophen to less than 4 g/day12</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analgesics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topical NSAIDs), depending on indication and risk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r h="779575">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Recreational drugs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“bath salts” [MDPV], cocaine, methamphetamine,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etc</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Discontinue or avoid use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084306"/>
                  </a:ext>
                </a:extLst>
              </a:tr>
            </a:tbl>
          </a:graphicData>
        </a:graphic>
      </p:graphicFrame>
    </p:spTree>
    <p:extLst>
      <p:ext uri="{BB962C8B-B14F-4D97-AF65-F5344CB8AC3E}">
        <p14:creationId xmlns:p14="http://schemas.microsoft.com/office/powerpoint/2010/main" val="2684948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2" name="Title 3">
            <a:extLst>
              <a:ext uri="{FF2B5EF4-FFF2-40B4-BE49-F238E27FC236}">
                <a16:creationId xmlns:a16="http://schemas.microsoft.com/office/drawing/2014/main" id="{E6E47D9C-78FC-6025-E87B-979443C877E4}"/>
              </a:ext>
            </a:extLst>
          </p:cNvPr>
          <p:cNvSpPr>
            <a:spLocks noGrp="1"/>
          </p:cNvSpPr>
          <p:nvPr/>
        </p:nvSpPr>
        <p:spPr>
          <a:xfrm>
            <a:off x="2324100" y="381000"/>
            <a:ext cx="9982200" cy="2362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11. Selected List of Frequently Used Medications and Other Substances That May Cause Elevated Blood Pressure With Recommendations for Management*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5725227-C1CD-258E-73F0-80F6CF08E827}"/>
              </a:ext>
            </a:extLst>
          </p:cNvPr>
          <p:cNvGraphicFramePr>
            <a:graphicFrameLocks noGrp="1"/>
          </p:cNvGraphicFramePr>
          <p:nvPr>
            <p:extLst>
              <p:ext uri="{D42A27DB-BD31-4B8C-83A1-F6EECF244321}">
                <p14:modId xmlns:p14="http://schemas.microsoft.com/office/powerpoint/2010/main" val="4048648609"/>
              </p:ext>
            </p:extLst>
          </p:nvPr>
        </p:nvGraphicFramePr>
        <p:xfrm>
          <a:off x="1181100" y="3048000"/>
          <a:ext cx="12268200" cy="3810000"/>
        </p:xfrm>
        <a:graphic>
          <a:graphicData uri="http://schemas.openxmlformats.org/drawingml/2006/table">
            <a:tbl>
              <a:tblPr firstRow="1" firstCol="1" lastRow="1" lastCol="1" bandRow="1" bandCol="1"/>
              <a:tblGrid>
                <a:gridCol w="4950555">
                  <a:extLst>
                    <a:ext uri="{9D8B030D-6E8A-4147-A177-3AD203B41FA5}">
                      <a16:colId xmlns:a16="http://schemas.microsoft.com/office/drawing/2014/main" val="244282734"/>
                    </a:ext>
                  </a:extLst>
                </a:gridCol>
                <a:gridCol w="7317645">
                  <a:extLst>
                    <a:ext uri="{9D8B030D-6E8A-4147-A177-3AD203B41FA5}">
                      <a16:colId xmlns:a16="http://schemas.microsoft.com/office/drawing/2014/main" val="3213746418"/>
                    </a:ext>
                  </a:extLst>
                </a:gridCol>
              </a:tblGrid>
              <a:tr h="370382">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370382">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Prescription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1041027">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Sudden withdrawal of central-acting sympatholytic drugs such as clonidine and tizanidine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Recommend avoiding oral clonidine for treatment of hypertension whenever possible and tapering upon discontinuation; use cyclobenzaprine or other muscle relaxants instead of tizanidine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1041027">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Amphetamines†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amphetamine, methylphenidate dexmethylphenidate,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dexamfetamine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lisdexamfetamine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dextroamphetamine)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Discontinue or decrease dose </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behavioral therapies or nonstimulants (such as guanfacine) for ADHD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987182">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Antidepressants†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MAOIs, SNRIs, TCAs)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agents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SSRIs) depending on indication</a:t>
                      </a: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tyramine-containing foods with MAOIs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Tree>
    <p:extLst>
      <p:ext uri="{BB962C8B-B14F-4D97-AF65-F5344CB8AC3E}">
        <p14:creationId xmlns:p14="http://schemas.microsoft.com/office/powerpoint/2010/main" val="3300913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9B8A37C-58E1-D860-5CA9-6D237CF1419A}"/>
              </a:ext>
            </a:extLst>
          </p:cNvPr>
          <p:cNvSpPr>
            <a:spLocks noGrp="1"/>
          </p:cNvSpPr>
          <p:nvPr/>
        </p:nvSpPr>
        <p:spPr>
          <a:xfrm>
            <a:off x="2324100" y="304800"/>
            <a:ext cx="9982200" cy="2362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11. Selected List of Frequently Used Medications and Other Substances That May Cause Elevated Blood Pressure With Recommendations for Management*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CC7538B-91AD-5648-878F-8FBCB50E9C6E}"/>
              </a:ext>
            </a:extLst>
          </p:cNvPr>
          <p:cNvGraphicFramePr>
            <a:graphicFrameLocks noGrp="1"/>
          </p:cNvGraphicFramePr>
          <p:nvPr>
            <p:extLst>
              <p:ext uri="{D42A27DB-BD31-4B8C-83A1-F6EECF244321}">
                <p14:modId xmlns:p14="http://schemas.microsoft.com/office/powerpoint/2010/main" val="3244396546"/>
              </p:ext>
            </p:extLst>
          </p:nvPr>
        </p:nvGraphicFramePr>
        <p:xfrm>
          <a:off x="647700" y="2895600"/>
          <a:ext cx="13335000" cy="4271823"/>
        </p:xfrm>
        <a:graphic>
          <a:graphicData uri="http://schemas.openxmlformats.org/drawingml/2006/table">
            <a:tbl>
              <a:tblPr firstRow="1" firstCol="1" lastRow="1" lastCol="1" bandRow="1" bandCol="1"/>
              <a:tblGrid>
                <a:gridCol w="5381038">
                  <a:extLst>
                    <a:ext uri="{9D8B030D-6E8A-4147-A177-3AD203B41FA5}">
                      <a16:colId xmlns:a16="http://schemas.microsoft.com/office/drawing/2014/main" val="244282734"/>
                    </a:ext>
                  </a:extLst>
                </a:gridCol>
                <a:gridCol w="7953962">
                  <a:extLst>
                    <a:ext uri="{9D8B030D-6E8A-4147-A177-3AD203B41FA5}">
                      <a16:colId xmlns:a16="http://schemas.microsoft.com/office/drawing/2014/main" val="3213746418"/>
                    </a:ext>
                  </a:extLst>
                </a:gridCol>
              </a:tblGrid>
              <a:tr h="370021">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370021">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Prescription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1758379">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Atypical antipsychotics†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risperidone, olanzapine)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Discontinue or limit use when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behavior therapy where appropriate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Recommend lifestyle modiﬁcation (Section 5.1)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agents associated with lower risk of weight gain, diabetes, and dyslipidemia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508292">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Immunosuppressants†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cyclosporine)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Consider converting to tacrolimus, which may be associated with fewer effects on BP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1262166">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Oral contraceptives†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Use low-dose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20–30 mcg ethinyl estradiol) agents or a progestin-only form of contraception, or consider alternative forms of birth control where appropriate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barrier, abstinence, nonhormonal IUD)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use in women with uncontrolled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Tree>
    <p:extLst>
      <p:ext uri="{BB962C8B-B14F-4D97-AF65-F5344CB8AC3E}">
        <p14:creationId xmlns:p14="http://schemas.microsoft.com/office/powerpoint/2010/main" val="3485932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2" name="Title 3">
            <a:extLst>
              <a:ext uri="{FF2B5EF4-FFF2-40B4-BE49-F238E27FC236}">
                <a16:creationId xmlns:a16="http://schemas.microsoft.com/office/drawing/2014/main" id="{55066AE5-CE6B-A3DF-F4EB-145802606D6F}"/>
              </a:ext>
            </a:extLst>
          </p:cNvPr>
          <p:cNvSpPr>
            <a:spLocks noGrp="1"/>
          </p:cNvSpPr>
          <p:nvPr/>
        </p:nvSpPr>
        <p:spPr>
          <a:xfrm>
            <a:off x="2324100" y="762000"/>
            <a:ext cx="9982200" cy="2362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11. Selected List of Frequently Used Medications and Other Substances That May Cause Elevated Blood Pressure With Recommendations for Management*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8C9A2B0-0FE6-66FE-93AC-8DA8EE741760}"/>
              </a:ext>
            </a:extLst>
          </p:cNvPr>
          <p:cNvGraphicFramePr>
            <a:graphicFrameLocks noGrp="1"/>
          </p:cNvGraphicFramePr>
          <p:nvPr>
            <p:extLst>
              <p:ext uri="{D42A27DB-BD31-4B8C-83A1-F6EECF244321}">
                <p14:modId xmlns:p14="http://schemas.microsoft.com/office/powerpoint/2010/main" val="3031518893"/>
              </p:ext>
            </p:extLst>
          </p:nvPr>
        </p:nvGraphicFramePr>
        <p:xfrm>
          <a:off x="666750" y="3352800"/>
          <a:ext cx="13296900" cy="3068701"/>
        </p:xfrm>
        <a:graphic>
          <a:graphicData uri="http://schemas.openxmlformats.org/drawingml/2006/table">
            <a:tbl>
              <a:tblPr firstRow="1" firstCol="1" lastRow="1" lastCol="1" bandRow="1" bandCol="1"/>
              <a:tblGrid>
                <a:gridCol w="5365664">
                  <a:extLst>
                    <a:ext uri="{9D8B030D-6E8A-4147-A177-3AD203B41FA5}">
                      <a16:colId xmlns:a16="http://schemas.microsoft.com/office/drawing/2014/main" val="244282734"/>
                    </a:ext>
                  </a:extLst>
                </a:gridCol>
                <a:gridCol w="7931236">
                  <a:extLst>
                    <a:ext uri="{9D8B030D-6E8A-4147-A177-3AD203B41FA5}">
                      <a16:colId xmlns:a16="http://schemas.microsoft.com/office/drawing/2014/main" val="3213746418"/>
                    </a:ext>
                  </a:extLst>
                </a:gridCol>
              </a:tblGrid>
              <a:tr h="237757">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Agent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Possible Management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3315503"/>
                  </a:ext>
                </a:extLst>
              </a:tr>
              <a:tr h="237757">
                <a:tc gridSpan="2">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Prescription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1034369"/>
                  </a:ext>
                </a:extLst>
              </a:tr>
              <a:tr h="961390">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Systemic corticosteroids† (eg, dexamethasone, ﬂudrocortisone, methylprednisolone, prednisone, prednisolone)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or limit use when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modes of administration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inhaled, topical) when feasible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738392"/>
                  </a:ext>
                </a:extLst>
              </a:tr>
              <a:tr h="668261">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Angiogenesis inhibitor† (eg, bevacizumab) and tyrosine kinase inhibitors (eg, sunitinib, sorafenib)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Avoid or limit use when possible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116352"/>
                  </a:ext>
                </a:extLst>
              </a:tr>
              <a:tr h="811006">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Androgen deprivation therapy† such as CYP 17 inhibitors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abiraterone,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orteronel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or androgen receptor antagonist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enzalutamide)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Avoid or limit use when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Consider alternative chemotherapy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7808564"/>
                  </a:ext>
                </a:extLst>
              </a:tr>
            </a:tbl>
          </a:graphicData>
        </a:graphic>
      </p:graphicFrame>
    </p:spTree>
    <p:extLst>
      <p:ext uri="{BB962C8B-B14F-4D97-AF65-F5344CB8AC3E}">
        <p14:creationId xmlns:p14="http://schemas.microsoft.com/office/powerpoint/2010/main" val="3950691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1C86080-5C71-8CC3-9061-F0EFFA0915C4}"/>
              </a:ext>
            </a:extLst>
          </p:cNvPr>
          <p:cNvSpPr>
            <a:spLocks noGrp="1"/>
          </p:cNvSpPr>
          <p:nvPr/>
        </p:nvSpPr>
        <p:spPr>
          <a:xfrm>
            <a:off x="2324100" y="762000"/>
            <a:ext cx="9982200" cy="2362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11. Selected List of Frequently Used Medications and Other Substances That May Cause Elevated Blood Pressure With Recommendations for Management*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4" name="TextBox 3">
            <a:extLst>
              <a:ext uri="{FF2B5EF4-FFF2-40B4-BE49-F238E27FC236}">
                <a16:creationId xmlns:a16="http://schemas.microsoft.com/office/drawing/2014/main" id="{61362C7D-E2C6-A0E7-D789-0F28BCEEC587}"/>
              </a:ext>
            </a:extLst>
          </p:cNvPr>
          <p:cNvSpPr txBox="1"/>
          <p:nvPr/>
        </p:nvSpPr>
        <p:spPr>
          <a:xfrm>
            <a:off x="1866900" y="3124199"/>
            <a:ext cx="10896600" cy="4462760"/>
          </a:xfrm>
          <a:prstGeom prst="rect">
            <a:avLst/>
          </a:prstGeom>
          <a:noFill/>
        </p:spPr>
        <p:txBody>
          <a:bodyPr wrap="square">
            <a:spAutoFit/>
          </a:bodyPr>
          <a:lstStyle/>
          <a:p>
            <a:r>
              <a:rPr lang="en-US" sz="2000" dirty="0">
                <a:latin typeface="Lub Dub Medium" panose="020B0603030403020204" pitchFamily="34" charset="0"/>
              </a:rPr>
              <a:t>*List is not all inclusive.</a:t>
            </a:r>
          </a:p>
          <a:p>
            <a:endParaRPr lang="en-US" sz="2000" dirty="0">
              <a:latin typeface="Lub Dub Medium" panose="020B0603030403020204" pitchFamily="34" charset="0"/>
            </a:endParaRPr>
          </a:p>
          <a:p>
            <a:r>
              <a:rPr lang="en-US" sz="2000" dirty="0">
                <a:latin typeface="Lub Dub Medium" panose="020B0603030403020204" pitchFamily="34" charset="0"/>
              </a:rPr>
              <a:t>†In specific cases when a specific therapy is needed or the best option for the patient, it is reasonable to continue the medication and initiate or intensify antihypertensive therapy.</a:t>
            </a:r>
          </a:p>
          <a:p>
            <a:endParaRPr lang="en-US" sz="2000" dirty="0">
              <a:latin typeface="Lub Dub Medium" panose="020B0603030403020204" pitchFamily="34" charset="0"/>
            </a:endParaRPr>
          </a:p>
          <a:p>
            <a:r>
              <a:rPr lang="en-US" sz="2000" dirty="0">
                <a:latin typeface="Lub Dub Medium" panose="020B0603030403020204" pitchFamily="34" charset="0"/>
              </a:rPr>
              <a:t>ADHD indicates attention-deﬁcit/hyperactivity disorder; BP, blood pressure; CVD, cardiovascular disease; IUD, intrauterine device; MAOI, monoamine-oxidase inhibitors; MDPV, methylenedioxy pyrovalerone; NSAIDs, nonsteroidal anti-inﬂammatory drugs; SNRI, serotonin norepinephrine-reuptake inhibitor; SSRI, selective serotonin-reuptake inhibitor; and TCA, tricyclic antidepressant. </a:t>
            </a:r>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a:p>
            <a:r>
              <a:rPr lang="en-US" sz="1400" dirty="0">
                <a:latin typeface="Lub Dub Medium" panose="020B0603030403020204" pitchFamily="34" charset="0"/>
              </a:rPr>
              <a:t>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4096521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2" name="Title 3">
            <a:extLst>
              <a:ext uri="{FF2B5EF4-FFF2-40B4-BE49-F238E27FC236}">
                <a16:creationId xmlns:a16="http://schemas.microsoft.com/office/drawing/2014/main" id="{A3F05B04-7109-3A3B-065B-FBBB35CAC150}"/>
              </a:ext>
            </a:extLst>
          </p:cNvPr>
          <p:cNvSpPr>
            <a:spLocks noGrp="1"/>
          </p:cNvSpPr>
          <p:nvPr/>
        </p:nvSpPr>
        <p:spPr>
          <a:xfrm>
            <a:off x="4714875" y="1219200"/>
            <a:ext cx="5200650"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Primary Aldosteronism</a:t>
            </a:r>
          </a:p>
        </p:txBody>
      </p:sp>
      <p:graphicFrame>
        <p:nvGraphicFramePr>
          <p:cNvPr id="3" name="Table 2">
            <a:extLst>
              <a:ext uri="{FF2B5EF4-FFF2-40B4-BE49-F238E27FC236}">
                <a16:creationId xmlns:a16="http://schemas.microsoft.com/office/drawing/2014/main" id="{AA777786-7477-DE5E-C0B7-F03CB6249A78}"/>
              </a:ext>
            </a:extLst>
          </p:cNvPr>
          <p:cNvGraphicFramePr>
            <a:graphicFrameLocks noGrp="1"/>
          </p:cNvGraphicFramePr>
          <p:nvPr>
            <p:extLst>
              <p:ext uri="{D42A27DB-BD31-4B8C-83A1-F6EECF244321}">
                <p14:modId xmlns:p14="http://schemas.microsoft.com/office/powerpoint/2010/main" val="2712948646"/>
              </p:ext>
            </p:extLst>
          </p:nvPr>
        </p:nvGraphicFramePr>
        <p:xfrm>
          <a:off x="2049859" y="2438400"/>
          <a:ext cx="10530682" cy="3767337"/>
        </p:xfrm>
        <a:graphic>
          <a:graphicData uri="http://schemas.openxmlformats.org/drawingml/2006/table">
            <a:tbl>
              <a:tblPr firstRow="1" firstCol="1" lastRow="1" lastCol="1" bandRow="1" bandCol="1"/>
              <a:tblGrid>
                <a:gridCol w="1021476">
                  <a:extLst>
                    <a:ext uri="{9D8B030D-6E8A-4147-A177-3AD203B41FA5}">
                      <a16:colId xmlns:a16="http://schemas.microsoft.com/office/drawing/2014/main" val="2983046419"/>
                    </a:ext>
                  </a:extLst>
                </a:gridCol>
                <a:gridCol w="1021476">
                  <a:extLst>
                    <a:ext uri="{9D8B030D-6E8A-4147-A177-3AD203B41FA5}">
                      <a16:colId xmlns:a16="http://schemas.microsoft.com/office/drawing/2014/main" val="945443249"/>
                    </a:ext>
                  </a:extLst>
                </a:gridCol>
                <a:gridCol w="8487730">
                  <a:extLst>
                    <a:ext uri="{9D8B030D-6E8A-4147-A177-3AD203B41FA5}">
                      <a16:colId xmlns:a16="http://schemas.microsoft.com/office/drawing/2014/main" val="3943631457"/>
                    </a:ext>
                  </a:extLst>
                </a:gridCol>
              </a:tblGrid>
              <a:tr h="508821">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 for Primary Aldosteronism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0419352"/>
                  </a:ext>
                </a:extLst>
              </a:tr>
              <a:tr h="508821">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60251397"/>
                  </a:ext>
                </a:extLst>
              </a:tr>
              <a:tr h="195415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screening for primary aldosteronism is recommended in the presence of any of the following conditions to increase rates of detection, diagnosis, and specific targeted therapy: resistant hypertension (regardless of whether hypokalemia is present), hypokalemia (spontaneous or diuretic induced), OSA, incidentally discovered adrenal mass, family history of early-onset hypertension, or stroke at a young age (&lt;40 years).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62514768"/>
                  </a:ext>
                </a:extLst>
              </a:tr>
              <a:tr h="79553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stage 2 hypertension, screening for primary aldosteronism may be considered to increase rates of detection, diagnosis, and specific targeted 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38286634"/>
                  </a:ext>
                </a:extLst>
              </a:tr>
            </a:tbl>
          </a:graphicData>
        </a:graphic>
      </p:graphicFrame>
    </p:spTree>
    <p:extLst>
      <p:ext uri="{BB962C8B-B14F-4D97-AF65-F5344CB8AC3E}">
        <p14:creationId xmlns:p14="http://schemas.microsoft.com/office/powerpoint/2010/main" val="1558378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725B602-83E0-B68E-A487-E5B43327488F}"/>
              </a:ext>
            </a:extLst>
          </p:cNvPr>
          <p:cNvSpPr>
            <a:spLocks noGrp="1"/>
          </p:cNvSpPr>
          <p:nvPr/>
        </p:nvSpPr>
        <p:spPr>
          <a:xfrm>
            <a:off x="3957637" y="1219200"/>
            <a:ext cx="6715126"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Primary Aldosteronism(</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9FD0688-8A6C-C52C-7ACC-F640283D2DC8}"/>
              </a:ext>
            </a:extLst>
          </p:cNvPr>
          <p:cNvGraphicFramePr>
            <a:graphicFrameLocks noGrp="1"/>
          </p:cNvGraphicFramePr>
          <p:nvPr>
            <p:extLst>
              <p:ext uri="{D42A27DB-BD31-4B8C-83A1-F6EECF244321}">
                <p14:modId xmlns:p14="http://schemas.microsoft.com/office/powerpoint/2010/main" val="1518249164"/>
              </p:ext>
            </p:extLst>
          </p:nvPr>
        </p:nvGraphicFramePr>
        <p:xfrm>
          <a:off x="2713038" y="2362199"/>
          <a:ext cx="9204323" cy="4419601"/>
        </p:xfrm>
        <a:graphic>
          <a:graphicData uri="http://schemas.openxmlformats.org/drawingml/2006/table">
            <a:tbl>
              <a:tblPr firstRow="1" firstCol="1" lastRow="1" lastCol="1" bandRow="1" bandCol="1"/>
              <a:tblGrid>
                <a:gridCol w="892819">
                  <a:extLst>
                    <a:ext uri="{9D8B030D-6E8A-4147-A177-3AD203B41FA5}">
                      <a16:colId xmlns:a16="http://schemas.microsoft.com/office/drawing/2014/main" val="2248014601"/>
                    </a:ext>
                  </a:extLst>
                </a:gridCol>
                <a:gridCol w="892819">
                  <a:extLst>
                    <a:ext uri="{9D8B030D-6E8A-4147-A177-3AD203B41FA5}">
                      <a16:colId xmlns:a16="http://schemas.microsoft.com/office/drawing/2014/main" val="3969094361"/>
                    </a:ext>
                  </a:extLst>
                </a:gridCol>
                <a:gridCol w="7418685">
                  <a:extLst>
                    <a:ext uri="{9D8B030D-6E8A-4147-A177-3AD203B41FA5}">
                      <a16:colId xmlns:a16="http://schemas.microsoft.com/office/drawing/2014/main" val="4065988774"/>
                    </a:ext>
                  </a:extLst>
                </a:gridCol>
              </a:tblGrid>
              <a:tr h="139250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an indication for screening for primary aldosteronism, use of plasma aldosterone, renin activity, and the plasma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aldosterone:renin</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activity ratio is recommended for initial screening to assess if there is biochemical evidence of primary aldosteronism.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11180950"/>
                  </a:ext>
                </a:extLst>
              </a:tr>
              <a:tr h="139250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an indication for screening for primary aldosteronism, it is recommended to continue most antihypertensive medications (other than mineralocorticoid receptor antagonists [MRA]) prior to initial screening to minimize barriers to or delays in screening.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83382259"/>
                  </a:ext>
                </a:extLst>
              </a:tr>
              <a:tr h="1634591">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a positive screening test for primary aldosteronism or continued suspicion for primary aldosteronism based on suppressed plasma renin or disproportionate target organ damage, referral to a hypertension specialist or endocrinologist is recommended for further evaluation and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68723620"/>
                  </a:ext>
                </a:extLst>
              </a:tr>
            </a:tbl>
          </a:graphicData>
        </a:graphic>
      </p:graphicFrame>
    </p:spTree>
    <p:extLst>
      <p:ext uri="{BB962C8B-B14F-4D97-AF65-F5344CB8AC3E}">
        <p14:creationId xmlns:p14="http://schemas.microsoft.com/office/powerpoint/2010/main" val="2061661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2" name="Title 3">
            <a:extLst>
              <a:ext uri="{FF2B5EF4-FFF2-40B4-BE49-F238E27FC236}">
                <a16:creationId xmlns:a16="http://schemas.microsoft.com/office/drawing/2014/main" id="{1D4DADF8-7489-8091-369F-F55AEE87DCE5}"/>
              </a:ext>
            </a:extLst>
          </p:cNvPr>
          <p:cNvSpPr>
            <a:spLocks noGrp="1"/>
          </p:cNvSpPr>
          <p:nvPr/>
        </p:nvSpPr>
        <p:spPr>
          <a:xfrm>
            <a:off x="4912518" y="990600"/>
            <a:ext cx="4805363"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Renal Artery Stenosis</a:t>
            </a:r>
          </a:p>
        </p:txBody>
      </p:sp>
      <p:graphicFrame>
        <p:nvGraphicFramePr>
          <p:cNvPr id="3" name="Table 2">
            <a:extLst>
              <a:ext uri="{FF2B5EF4-FFF2-40B4-BE49-F238E27FC236}">
                <a16:creationId xmlns:a16="http://schemas.microsoft.com/office/drawing/2014/main" id="{95AC637D-7526-57DA-A3D1-8982F25B0F42}"/>
              </a:ext>
            </a:extLst>
          </p:cNvPr>
          <p:cNvGraphicFramePr>
            <a:graphicFrameLocks noGrp="1"/>
          </p:cNvGraphicFramePr>
          <p:nvPr>
            <p:extLst>
              <p:ext uri="{D42A27DB-BD31-4B8C-83A1-F6EECF244321}">
                <p14:modId xmlns:p14="http://schemas.microsoft.com/office/powerpoint/2010/main" val="582144027"/>
              </p:ext>
            </p:extLst>
          </p:nvPr>
        </p:nvGraphicFramePr>
        <p:xfrm>
          <a:off x="2103832" y="1981200"/>
          <a:ext cx="10422734" cy="4724400"/>
        </p:xfrm>
        <a:graphic>
          <a:graphicData uri="http://schemas.openxmlformats.org/drawingml/2006/table">
            <a:tbl>
              <a:tblPr firstRow="1" firstCol="1" lastRow="1" lastCol="1" bandRow="1" bandCol="1"/>
              <a:tblGrid>
                <a:gridCol w="1263294">
                  <a:extLst>
                    <a:ext uri="{9D8B030D-6E8A-4147-A177-3AD203B41FA5}">
                      <a16:colId xmlns:a16="http://schemas.microsoft.com/office/drawing/2014/main" val="2169373469"/>
                    </a:ext>
                  </a:extLst>
                </a:gridCol>
                <a:gridCol w="1023247">
                  <a:extLst>
                    <a:ext uri="{9D8B030D-6E8A-4147-A177-3AD203B41FA5}">
                      <a16:colId xmlns:a16="http://schemas.microsoft.com/office/drawing/2014/main" val="4053221387"/>
                    </a:ext>
                  </a:extLst>
                </a:gridCol>
                <a:gridCol w="8136193">
                  <a:extLst>
                    <a:ext uri="{9D8B030D-6E8A-4147-A177-3AD203B41FA5}">
                      <a16:colId xmlns:a16="http://schemas.microsoft.com/office/drawing/2014/main" val="3805899125"/>
                    </a:ext>
                  </a:extLst>
                </a:gridCol>
              </a:tblGrid>
              <a:tr h="868298">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Renal Artery Stenosis</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References that support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09749188"/>
                  </a:ext>
                </a:extLst>
              </a:tr>
              <a:tr h="342243">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778495612"/>
                  </a:ext>
                </a:extLst>
              </a:tr>
              <a:tr h="87924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atherosclerotic renal artery stenosis, medical therapy is recommended to reduce kidney and CVD morbidity and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39746284"/>
                  </a:ext>
                </a:extLst>
              </a:tr>
              <a:tr h="157601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atherosclerotic renal artery stenosis for whom medical management has failed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resistant hypertension, worsening kidney function, and/or acute HF), it is reasonable to refer patients for revascularization by percutaneous renal artery angioplasty and/or stent placement.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43683055"/>
                  </a:ext>
                </a:extLst>
              </a:tr>
              <a:tr h="105859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nonatherosclerotic renal artery stenosis, including fibromuscular dysplasia, it may be reasonable to refer patients for revascularization by percutaneous renal artery angioplasty.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16406805"/>
                  </a:ext>
                </a:extLst>
              </a:tr>
            </a:tbl>
          </a:graphicData>
        </a:graphic>
      </p:graphicFrame>
    </p:spTree>
    <p:extLst>
      <p:ext uri="{BB962C8B-B14F-4D97-AF65-F5344CB8AC3E}">
        <p14:creationId xmlns:p14="http://schemas.microsoft.com/office/powerpoint/2010/main" val="353318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0AEE696-00C8-18B0-7E2C-A978540BEBDE}"/>
              </a:ext>
            </a:extLst>
          </p:cNvPr>
          <p:cNvSpPr>
            <a:spLocks noGrp="1"/>
          </p:cNvSpPr>
          <p:nvPr/>
        </p:nvSpPr>
        <p:spPr>
          <a:xfrm>
            <a:off x="4513658" y="1219200"/>
            <a:ext cx="5603082"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Obstructive Sleep Apnea</a:t>
            </a:r>
          </a:p>
        </p:txBody>
      </p:sp>
      <p:graphicFrame>
        <p:nvGraphicFramePr>
          <p:cNvPr id="3" name="Table 2">
            <a:extLst>
              <a:ext uri="{FF2B5EF4-FFF2-40B4-BE49-F238E27FC236}">
                <a16:creationId xmlns:a16="http://schemas.microsoft.com/office/drawing/2014/main" id="{E58990FA-3B6D-B442-FA26-BDBF05CE4FC9}"/>
              </a:ext>
            </a:extLst>
          </p:cNvPr>
          <p:cNvGraphicFramePr>
            <a:graphicFrameLocks noGrp="1"/>
          </p:cNvGraphicFramePr>
          <p:nvPr>
            <p:extLst>
              <p:ext uri="{D42A27DB-BD31-4B8C-83A1-F6EECF244321}">
                <p14:modId xmlns:p14="http://schemas.microsoft.com/office/powerpoint/2010/main" val="555585303"/>
              </p:ext>
            </p:extLst>
          </p:nvPr>
        </p:nvGraphicFramePr>
        <p:xfrm>
          <a:off x="2708373" y="2419350"/>
          <a:ext cx="9213653" cy="3390900"/>
        </p:xfrm>
        <a:graphic>
          <a:graphicData uri="http://schemas.openxmlformats.org/drawingml/2006/table">
            <a:tbl>
              <a:tblPr firstRow="1" firstCol="1" bandRow="1"/>
              <a:tblGrid>
                <a:gridCol w="910308">
                  <a:extLst>
                    <a:ext uri="{9D8B030D-6E8A-4147-A177-3AD203B41FA5}">
                      <a16:colId xmlns:a16="http://schemas.microsoft.com/office/drawing/2014/main" val="304406078"/>
                    </a:ext>
                  </a:extLst>
                </a:gridCol>
                <a:gridCol w="985861">
                  <a:extLst>
                    <a:ext uri="{9D8B030D-6E8A-4147-A177-3AD203B41FA5}">
                      <a16:colId xmlns:a16="http://schemas.microsoft.com/office/drawing/2014/main" val="4168289271"/>
                    </a:ext>
                  </a:extLst>
                </a:gridCol>
                <a:gridCol w="7317484">
                  <a:extLst>
                    <a:ext uri="{9D8B030D-6E8A-4147-A177-3AD203B41FA5}">
                      <a16:colId xmlns:a16="http://schemas.microsoft.com/office/drawing/2014/main" val="2873324096"/>
                    </a:ext>
                  </a:extLst>
                </a:gridCol>
              </a:tblGrid>
              <a:tr h="9144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Obstructive Sleep Apnea</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46065593"/>
                  </a:ext>
                </a:extLst>
              </a:tr>
              <a:tr h="580348">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407006"/>
                  </a:ext>
                </a:extLst>
              </a:tr>
              <a:tr h="1248452">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OSA who have overweight or  obesity, weight loss interventions when combined with continuous positive airway pressure (CPAP) treatment can be effective in reducing  SBP.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355615"/>
                  </a:ext>
                </a:extLst>
              </a:tr>
              <a:tr h="64770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resistant hypertension and moderate-to-severe OSA, CPAP treatment can be useful in reducing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960176"/>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9E6EA-0354-ECCB-6D46-AC4C21E9B3D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DB8F92-FE95-B297-C7D8-C595463BC8A6}"/>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7" name="TextBox 6">
            <a:extLst>
              <a:ext uri="{FF2B5EF4-FFF2-40B4-BE49-F238E27FC236}">
                <a16:creationId xmlns:a16="http://schemas.microsoft.com/office/drawing/2014/main" id="{D4C7B346-2AF4-D8A7-90C9-43842A8C8D3B}"/>
              </a:ext>
            </a:extLst>
          </p:cNvPr>
          <p:cNvSpPr txBox="1"/>
          <p:nvPr/>
        </p:nvSpPr>
        <p:spPr>
          <a:xfrm>
            <a:off x="2600325" y="3253026"/>
            <a:ext cx="9429750" cy="861774"/>
          </a:xfrm>
          <a:prstGeom prst="rect">
            <a:avLst/>
          </a:prstGeom>
          <a:noFill/>
        </p:spPr>
        <p:txBody>
          <a:bodyPr wrap="square">
            <a:spAutoFit/>
          </a:bodyPr>
          <a:lstStyle/>
          <a:p>
            <a:r>
              <a:rPr lang="en-US" sz="5000" dirty="0">
                <a:latin typeface="Lub Dub Heavy" panose="020B0903030403020204" pitchFamily="34" charset="0"/>
              </a:rPr>
              <a:t>Blood Pressure Management</a:t>
            </a:r>
          </a:p>
        </p:txBody>
      </p:sp>
    </p:spTree>
    <p:extLst>
      <p:ext uri="{BB962C8B-B14F-4D97-AF65-F5344CB8AC3E}">
        <p14:creationId xmlns:p14="http://schemas.microsoft.com/office/powerpoint/2010/main" val="255248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364383-EC5A-D02A-2FFC-91DBD27E7CA4}"/>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7" name="Title 3">
            <a:extLst>
              <a:ext uri="{FF2B5EF4-FFF2-40B4-BE49-F238E27FC236}">
                <a16:creationId xmlns:a16="http://schemas.microsoft.com/office/drawing/2014/main" id="{549802AC-E93F-AD3A-0F94-2C44174803F9}"/>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10" name="Table 9">
            <a:extLst>
              <a:ext uri="{FF2B5EF4-FFF2-40B4-BE49-F238E27FC236}">
                <a16:creationId xmlns:a16="http://schemas.microsoft.com/office/drawing/2014/main" id="{11191D9C-AD5C-7CE5-B614-51235A9B3CCC}"/>
              </a:ext>
            </a:extLst>
          </p:cNvPr>
          <p:cNvGraphicFramePr>
            <a:graphicFrameLocks noGrp="1"/>
          </p:cNvGraphicFramePr>
          <p:nvPr>
            <p:extLst>
              <p:ext uri="{D42A27DB-BD31-4B8C-83A1-F6EECF244321}">
                <p14:modId xmlns:p14="http://schemas.microsoft.com/office/powerpoint/2010/main" val="1477870435"/>
              </p:ext>
            </p:extLst>
          </p:nvPr>
        </p:nvGraphicFramePr>
        <p:xfrm>
          <a:off x="571498" y="1447800"/>
          <a:ext cx="13487402" cy="5830444"/>
        </p:xfrm>
        <a:graphic>
          <a:graphicData uri="http://schemas.openxmlformats.org/drawingml/2006/table">
            <a:tbl>
              <a:tblPr firstRow="1" firstCol="1" bandRow="1"/>
              <a:tblGrid>
                <a:gridCol w="3310543">
                  <a:extLst>
                    <a:ext uri="{9D8B030D-6E8A-4147-A177-3AD203B41FA5}">
                      <a16:colId xmlns:a16="http://schemas.microsoft.com/office/drawing/2014/main" val="4133451168"/>
                    </a:ext>
                  </a:extLst>
                </a:gridCol>
                <a:gridCol w="3084070">
                  <a:extLst>
                    <a:ext uri="{9D8B030D-6E8A-4147-A177-3AD203B41FA5}">
                      <a16:colId xmlns:a16="http://schemas.microsoft.com/office/drawing/2014/main" val="1096681343"/>
                    </a:ext>
                  </a:extLst>
                </a:gridCol>
                <a:gridCol w="3443255">
                  <a:extLst>
                    <a:ext uri="{9D8B030D-6E8A-4147-A177-3AD203B41FA5}">
                      <a16:colId xmlns:a16="http://schemas.microsoft.com/office/drawing/2014/main" val="2247819631"/>
                    </a:ext>
                  </a:extLst>
                </a:gridCol>
                <a:gridCol w="3649534">
                  <a:extLst>
                    <a:ext uri="{9D8B030D-6E8A-4147-A177-3AD203B41FA5}">
                      <a16:colId xmlns:a16="http://schemas.microsoft.com/office/drawing/2014/main" val="1484766358"/>
                    </a:ext>
                  </a:extLst>
                </a:gridCol>
              </a:tblGrid>
              <a:tr h="2959702">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5.2.2. BP Treatment Threshold and the Use of CVD Risk Estimation to Guide Drug Treatment of Hypertension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(utilizing PREVENT instead of PCE)</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Use of BP-lowering medication is recommended for primary prevention of CVD in adults with no history of CVD and with an estimated 10-year ASCVD risk &lt;10% and an SBP ≥140 mm Hg or a DBP ≥90 mm Hg</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hypertension without clinical CVD and with estimated 10-year CVD risk &lt;7.5% based on PREVENT, initiation of medications to lower BP is recommended if average SBP remains ≥130 mm Hg or average DBP remains ≥80 mm Hg after a 3- to 6-month trial of lifestyle intervention to prevent target organ damage and mitigate further increases in BP.</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8872489"/>
                  </a:ext>
                </a:extLst>
              </a:tr>
              <a:tr h="2261586">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5.3.1. Diabetes </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2b: In adults with diabetes and hypertension, ACEi or ARB may be considered in the presence of albuminuria.</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In adults with diabetes and hypertension, ACEi or ARB are recommended in the presence of CKD as identified by eGFR &lt;60 mL/min/1.73m2 or albuminuria ≥30 mg/g and should be considered when mild albuminuria (&lt;30 mg/g) is present to delay progression of diabetic kidney disease.</a:t>
                      </a:r>
                    </a:p>
                  </a:txBody>
                  <a:tcPr marL="66723" marR="667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769248"/>
                  </a:ext>
                </a:extLst>
              </a:tr>
            </a:tbl>
          </a:graphicData>
        </a:graphic>
      </p:graphicFrame>
    </p:spTree>
    <p:extLst>
      <p:ext uri="{BB962C8B-B14F-4D97-AF65-F5344CB8AC3E}">
        <p14:creationId xmlns:p14="http://schemas.microsoft.com/office/powerpoint/2010/main" val="1950862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70</a:t>
            </a:fld>
            <a:endParaRPr lang="en-US" dirty="0"/>
          </a:p>
        </p:txBody>
      </p:sp>
      <p:sp>
        <p:nvSpPr>
          <p:cNvPr id="2" name="Title 3">
            <a:extLst>
              <a:ext uri="{FF2B5EF4-FFF2-40B4-BE49-F238E27FC236}">
                <a16:creationId xmlns:a16="http://schemas.microsoft.com/office/drawing/2014/main" id="{DFB081F7-4EAB-E223-7854-A9E167CBCB5C}"/>
              </a:ext>
            </a:extLst>
          </p:cNvPr>
          <p:cNvSpPr>
            <a:spLocks noGrp="1"/>
          </p:cNvSpPr>
          <p:nvPr/>
        </p:nvSpPr>
        <p:spPr>
          <a:xfrm>
            <a:off x="2980728" y="1447800"/>
            <a:ext cx="866894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a:t>
            </a:r>
          </a:p>
        </p:txBody>
      </p:sp>
      <p:graphicFrame>
        <p:nvGraphicFramePr>
          <p:cNvPr id="3" name="Table 2">
            <a:extLst>
              <a:ext uri="{FF2B5EF4-FFF2-40B4-BE49-F238E27FC236}">
                <a16:creationId xmlns:a16="http://schemas.microsoft.com/office/drawing/2014/main" id="{0CFF9148-37FB-FA0F-C7C1-BE022C528F4A}"/>
              </a:ext>
            </a:extLst>
          </p:cNvPr>
          <p:cNvGraphicFramePr>
            <a:graphicFrameLocks noGrp="1"/>
          </p:cNvGraphicFramePr>
          <p:nvPr>
            <p:extLst>
              <p:ext uri="{D42A27DB-BD31-4B8C-83A1-F6EECF244321}">
                <p14:modId xmlns:p14="http://schemas.microsoft.com/office/powerpoint/2010/main" val="3539865560"/>
              </p:ext>
            </p:extLst>
          </p:nvPr>
        </p:nvGraphicFramePr>
        <p:xfrm>
          <a:off x="3048119" y="2743200"/>
          <a:ext cx="8534161" cy="2917065"/>
        </p:xfrm>
        <a:graphic>
          <a:graphicData uri="http://schemas.openxmlformats.org/drawingml/2006/table">
            <a:tbl>
              <a:tblPr firstRow="1" firstCol="1" bandRow="1"/>
              <a:tblGrid>
                <a:gridCol w="689560">
                  <a:extLst>
                    <a:ext uri="{9D8B030D-6E8A-4147-A177-3AD203B41FA5}">
                      <a16:colId xmlns:a16="http://schemas.microsoft.com/office/drawing/2014/main" val="2338377102"/>
                    </a:ext>
                  </a:extLst>
                </a:gridCol>
                <a:gridCol w="897794">
                  <a:extLst>
                    <a:ext uri="{9D8B030D-6E8A-4147-A177-3AD203B41FA5}">
                      <a16:colId xmlns:a16="http://schemas.microsoft.com/office/drawing/2014/main" val="1088220253"/>
                    </a:ext>
                  </a:extLst>
                </a:gridCol>
                <a:gridCol w="6946807">
                  <a:extLst>
                    <a:ext uri="{9D8B030D-6E8A-4147-A177-3AD203B41FA5}">
                      <a16:colId xmlns:a16="http://schemas.microsoft.com/office/drawing/2014/main" val="3761052874"/>
                    </a:ext>
                  </a:extLst>
                </a:gridCol>
              </a:tblGrid>
              <a:tr h="1087822">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Recommendations for Lifestyle and Psychosocial Approaches</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32721906"/>
                  </a:ext>
                </a:extLst>
              </a:tr>
              <a:tr h="452409">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203857"/>
                  </a:ext>
                </a:extLst>
              </a:tr>
              <a:tr h="452409">
                <a:tc>
                  <a:txBody>
                    <a:bodyPr/>
                    <a:lstStyle/>
                    <a:p>
                      <a:pPr marL="0" marR="0">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Weight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594477"/>
                  </a:ext>
                </a:extLst>
              </a:tr>
              <a:tr h="92442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who have overweight or obesity, weight loss is recommended with a goal of at least 5% of body weight reduction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841449"/>
                  </a:ext>
                </a:extLst>
              </a:tr>
            </a:tbl>
          </a:graphicData>
        </a:graphic>
      </p:graphicFrame>
    </p:spTree>
    <p:extLst>
      <p:ext uri="{BB962C8B-B14F-4D97-AF65-F5344CB8AC3E}">
        <p14:creationId xmlns:p14="http://schemas.microsoft.com/office/powerpoint/2010/main" val="751822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15D909-2A6A-4E20-6946-9B4BBEEB71D3}"/>
              </a:ext>
            </a:extLst>
          </p:cNvPr>
          <p:cNvSpPr>
            <a:spLocks noGrp="1"/>
          </p:cNvSpPr>
          <p:nvPr/>
        </p:nvSpPr>
        <p:spPr>
          <a:xfrm>
            <a:off x="2138063" y="1966642"/>
            <a:ext cx="1035427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2BBF5E0-ADFB-9F92-4DA1-850B39071970}"/>
              </a:ext>
            </a:extLst>
          </p:cNvPr>
          <p:cNvGraphicFramePr>
            <a:graphicFrameLocks noGrp="1"/>
          </p:cNvGraphicFramePr>
          <p:nvPr>
            <p:extLst>
              <p:ext uri="{D42A27DB-BD31-4B8C-83A1-F6EECF244321}">
                <p14:modId xmlns:p14="http://schemas.microsoft.com/office/powerpoint/2010/main" val="1341953762"/>
              </p:ext>
            </p:extLst>
          </p:nvPr>
        </p:nvGraphicFramePr>
        <p:xfrm>
          <a:off x="2138062" y="3020622"/>
          <a:ext cx="10354271" cy="2188356"/>
        </p:xfrm>
        <a:graphic>
          <a:graphicData uri="http://schemas.openxmlformats.org/drawingml/2006/table">
            <a:tbl>
              <a:tblPr firstRow="1" firstCol="1" bandRow="1"/>
              <a:tblGrid>
                <a:gridCol w="836625">
                  <a:extLst>
                    <a:ext uri="{9D8B030D-6E8A-4147-A177-3AD203B41FA5}">
                      <a16:colId xmlns:a16="http://schemas.microsoft.com/office/drawing/2014/main" val="3948106892"/>
                    </a:ext>
                  </a:extLst>
                </a:gridCol>
                <a:gridCol w="1089269">
                  <a:extLst>
                    <a:ext uri="{9D8B030D-6E8A-4147-A177-3AD203B41FA5}">
                      <a16:colId xmlns:a16="http://schemas.microsoft.com/office/drawing/2014/main" val="3928777291"/>
                    </a:ext>
                  </a:extLst>
                </a:gridCol>
                <a:gridCol w="8428377">
                  <a:extLst>
                    <a:ext uri="{9D8B030D-6E8A-4147-A177-3AD203B41FA5}">
                      <a16:colId xmlns:a16="http://schemas.microsoft.com/office/drawing/2014/main" val="732121593"/>
                    </a:ext>
                  </a:extLst>
                </a:gridCol>
              </a:tblGrid>
              <a:tr h="323014">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 Diet and Nutrients</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3946610"/>
                  </a:ext>
                </a:extLst>
              </a:tr>
              <a:tr h="66002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a heart-healthy eating pattern, such as the DASH eating plan, is recommended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181009"/>
                  </a:ext>
                </a:extLst>
              </a:tr>
              <a:tr h="997043">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reduction of dietary sodium intake* is recommended to &lt;2,300 mg/day, moving toward an ideal limit of &lt;1,500 mg/day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296804"/>
                  </a:ext>
                </a:extLst>
              </a:tr>
            </a:tbl>
          </a:graphicData>
        </a:graphic>
      </p:graphicFrame>
      <p:sp>
        <p:nvSpPr>
          <p:cNvPr id="5" name="TextBox 4">
            <a:extLst>
              <a:ext uri="{FF2B5EF4-FFF2-40B4-BE49-F238E27FC236}">
                <a16:creationId xmlns:a16="http://schemas.microsoft.com/office/drawing/2014/main" id="{86F8E164-1259-0ED6-43FA-4BED6C1624EB}"/>
              </a:ext>
            </a:extLst>
          </p:cNvPr>
          <p:cNvSpPr txBox="1"/>
          <p:nvPr/>
        </p:nvSpPr>
        <p:spPr>
          <a:xfrm>
            <a:off x="2138062" y="5644976"/>
            <a:ext cx="10354271" cy="307777"/>
          </a:xfrm>
          <a:prstGeom prst="rect">
            <a:avLst/>
          </a:prstGeom>
          <a:noFill/>
        </p:spPr>
        <p:txBody>
          <a:bodyPr wrap="square">
            <a:spAutoFit/>
          </a:bodyPr>
          <a:lstStyle/>
          <a:p>
            <a:r>
              <a:rPr lang="en-US" sz="1400" dirty="0">
                <a:latin typeface="Lub Dub Medium" panose="020B0603030403020204" pitchFamily="34" charset="0"/>
              </a:rPr>
              <a:t>*Dietary sodium reduction may be contraindicated in patients with severe, symptomatic orthostatic hypotension.</a:t>
            </a:r>
          </a:p>
        </p:txBody>
      </p:sp>
    </p:spTree>
    <p:extLst>
      <p:ext uri="{BB962C8B-B14F-4D97-AF65-F5344CB8AC3E}">
        <p14:creationId xmlns:p14="http://schemas.microsoft.com/office/powerpoint/2010/main" val="2326536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72</a:t>
            </a:fld>
            <a:endParaRPr lang="en-US" dirty="0"/>
          </a:p>
        </p:txBody>
      </p:sp>
      <p:sp>
        <p:nvSpPr>
          <p:cNvPr id="2" name="Title 3">
            <a:extLst>
              <a:ext uri="{FF2B5EF4-FFF2-40B4-BE49-F238E27FC236}">
                <a16:creationId xmlns:a16="http://schemas.microsoft.com/office/drawing/2014/main" id="{D109B4B1-B8BE-47E3-FA97-312C13FFB2CD}"/>
              </a:ext>
            </a:extLst>
          </p:cNvPr>
          <p:cNvSpPr>
            <a:spLocks noGrp="1"/>
          </p:cNvSpPr>
          <p:nvPr/>
        </p:nvSpPr>
        <p:spPr>
          <a:xfrm>
            <a:off x="2138061" y="1143000"/>
            <a:ext cx="1035427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875F63B-C369-A55D-956E-BA4A2CCB333D}"/>
              </a:ext>
            </a:extLst>
          </p:cNvPr>
          <p:cNvGraphicFramePr>
            <a:graphicFrameLocks noGrp="1"/>
          </p:cNvGraphicFramePr>
          <p:nvPr>
            <p:extLst>
              <p:ext uri="{D42A27DB-BD31-4B8C-83A1-F6EECF244321}">
                <p14:modId xmlns:p14="http://schemas.microsoft.com/office/powerpoint/2010/main" val="3537730754"/>
              </p:ext>
            </p:extLst>
          </p:nvPr>
        </p:nvGraphicFramePr>
        <p:xfrm>
          <a:off x="2138061" y="2143176"/>
          <a:ext cx="10354271" cy="2910586"/>
        </p:xfrm>
        <a:graphic>
          <a:graphicData uri="http://schemas.openxmlformats.org/drawingml/2006/table">
            <a:tbl>
              <a:tblPr firstRow="1" firstCol="1" bandRow="1"/>
              <a:tblGrid>
                <a:gridCol w="836625">
                  <a:extLst>
                    <a:ext uri="{9D8B030D-6E8A-4147-A177-3AD203B41FA5}">
                      <a16:colId xmlns:a16="http://schemas.microsoft.com/office/drawing/2014/main" val="2281742843"/>
                    </a:ext>
                  </a:extLst>
                </a:gridCol>
                <a:gridCol w="1089269">
                  <a:extLst>
                    <a:ext uri="{9D8B030D-6E8A-4147-A177-3AD203B41FA5}">
                      <a16:colId xmlns:a16="http://schemas.microsoft.com/office/drawing/2014/main" val="2489808461"/>
                    </a:ext>
                  </a:extLst>
                </a:gridCol>
                <a:gridCol w="8428377">
                  <a:extLst>
                    <a:ext uri="{9D8B030D-6E8A-4147-A177-3AD203B41FA5}">
                      <a16:colId xmlns:a16="http://schemas.microsoft.com/office/drawing/2014/main" val="703612500"/>
                    </a:ext>
                  </a:extLst>
                </a:gridCol>
              </a:tblGrid>
              <a:tr h="1334057">
                <a:tc>
                  <a:txBody>
                    <a:bodyPr/>
                    <a:lstStyle/>
                    <a:p>
                      <a:pPr marL="0" marR="0" algn="ctr">
                        <a:lnSpc>
                          <a:spcPct val="107000"/>
                        </a:lnSpc>
                        <a:spcAft>
                          <a:spcPts val="800"/>
                        </a:spcAft>
                        <a:buNone/>
                      </a:pPr>
                      <a:r>
                        <a:rPr lang="en-US"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potassium-based salt substitutes† can be useful to  prevent or treat elevated BP and hypertension, particularly for patients in whom salt intake is related mostly to food preparation or flavoring at home, except in the presence of CKD or use of drugs that reduce potassium excretion where monitoring of serum potassium levels  is  indicated‡.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0209195"/>
                  </a:ext>
                </a:extLst>
              </a:tr>
              <a:tr h="1334057">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elevated BP or hypertension, moderate potassium supplementation§, ideally from dietary sources, is recommended to prevent or treat elevated BP and hypertension, except in the presence of CKD or use of drugs that reduce potassium excretion where  monitoring of serum potassium levels is indicated.‡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5930901"/>
                  </a:ext>
                </a:extLst>
              </a:tr>
            </a:tbl>
          </a:graphicData>
        </a:graphic>
      </p:graphicFrame>
      <p:sp>
        <p:nvSpPr>
          <p:cNvPr id="7" name="TextBox 6">
            <a:extLst>
              <a:ext uri="{FF2B5EF4-FFF2-40B4-BE49-F238E27FC236}">
                <a16:creationId xmlns:a16="http://schemas.microsoft.com/office/drawing/2014/main" id="{1195C7D5-6CFE-1477-3BBD-2926CCE27421}"/>
              </a:ext>
            </a:extLst>
          </p:cNvPr>
          <p:cNvSpPr txBox="1"/>
          <p:nvPr/>
        </p:nvSpPr>
        <p:spPr>
          <a:xfrm>
            <a:off x="2057393" y="5181600"/>
            <a:ext cx="10434939" cy="2246769"/>
          </a:xfrm>
          <a:prstGeom prst="rect">
            <a:avLst/>
          </a:prstGeom>
          <a:noFill/>
        </p:spPr>
        <p:txBody>
          <a:bodyPr wrap="square">
            <a:spAutoFit/>
          </a:bodyPr>
          <a:lstStyle/>
          <a:p>
            <a:r>
              <a:rPr lang="en-US" sz="1400" dirty="0">
                <a:latin typeface="Lub Dub Medium" panose="020B0603030403020204" pitchFamily="34" charset="0"/>
              </a:rPr>
              <a:t>†This recommendation refers to potassium-based salt substitutes, which typically contain 25% to 30% potassium chloride, 65% to 75% sodium chloride, and 0% to 10% flavoring agents. Products that refer to themselves as “salt substitutes” that do not contain potassium chloride as a substitute for sodium chloride have unknown effects on BP.</a:t>
            </a:r>
          </a:p>
          <a:p>
            <a:endParaRPr lang="en-US" sz="1400" dirty="0">
              <a:latin typeface="Lub Dub Medium" panose="020B0603030403020204" pitchFamily="34" charset="0"/>
            </a:endParaRPr>
          </a:p>
          <a:p>
            <a:r>
              <a:rPr lang="en-US" sz="1400" dirty="0">
                <a:latin typeface="Lub Dub Medium" panose="020B0603030403020204" pitchFamily="34" charset="0"/>
              </a:rPr>
              <a:t>‡Drugs that reduce potassium excretion include: potassium-sparing diuretics (</a:t>
            </a:r>
            <a:r>
              <a:rPr lang="en-US" sz="1400" dirty="0" err="1">
                <a:latin typeface="Lub Dub Medium" panose="020B0603030403020204" pitchFamily="34" charset="0"/>
              </a:rPr>
              <a:t>eg</a:t>
            </a:r>
            <a:r>
              <a:rPr lang="en-US" sz="1400" dirty="0">
                <a:latin typeface="Lub Dub Medium" panose="020B0603030403020204" pitchFamily="34" charset="0"/>
              </a:rPr>
              <a:t>, amiloride, triamterene), mineralocorticoid receptor antagonists (</a:t>
            </a:r>
            <a:r>
              <a:rPr lang="en-US" sz="1400" dirty="0" err="1">
                <a:latin typeface="Lub Dub Medium" panose="020B0603030403020204" pitchFamily="34" charset="0"/>
              </a:rPr>
              <a:t>eg</a:t>
            </a:r>
            <a:r>
              <a:rPr lang="en-US" sz="1400" dirty="0">
                <a:latin typeface="Lub Dub Medium" panose="020B0603030403020204" pitchFamily="34" charset="0"/>
              </a:rPr>
              <a:t>, spironolactone, eplerenone, </a:t>
            </a:r>
            <a:r>
              <a:rPr lang="en-US" sz="1400" dirty="0" err="1">
                <a:latin typeface="Lub Dub Medium" panose="020B0603030403020204" pitchFamily="34" charset="0"/>
              </a:rPr>
              <a:t>finerenone</a:t>
            </a:r>
            <a:r>
              <a:rPr lang="en-US" sz="1400" dirty="0">
                <a:latin typeface="Lub Dub Medium" panose="020B0603030403020204" pitchFamily="34" charset="0"/>
              </a:rPr>
              <a:t>), angiotensin-converting enzyme inhibitors (</a:t>
            </a:r>
            <a:r>
              <a:rPr lang="en-US" sz="1400" dirty="0" err="1">
                <a:latin typeface="Lub Dub Medium" panose="020B0603030403020204" pitchFamily="34" charset="0"/>
              </a:rPr>
              <a:t>eg</a:t>
            </a:r>
            <a:r>
              <a:rPr lang="en-US" sz="1400" dirty="0">
                <a:latin typeface="Lub Dub Medium" panose="020B0603030403020204" pitchFamily="34" charset="0"/>
              </a:rPr>
              <a:t>, captopril, enalapril, lisinopril, benazepril, and others), angiotensin receptor blockers (</a:t>
            </a:r>
            <a:r>
              <a:rPr lang="en-US" sz="1400" dirty="0" err="1">
                <a:latin typeface="Lub Dub Medium" panose="020B0603030403020204" pitchFamily="34" charset="0"/>
              </a:rPr>
              <a:t>eg</a:t>
            </a:r>
            <a:r>
              <a:rPr lang="en-US" sz="1400" dirty="0">
                <a:latin typeface="Lub Dub Medium" panose="020B0603030403020204" pitchFamily="34" charset="0"/>
              </a:rPr>
              <a:t>, losartan, valsartan, candesartan, telmisartan, and others), and some immunosuppressive agents (</a:t>
            </a:r>
            <a:r>
              <a:rPr lang="en-US" sz="1400" dirty="0" err="1">
                <a:latin typeface="Lub Dub Medium" panose="020B0603030403020204" pitchFamily="34" charset="0"/>
              </a:rPr>
              <a:t>eg</a:t>
            </a:r>
            <a:r>
              <a:rPr lang="en-US" sz="1400" dirty="0">
                <a:latin typeface="Lub Dub Medium" panose="020B0603030403020204" pitchFamily="34" charset="0"/>
              </a:rPr>
              <a:t>, cyclosporine, tacrolimus).</a:t>
            </a:r>
          </a:p>
          <a:p>
            <a:endParaRPr lang="en-US" sz="1400" dirty="0">
              <a:latin typeface="Lub Dub Medium" panose="020B0603030403020204" pitchFamily="34" charset="0"/>
            </a:endParaRPr>
          </a:p>
          <a:p>
            <a:r>
              <a:rPr lang="en-US" sz="1400" dirty="0">
                <a:effectLst/>
                <a:latin typeface="Lub Dub Medium" panose="020B0603030403020204" pitchFamily="34" charset="0"/>
                <a:ea typeface="Aptos" panose="020B0004020202020204" pitchFamily="34" charset="0"/>
                <a:cs typeface="Times New Roman" panose="02020603050405020304" pitchFamily="18" charset="0"/>
              </a:rPr>
              <a:t>§Moderate potassium supplementation is &lt;80 mmol/day (&lt;80 </a:t>
            </a:r>
            <a:r>
              <a:rPr lang="en-US" sz="1400" dirty="0" err="1">
                <a:effectLst/>
                <a:latin typeface="Lub Dub Medium" panose="020B0603030403020204" pitchFamily="34" charset="0"/>
                <a:ea typeface="Aptos" panose="020B0004020202020204" pitchFamily="34" charset="0"/>
                <a:cs typeface="Times New Roman" panose="02020603050405020304" pitchFamily="18" charset="0"/>
              </a:rPr>
              <a:t>mEq</a:t>
            </a:r>
            <a:r>
              <a:rPr lang="en-US" sz="1400" dirty="0">
                <a:effectLst/>
                <a:latin typeface="Lub Dub Medium" panose="020B0603030403020204" pitchFamily="34" charset="0"/>
                <a:ea typeface="Aptos" panose="020B0004020202020204" pitchFamily="34" charset="0"/>
                <a:cs typeface="Times New Roman" panose="02020603050405020304" pitchFamily="18" charset="0"/>
              </a:rPr>
              <a:t>/day).</a:t>
            </a:r>
          </a:p>
        </p:txBody>
      </p:sp>
    </p:spTree>
    <p:extLst>
      <p:ext uri="{BB962C8B-B14F-4D97-AF65-F5344CB8AC3E}">
        <p14:creationId xmlns:p14="http://schemas.microsoft.com/office/powerpoint/2010/main" val="2910044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1323532-9D7A-8554-77A8-7D50AC6CA7A9}"/>
              </a:ext>
            </a:extLst>
          </p:cNvPr>
          <p:cNvSpPr>
            <a:spLocks noGrp="1"/>
          </p:cNvSpPr>
          <p:nvPr/>
        </p:nvSpPr>
        <p:spPr>
          <a:xfrm>
            <a:off x="2138062" y="1447800"/>
            <a:ext cx="1035427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9C0CA31-B165-1E9B-12DC-C287FA9901A9}"/>
              </a:ext>
            </a:extLst>
          </p:cNvPr>
          <p:cNvGraphicFramePr>
            <a:graphicFrameLocks noGrp="1"/>
          </p:cNvGraphicFramePr>
          <p:nvPr>
            <p:extLst>
              <p:ext uri="{D42A27DB-BD31-4B8C-83A1-F6EECF244321}">
                <p14:modId xmlns:p14="http://schemas.microsoft.com/office/powerpoint/2010/main" val="654887995"/>
              </p:ext>
            </p:extLst>
          </p:nvPr>
        </p:nvGraphicFramePr>
        <p:xfrm>
          <a:off x="2781418" y="2514600"/>
          <a:ext cx="9067561" cy="3657600"/>
        </p:xfrm>
        <a:graphic>
          <a:graphicData uri="http://schemas.openxmlformats.org/drawingml/2006/table">
            <a:tbl>
              <a:tblPr firstRow="1" firstCol="1" bandRow="1"/>
              <a:tblGrid>
                <a:gridCol w="732659">
                  <a:extLst>
                    <a:ext uri="{9D8B030D-6E8A-4147-A177-3AD203B41FA5}">
                      <a16:colId xmlns:a16="http://schemas.microsoft.com/office/drawing/2014/main" val="2046160738"/>
                    </a:ext>
                  </a:extLst>
                </a:gridCol>
                <a:gridCol w="953908">
                  <a:extLst>
                    <a:ext uri="{9D8B030D-6E8A-4147-A177-3AD203B41FA5}">
                      <a16:colId xmlns:a16="http://schemas.microsoft.com/office/drawing/2014/main" val="1832610841"/>
                    </a:ext>
                  </a:extLst>
                </a:gridCol>
                <a:gridCol w="7380994">
                  <a:extLst>
                    <a:ext uri="{9D8B030D-6E8A-4147-A177-3AD203B41FA5}">
                      <a16:colId xmlns:a16="http://schemas.microsoft.com/office/drawing/2014/main" val="3302298817"/>
                    </a:ext>
                  </a:extLst>
                </a:gridCol>
              </a:tblGrid>
              <a:tr h="491262">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Alcohol</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0999083"/>
                  </a:ext>
                </a:extLst>
              </a:tr>
              <a:tr h="133753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Adults with or without hypertension who currently consume alcohol should be advised to pursue a recommended goal of abstinence, or at least to reduce alcohol intake to ≤1 drink/day for women and ≤2 drinks/day for men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293894"/>
                  </a:ext>
                </a:extLst>
              </a:tr>
              <a:tr h="491262">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 Physical Activity</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609712"/>
                  </a:ext>
                </a:extLst>
              </a:tr>
              <a:tr h="1337538">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7"/>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increasing physical activity, through a structured exercise program that includes aerobic exercise and/or resistance training, is recommended to prevent or treat elevated BP and hypertension.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070957"/>
                  </a:ext>
                </a:extLst>
              </a:tr>
            </a:tbl>
          </a:graphicData>
        </a:graphic>
      </p:graphicFrame>
      <p:sp>
        <p:nvSpPr>
          <p:cNvPr id="6" name="TextBox 5">
            <a:extLst>
              <a:ext uri="{FF2B5EF4-FFF2-40B4-BE49-F238E27FC236}">
                <a16:creationId xmlns:a16="http://schemas.microsoft.com/office/drawing/2014/main" id="{CC198651-82CA-9C87-1F7F-769B34FFB333}"/>
              </a:ext>
            </a:extLst>
          </p:cNvPr>
          <p:cNvSpPr txBox="1"/>
          <p:nvPr/>
        </p:nvSpPr>
        <p:spPr>
          <a:xfrm>
            <a:off x="2784638" y="6366921"/>
            <a:ext cx="9064341" cy="523220"/>
          </a:xfrm>
          <a:prstGeom prst="rect">
            <a:avLst/>
          </a:prstGeom>
          <a:noFill/>
        </p:spPr>
        <p:txBody>
          <a:bodyPr wrap="square">
            <a:spAutoFit/>
          </a:bodyPr>
          <a:lstStyle/>
          <a:p>
            <a:r>
              <a:rPr lang="en-US" sz="1400" dirty="0">
                <a:latin typeface="Lub Dub Medium" panose="020B0603030403020204" pitchFamily="34" charset="0"/>
              </a:rPr>
              <a:t>║One standard drink (12 to 14 g alcohol) is equivalent to 12 oz of beer (5% alcohol by volume), 5 oz of wine (12% alcohol by volume), or 1.5 oz of distilled spirits (40% alcohol by volume).</a:t>
            </a:r>
          </a:p>
        </p:txBody>
      </p:sp>
    </p:spTree>
    <p:extLst>
      <p:ext uri="{BB962C8B-B14F-4D97-AF65-F5344CB8AC3E}">
        <p14:creationId xmlns:p14="http://schemas.microsoft.com/office/powerpoint/2010/main" val="2031926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74</a:t>
            </a:fld>
            <a:endParaRPr lang="en-US" dirty="0"/>
          </a:p>
        </p:txBody>
      </p:sp>
      <p:graphicFrame>
        <p:nvGraphicFramePr>
          <p:cNvPr id="3" name="Table 2">
            <a:extLst>
              <a:ext uri="{FF2B5EF4-FFF2-40B4-BE49-F238E27FC236}">
                <a16:creationId xmlns:a16="http://schemas.microsoft.com/office/drawing/2014/main" id="{D1FB2114-C5C8-8D87-72DA-A7210C6648AD}"/>
              </a:ext>
            </a:extLst>
          </p:cNvPr>
          <p:cNvGraphicFramePr>
            <a:graphicFrameLocks noGrp="1"/>
          </p:cNvGraphicFramePr>
          <p:nvPr>
            <p:extLst>
              <p:ext uri="{D42A27DB-BD31-4B8C-83A1-F6EECF244321}">
                <p14:modId xmlns:p14="http://schemas.microsoft.com/office/powerpoint/2010/main" val="943407561"/>
              </p:ext>
            </p:extLst>
          </p:nvPr>
        </p:nvGraphicFramePr>
        <p:xfrm>
          <a:off x="2838506" y="2667000"/>
          <a:ext cx="8953381" cy="2895600"/>
        </p:xfrm>
        <a:graphic>
          <a:graphicData uri="http://schemas.openxmlformats.org/drawingml/2006/table">
            <a:tbl>
              <a:tblPr firstRow="1" firstCol="1" bandRow="1"/>
              <a:tblGrid>
                <a:gridCol w="723434">
                  <a:extLst>
                    <a:ext uri="{9D8B030D-6E8A-4147-A177-3AD203B41FA5}">
                      <a16:colId xmlns:a16="http://schemas.microsoft.com/office/drawing/2014/main" val="3825780424"/>
                    </a:ext>
                  </a:extLst>
                </a:gridCol>
                <a:gridCol w="941895">
                  <a:extLst>
                    <a:ext uri="{9D8B030D-6E8A-4147-A177-3AD203B41FA5}">
                      <a16:colId xmlns:a16="http://schemas.microsoft.com/office/drawing/2014/main" val="2711070718"/>
                    </a:ext>
                  </a:extLst>
                </a:gridCol>
                <a:gridCol w="7288052">
                  <a:extLst>
                    <a:ext uri="{9D8B030D-6E8A-4147-A177-3AD203B41FA5}">
                      <a16:colId xmlns:a16="http://schemas.microsoft.com/office/drawing/2014/main" val="2167161912"/>
                    </a:ext>
                  </a:extLst>
                </a:gridCol>
              </a:tblGrid>
              <a:tr h="475906">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cs typeface="Times New Roman" panose="02020603050405020304" pitchFamily="18" charset="0"/>
                        </a:rPr>
                        <a:t> Stress Reduction</a:t>
                      </a:r>
                      <a:endParaRPr lang="en-US" sz="1800" kern="100" dirty="0">
                        <a:effectLst/>
                        <a:latin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142708"/>
                  </a:ext>
                </a:extLst>
              </a:tr>
              <a:tr h="1179325">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8"/>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stress reduction through transcendental meditation may be reasonable to prevent or treat elevated BP and hypertension, as an adjunct to lifestyle or medication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1314429"/>
                  </a:ext>
                </a:extLst>
              </a:tr>
              <a:tr h="1240369">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2b</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9"/>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or without hypertension, other forms of stress management, such as breathing control techniques or yoga, may be reasonable to prevent or treat elevated BP and hypertension, as an adjunct to lifestyle or medication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1039660"/>
                  </a:ext>
                </a:extLst>
              </a:tr>
            </a:tbl>
          </a:graphicData>
        </a:graphic>
      </p:graphicFrame>
      <p:sp>
        <p:nvSpPr>
          <p:cNvPr id="2" name="Title 3">
            <a:extLst>
              <a:ext uri="{FF2B5EF4-FFF2-40B4-BE49-F238E27FC236}">
                <a16:creationId xmlns:a16="http://schemas.microsoft.com/office/drawing/2014/main" id="{38CBE441-E894-E9B6-65B3-1B80606D891B}"/>
              </a:ext>
            </a:extLst>
          </p:cNvPr>
          <p:cNvSpPr>
            <a:spLocks noGrp="1"/>
          </p:cNvSpPr>
          <p:nvPr/>
        </p:nvSpPr>
        <p:spPr>
          <a:xfrm>
            <a:off x="2138060" y="1600200"/>
            <a:ext cx="10354271" cy="61046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Lifestyle and Psychosocial Approaches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Tree>
    <p:extLst>
      <p:ext uri="{BB962C8B-B14F-4D97-AF65-F5344CB8AC3E}">
        <p14:creationId xmlns:p14="http://schemas.microsoft.com/office/powerpoint/2010/main" val="2370725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A7533EB-926B-9924-660F-DD17A3A0C916}"/>
              </a:ext>
            </a:extLst>
          </p:cNvPr>
          <p:cNvSpPr>
            <a:spLocks noGrp="1"/>
          </p:cNvSpPr>
          <p:nvPr/>
        </p:nvSpPr>
        <p:spPr>
          <a:xfrm>
            <a:off x="2914648" y="241809"/>
            <a:ext cx="88011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12. Lifestyle and Stress Reduction Interventions to Lower Blood Pressure</a:t>
            </a:r>
          </a:p>
        </p:txBody>
      </p:sp>
      <p:graphicFrame>
        <p:nvGraphicFramePr>
          <p:cNvPr id="3" name="Table 2">
            <a:extLst>
              <a:ext uri="{FF2B5EF4-FFF2-40B4-BE49-F238E27FC236}">
                <a16:creationId xmlns:a16="http://schemas.microsoft.com/office/drawing/2014/main" id="{E11A33C3-B152-86DE-B6AC-AAE6B9954E5A}"/>
              </a:ext>
            </a:extLst>
          </p:cNvPr>
          <p:cNvGraphicFramePr>
            <a:graphicFrameLocks noGrp="1"/>
          </p:cNvGraphicFramePr>
          <p:nvPr>
            <p:extLst>
              <p:ext uri="{D42A27DB-BD31-4B8C-83A1-F6EECF244321}">
                <p14:modId xmlns:p14="http://schemas.microsoft.com/office/powerpoint/2010/main" val="490209814"/>
              </p:ext>
            </p:extLst>
          </p:nvPr>
        </p:nvGraphicFramePr>
        <p:xfrm>
          <a:off x="1790697" y="1524000"/>
          <a:ext cx="11049001" cy="4634992"/>
        </p:xfrm>
        <a:graphic>
          <a:graphicData uri="http://schemas.openxmlformats.org/drawingml/2006/table">
            <a:tbl>
              <a:tblPr firstRow="1" firstCol="1" bandRow="1"/>
              <a:tblGrid>
                <a:gridCol w="1848118">
                  <a:extLst>
                    <a:ext uri="{9D8B030D-6E8A-4147-A177-3AD203B41FA5}">
                      <a16:colId xmlns:a16="http://schemas.microsoft.com/office/drawing/2014/main" val="3402544663"/>
                    </a:ext>
                  </a:extLst>
                </a:gridCol>
                <a:gridCol w="2654977">
                  <a:extLst>
                    <a:ext uri="{9D8B030D-6E8A-4147-A177-3AD203B41FA5}">
                      <a16:colId xmlns:a16="http://schemas.microsoft.com/office/drawing/2014/main" val="932627169"/>
                    </a:ext>
                  </a:extLst>
                </a:gridCol>
                <a:gridCol w="3378532">
                  <a:extLst>
                    <a:ext uri="{9D8B030D-6E8A-4147-A177-3AD203B41FA5}">
                      <a16:colId xmlns:a16="http://schemas.microsoft.com/office/drawing/2014/main" val="3086679883"/>
                    </a:ext>
                  </a:extLst>
                </a:gridCol>
                <a:gridCol w="1583687">
                  <a:extLst>
                    <a:ext uri="{9D8B030D-6E8A-4147-A177-3AD203B41FA5}">
                      <a16:colId xmlns:a16="http://schemas.microsoft.com/office/drawing/2014/main" val="1360806793"/>
                    </a:ext>
                  </a:extLst>
                </a:gridCol>
                <a:gridCol w="1583687">
                  <a:extLst>
                    <a:ext uri="{9D8B030D-6E8A-4147-A177-3AD203B41FA5}">
                      <a16:colId xmlns:a16="http://schemas.microsoft.com/office/drawing/2014/main" val="810669407"/>
                    </a:ext>
                  </a:extLst>
                </a:gridCol>
              </a:tblGrid>
              <a:tr h="0">
                <a:tc row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Intervention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Target/Biomarker</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Evidence-Based Goals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Approximate Mean Change in SBP (mm Hg)*</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687674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With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Without Hypertension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215578"/>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Weight loss</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Body weight or BMI</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Aim for sustained ≥5% reduction in body weight or ≥3 kg/m</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reduction in BMI; expect about 1 mm Hg reduction for every 1-kg reduction in body weight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to -5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76295"/>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Heart-healthy diet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DASH eating pattern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Consume a diet rich in fruits, vegetables, whole grains, and low-fat dairy products, with reduced content of saturated and total fat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81910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Reduced intake of sodium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Dietary sodium intake; 24-hour urinary sodium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Optimal goal is &lt;2,300 mg/day, but aim for an ideal limit of </a:t>
                      </a:r>
                      <a:r>
                        <a:rPr lang="en-US" sz="1800">
                          <a:effectLst/>
                          <a:latin typeface="Times New Roman" panose="02020603050405020304" pitchFamily="18" charset="0"/>
                          <a:ea typeface="Aptos" panose="020B0004020202020204" pitchFamily="34" charset="0"/>
                          <a:cs typeface="Times New Roman" panose="02020603050405020304" pitchFamily="18" charset="0"/>
                        </a:rPr>
                        <a:t>&lt;1,500 mg/day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to -4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451760"/>
                  </a:ext>
                </a:extLst>
              </a:tr>
            </a:tbl>
          </a:graphicData>
        </a:graphic>
      </p:graphicFrame>
      <p:sp>
        <p:nvSpPr>
          <p:cNvPr id="5" name="TextBox 4">
            <a:extLst>
              <a:ext uri="{FF2B5EF4-FFF2-40B4-BE49-F238E27FC236}">
                <a16:creationId xmlns:a16="http://schemas.microsoft.com/office/drawing/2014/main" id="{82C06561-2AB1-EFE9-F986-98CE18818CEF}"/>
              </a:ext>
            </a:extLst>
          </p:cNvPr>
          <p:cNvSpPr txBox="1"/>
          <p:nvPr/>
        </p:nvSpPr>
        <p:spPr>
          <a:xfrm>
            <a:off x="1775672" y="6221984"/>
            <a:ext cx="10556918" cy="523220"/>
          </a:xfrm>
          <a:prstGeom prst="rect">
            <a:avLst/>
          </a:prstGeom>
          <a:noFill/>
        </p:spPr>
        <p:txBody>
          <a:bodyPr wrap="square">
            <a:spAutoFit/>
          </a:bodyPr>
          <a:lstStyle/>
          <a:p>
            <a:r>
              <a:rPr lang="en-US" sz="1400" dirty="0">
                <a:latin typeface="Lub Dub Medium" panose="020B0603030403020204" pitchFamily="34" charset="0"/>
              </a:rPr>
              <a:t>*Because inclusion/exclusion criteria and comparator groups vary across interventions, these values should not be compared directly to indicate comparative effectiveness.</a:t>
            </a:r>
          </a:p>
        </p:txBody>
      </p:sp>
      <p:sp>
        <p:nvSpPr>
          <p:cNvPr id="7" name="TextBox 6">
            <a:extLst>
              <a:ext uri="{FF2B5EF4-FFF2-40B4-BE49-F238E27FC236}">
                <a16:creationId xmlns:a16="http://schemas.microsoft.com/office/drawing/2014/main" id="{3A6B0E3D-7187-A147-34A7-4542EA8CB651}"/>
              </a:ext>
            </a:extLst>
          </p:cNvPr>
          <p:cNvSpPr txBox="1"/>
          <p:nvPr/>
        </p:nvSpPr>
        <p:spPr>
          <a:xfrm>
            <a:off x="1775672" y="6775999"/>
            <a:ext cx="10076646" cy="307777"/>
          </a:xfrm>
          <a:prstGeom prst="rect">
            <a:avLst/>
          </a:prstGeom>
          <a:noFill/>
        </p:spPr>
        <p:txBody>
          <a:bodyPr wrap="square">
            <a:spAutoFit/>
          </a:bodyPr>
          <a:lstStyle/>
          <a:p>
            <a:r>
              <a:rPr lang="en-US" sz="1400" dirty="0">
                <a:latin typeface="Lub Dub Medium" panose="020B0603030403020204" pitchFamily="34" charset="0"/>
              </a:rPr>
              <a:t>BMI indicates body mass index; DASH, Dietary Approaches to Stop Hypertension; and SBP, systolic blood pressure. </a:t>
            </a:r>
          </a:p>
        </p:txBody>
      </p:sp>
      <p:sp>
        <p:nvSpPr>
          <p:cNvPr id="8" name="TextBox 7">
            <a:extLst>
              <a:ext uri="{FF2B5EF4-FFF2-40B4-BE49-F238E27FC236}">
                <a16:creationId xmlns:a16="http://schemas.microsoft.com/office/drawing/2014/main" id="{60221F4B-9056-E5B5-57E9-76F8155F606C}"/>
              </a:ext>
            </a:extLst>
          </p:cNvPr>
          <p:cNvSpPr txBox="1"/>
          <p:nvPr/>
        </p:nvSpPr>
        <p:spPr>
          <a:xfrm>
            <a:off x="1775672" y="7114571"/>
            <a:ext cx="10076646" cy="461665"/>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and American Heart Association, Inc.</a:t>
            </a:r>
          </a:p>
        </p:txBody>
      </p:sp>
    </p:spTree>
    <p:extLst>
      <p:ext uri="{BB962C8B-B14F-4D97-AF65-F5344CB8AC3E}">
        <p14:creationId xmlns:p14="http://schemas.microsoft.com/office/powerpoint/2010/main" val="1910157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2" name="Title 3">
            <a:extLst>
              <a:ext uri="{FF2B5EF4-FFF2-40B4-BE49-F238E27FC236}">
                <a16:creationId xmlns:a16="http://schemas.microsoft.com/office/drawing/2014/main" id="{83059027-0DB9-A469-4259-50D12538FE0A}"/>
              </a:ext>
            </a:extLst>
          </p:cNvPr>
          <p:cNvSpPr>
            <a:spLocks noGrp="1"/>
          </p:cNvSpPr>
          <p:nvPr/>
        </p:nvSpPr>
        <p:spPr>
          <a:xfrm>
            <a:off x="2324100" y="327534"/>
            <a:ext cx="99822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12. Lifestyle and Stress Reduction Interventions to Lower Blood Pressure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893A1E0-E7DE-AD38-B52E-C0874B5D8795}"/>
              </a:ext>
            </a:extLst>
          </p:cNvPr>
          <p:cNvGraphicFramePr>
            <a:graphicFrameLocks noGrp="1"/>
          </p:cNvGraphicFramePr>
          <p:nvPr>
            <p:extLst>
              <p:ext uri="{D42A27DB-BD31-4B8C-83A1-F6EECF244321}">
                <p14:modId xmlns:p14="http://schemas.microsoft.com/office/powerpoint/2010/main" val="2374215608"/>
              </p:ext>
            </p:extLst>
          </p:nvPr>
        </p:nvGraphicFramePr>
        <p:xfrm>
          <a:off x="1219200" y="1661471"/>
          <a:ext cx="12192000" cy="5539867"/>
        </p:xfrm>
        <a:graphic>
          <a:graphicData uri="http://schemas.openxmlformats.org/drawingml/2006/table">
            <a:tbl>
              <a:tblPr firstRow="1" firstCol="1" bandRow="1"/>
              <a:tblGrid>
                <a:gridCol w="2045040">
                  <a:extLst>
                    <a:ext uri="{9D8B030D-6E8A-4147-A177-3AD203B41FA5}">
                      <a16:colId xmlns:a16="http://schemas.microsoft.com/office/drawing/2014/main" val="221353446"/>
                    </a:ext>
                  </a:extLst>
                </a:gridCol>
                <a:gridCol w="2937870">
                  <a:extLst>
                    <a:ext uri="{9D8B030D-6E8A-4147-A177-3AD203B41FA5}">
                      <a16:colId xmlns:a16="http://schemas.microsoft.com/office/drawing/2014/main" val="894432199"/>
                    </a:ext>
                  </a:extLst>
                </a:gridCol>
                <a:gridCol w="3738523">
                  <a:extLst>
                    <a:ext uri="{9D8B030D-6E8A-4147-A177-3AD203B41FA5}">
                      <a16:colId xmlns:a16="http://schemas.microsoft.com/office/drawing/2014/main" val="4175700430"/>
                    </a:ext>
                  </a:extLst>
                </a:gridCol>
                <a:gridCol w="1718134">
                  <a:extLst>
                    <a:ext uri="{9D8B030D-6E8A-4147-A177-3AD203B41FA5}">
                      <a16:colId xmlns:a16="http://schemas.microsoft.com/office/drawing/2014/main" val="833763181"/>
                    </a:ext>
                  </a:extLst>
                </a:gridCol>
                <a:gridCol w="1752433">
                  <a:extLst>
                    <a:ext uri="{9D8B030D-6E8A-4147-A177-3AD203B41FA5}">
                      <a16:colId xmlns:a16="http://schemas.microsoft.com/office/drawing/2014/main" val="3435013850"/>
                    </a:ext>
                  </a:extLst>
                </a:gridCol>
              </a:tblGrid>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Use of salt substitute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Replace cooking/table salt (100% sodium chloride) with salt substitute (25%-30% potassium chloride, 65%-75% sodium chloride, and 0%-10% flavoring agents); 24-hour urinary sodium and potassium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Reduce dietary sodium intake as above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713812"/>
                  </a:ext>
                </a:extLst>
              </a:tr>
              <a:tr h="0">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Enhanced intake of potassium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Dietary potassium intake; 24-hour urinary potassium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Aim for 3,500-5,000 mg/day, ideally by consumption of a diet rich in potassium; or alternative use of moderate-dose pharmacological potassium supplementation (&lt;80 mmol)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 to -6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3000436"/>
                  </a:ext>
                </a:extLst>
              </a:tr>
              <a:tr h="0">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Reduced alcohol intake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Alcohol consumption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Optimal goal is abstinence for all adults for best health outcomes; in patients who consume alcohol, aim for &gt;50% reduction in daily intake to no more than 2 drinks/day in men or 1 drink/day in women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to -6</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399523"/>
                  </a:ext>
                </a:extLst>
              </a:tr>
            </a:tbl>
          </a:graphicData>
        </a:graphic>
      </p:graphicFrame>
      <p:sp>
        <p:nvSpPr>
          <p:cNvPr id="4" name="TextBox 3">
            <a:extLst>
              <a:ext uri="{FF2B5EF4-FFF2-40B4-BE49-F238E27FC236}">
                <a16:creationId xmlns:a16="http://schemas.microsoft.com/office/drawing/2014/main" id="{DFD5AB8A-E1CF-0411-2CD7-23322E933D9B}"/>
              </a:ext>
            </a:extLst>
          </p:cNvPr>
          <p:cNvSpPr txBox="1"/>
          <p:nvPr/>
        </p:nvSpPr>
        <p:spPr>
          <a:xfrm>
            <a:off x="1143000" y="7316077"/>
            <a:ext cx="8297806" cy="276999"/>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t>
            </a:r>
          </a:p>
        </p:txBody>
      </p:sp>
    </p:spTree>
    <p:extLst>
      <p:ext uri="{BB962C8B-B14F-4D97-AF65-F5344CB8AC3E}">
        <p14:creationId xmlns:p14="http://schemas.microsoft.com/office/powerpoint/2010/main" val="1247064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45EED41-C959-9963-23D0-464A7E44A311}"/>
              </a:ext>
            </a:extLst>
          </p:cNvPr>
          <p:cNvSpPr>
            <a:spLocks noGrp="1"/>
          </p:cNvSpPr>
          <p:nvPr/>
        </p:nvSpPr>
        <p:spPr>
          <a:xfrm>
            <a:off x="2324100" y="1143000"/>
            <a:ext cx="99822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12. Lifestyle and Stress Reduction Interventions to Lower Blood Pressure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9056765-BD85-EBA9-A0E4-2E5F99F92B66}"/>
              </a:ext>
            </a:extLst>
          </p:cNvPr>
          <p:cNvGraphicFramePr>
            <a:graphicFrameLocks noGrp="1"/>
          </p:cNvGraphicFramePr>
          <p:nvPr>
            <p:extLst>
              <p:ext uri="{D42A27DB-BD31-4B8C-83A1-F6EECF244321}">
                <p14:modId xmlns:p14="http://schemas.microsoft.com/office/powerpoint/2010/main" val="1482804528"/>
              </p:ext>
            </p:extLst>
          </p:nvPr>
        </p:nvGraphicFramePr>
        <p:xfrm>
          <a:off x="2053113" y="2819400"/>
          <a:ext cx="10524173" cy="3496691"/>
        </p:xfrm>
        <a:graphic>
          <a:graphicData uri="http://schemas.openxmlformats.org/drawingml/2006/table">
            <a:tbl>
              <a:tblPr firstRow="1" firstCol="1" bandRow="1"/>
              <a:tblGrid>
                <a:gridCol w="2221203">
                  <a:extLst>
                    <a:ext uri="{9D8B030D-6E8A-4147-A177-3AD203B41FA5}">
                      <a16:colId xmlns:a16="http://schemas.microsoft.com/office/drawing/2014/main" val="2538857404"/>
                    </a:ext>
                  </a:extLst>
                </a:gridCol>
                <a:gridCol w="2826543">
                  <a:extLst>
                    <a:ext uri="{9D8B030D-6E8A-4147-A177-3AD203B41FA5}">
                      <a16:colId xmlns:a16="http://schemas.microsoft.com/office/drawing/2014/main" val="50000529"/>
                    </a:ext>
                  </a:extLst>
                </a:gridCol>
                <a:gridCol w="2826543">
                  <a:extLst>
                    <a:ext uri="{9D8B030D-6E8A-4147-A177-3AD203B41FA5}">
                      <a16:colId xmlns:a16="http://schemas.microsoft.com/office/drawing/2014/main" val="4074332532"/>
                    </a:ext>
                  </a:extLst>
                </a:gridCol>
                <a:gridCol w="1324942">
                  <a:extLst>
                    <a:ext uri="{9D8B030D-6E8A-4147-A177-3AD203B41FA5}">
                      <a16:colId xmlns:a16="http://schemas.microsoft.com/office/drawing/2014/main" val="946647990"/>
                    </a:ext>
                  </a:extLst>
                </a:gridCol>
                <a:gridCol w="1324942">
                  <a:extLst>
                    <a:ext uri="{9D8B030D-6E8A-4147-A177-3AD203B41FA5}">
                      <a16:colId xmlns:a16="http://schemas.microsoft.com/office/drawing/2014/main" val="457101667"/>
                    </a:ext>
                  </a:extLst>
                </a:gridCol>
              </a:tblGrid>
              <a:tr h="0">
                <a:tc rowSpan="3">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Exercise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Aerobic exercise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90-150 minutes/week</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65%-75% heart rate reserve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to -8</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944093"/>
                  </a:ext>
                </a:extLst>
              </a:tr>
              <a:tr h="0">
                <a:tc vMerge="1">
                  <a:txBody>
                    <a:bodyPr/>
                    <a:lstStyle/>
                    <a:p>
                      <a:endParaRPr lang="en-US"/>
                    </a:p>
                  </a:txBody>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Dynamic resistance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90-150 minutes/week</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50%-80% 1 rep maximum</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 exercises, 3 sets/exercise, 10 repetitions/set</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 to -5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970852"/>
                  </a:ext>
                </a:extLst>
              </a:tr>
              <a:tr h="0">
                <a:tc vMerge="1">
                  <a:txBody>
                    <a:bodyPr/>
                    <a:lstStyle/>
                    <a:p>
                      <a:endParaRPr lang="en-US"/>
                    </a:p>
                  </a:txBody>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Isometric resistance</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 2 minutes (hand grip), 1 minute rest between exercises, 30%-40% maximum voluntary contraction, 3 sessions/week</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-10</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 to -6</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167529"/>
                  </a:ext>
                </a:extLst>
              </a:tr>
            </a:tbl>
          </a:graphicData>
        </a:graphic>
      </p:graphicFrame>
      <p:sp>
        <p:nvSpPr>
          <p:cNvPr id="4" name="TextBox 3">
            <a:extLst>
              <a:ext uri="{FF2B5EF4-FFF2-40B4-BE49-F238E27FC236}">
                <a16:creationId xmlns:a16="http://schemas.microsoft.com/office/drawing/2014/main" id="{504D08FA-3DF0-C2BE-0F96-7382B9ED518B}"/>
              </a:ext>
            </a:extLst>
          </p:cNvPr>
          <p:cNvSpPr txBox="1"/>
          <p:nvPr/>
        </p:nvSpPr>
        <p:spPr>
          <a:xfrm>
            <a:off x="2053113" y="7086600"/>
            <a:ext cx="8297806" cy="276999"/>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t>
            </a:r>
          </a:p>
        </p:txBody>
      </p:sp>
    </p:spTree>
    <p:extLst>
      <p:ext uri="{BB962C8B-B14F-4D97-AF65-F5344CB8AC3E}">
        <p14:creationId xmlns:p14="http://schemas.microsoft.com/office/powerpoint/2010/main" val="39649307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2" name="Title 3">
            <a:extLst>
              <a:ext uri="{FF2B5EF4-FFF2-40B4-BE49-F238E27FC236}">
                <a16:creationId xmlns:a16="http://schemas.microsoft.com/office/drawing/2014/main" id="{F464D93B-DE88-4496-5917-3DBE282A75D9}"/>
              </a:ext>
            </a:extLst>
          </p:cNvPr>
          <p:cNvSpPr>
            <a:spLocks noGrp="1"/>
          </p:cNvSpPr>
          <p:nvPr/>
        </p:nvSpPr>
        <p:spPr>
          <a:xfrm>
            <a:off x="2324100" y="1295400"/>
            <a:ext cx="99822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12. Lifestyle and Stress Reduction Interventions to Lower Blood Pressure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E4C5823-DC3A-0717-2F00-D75A58B8CBB5}"/>
              </a:ext>
            </a:extLst>
          </p:cNvPr>
          <p:cNvGraphicFramePr>
            <a:graphicFrameLocks noGrp="1"/>
          </p:cNvGraphicFramePr>
          <p:nvPr>
            <p:extLst>
              <p:ext uri="{D42A27DB-BD31-4B8C-83A1-F6EECF244321}">
                <p14:modId xmlns:p14="http://schemas.microsoft.com/office/powerpoint/2010/main" val="3571846550"/>
              </p:ext>
            </p:extLst>
          </p:nvPr>
        </p:nvGraphicFramePr>
        <p:xfrm>
          <a:off x="2613819" y="2871186"/>
          <a:ext cx="9402762" cy="2996216"/>
        </p:xfrm>
        <a:graphic>
          <a:graphicData uri="http://schemas.openxmlformats.org/drawingml/2006/table">
            <a:tbl>
              <a:tblPr firstRow="1" firstCol="1" bandRow="1"/>
              <a:tblGrid>
                <a:gridCol w="1577184">
                  <a:extLst>
                    <a:ext uri="{9D8B030D-6E8A-4147-A177-3AD203B41FA5}">
                      <a16:colId xmlns:a16="http://schemas.microsoft.com/office/drawing/2014/main" val="1210810373"/>
                    </a:ext>
                  </a:extLst>
                </a:gridCol>
                <a:gridCol w="2265756">
                  <a:extLst>
                    <a:ext uri="{9D8B030D-6E8A-4147-A177-3AD203B41FA5}">
                      <a16:colId xmlns:a16="http://schemas.microsoft.com/office/drawing/2014/main" val="3624313262"/>
                    </a:ext>
                  </a:extLst>
                </a:gridCol>
                <a:gridCol w="2883238">
                  <a:extLst>
                    <a:ext uri="{9D8B030D-6E8A-4147-A177-3AD203B41FA5}">
                      <a16:colId xmlns:a16="http://schemas.microsoft.com/office/drawing/2014/main" val="4000413821"/>
                    </a:ext>
                  </a:extLst>
                </a:gridCol>
                <a:gridCol w="1325066">
                  <a:extLst>
                    <a:ext uri="{9D8B030D-6E8A-4147-A177-3AD203B41FA5}">
                      <a16:colId xmlns:a16="http://schemas.microsoft.com/office/drawing/2014/main" val="334738160"/>
                    </a:ext>
                  </a:extLst>
                </a:gridCol>
                <a:gridCol w="1351518">
                  <a:extLst>
                    <a:ext uri="{9D8B030D-6E8A-4147-A177-3AD203B41FA5}">
                      <a16:colId xmlns:a16="http://schemas.microsoft.com/office/drawing/2014/main" val="1629590058"/>
                    </a:ext>
                  </a:extLst>
                </a:gridCol>
              </a:tblGrid>
              <a:tr h="1783525">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Meditation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Transcendental meditation</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Training by a professional, followed by 2 x 20 minute sessions/day while seated comfortably with eyes closed</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to -7</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447041"/>
                  </a:ext>
                </a:extLst>
              </a:tr>
              <a:tr h="1212691">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Breathing control</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Slowing respiration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Device-guided session to decrease respiration to &lt;10 breaths/minute for 15 minutes/day</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504210"/>
                  </a:ext>
                </a:extLst>
              </a:tr>
            </a:tbl>
          </a:graphicData>
        </a:graphic>
      </p:graphicFrame>
      <p:sp>
        <p:nvSpPr>
          <p:cNvPr id="6" name="TextBox 5">
            <a:extLst>
              <a:ext uri="{FF2B5EF4-FFF2-40B4-BE49-F238E27FC236}">
                <a16:creationId xmlns:a16="http://schemas.microsoft.com/office/drawing/2014/main" id="{754F4ECD-BB0C-F655-F286-6718883B82CC}"/>
              </a:ext>
            </a:extLst>
          </p:cNvPr>
          <p:cNvSpPr txBox="1"/>
          <p:nvPr/>
        </p:nvSpPr>
        <p:spPr>
          <a:xfrm>
            <a:off x="2613819" y="7162800"/>
            <a:ext cx="8297806" cy="276999"/>
          </a:xfrm>
          <a:prstGeom prst="rect">
            <a:avLst/>
          </a:prstGeom>
          <a:noFill/>
        </p:spPr>
        <p:txBody>
          <a:bodyPr wrap="square">
            <a:spAutoFit/>
          </a:bodyPr>
          <a:lstStyle/>
          <a:p>
            <a:r>
              <a:rPr lang="en-US" sz="1200" dirty="0">
                <a:latin typeface="Lub Dub Medium" panose="020B0603030403020204" pitchFamily="34" charset="0"/>
              </a:rPr>
              <a:t>Modified with permission from Whelton et al. Copyright 2018 American College of Cardiology Foundation. </a:t>
            </a:r>
          </a:p>
        </p:txBody>
      </p:sp>
    </p:spTree>
    <p:extLst>
      <p:ext uri="{BB962C8B-B14F-4D97-AF65-F5344CB8AC3E}">
        <p14:creationId xmlns:p14="http://schemas.microsoft.com/office/powerpoint/2010/main" val="1858041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9C0A735-C056-1835-1E12-EFB645AFB8B0}"/>
              </a:ext>
            </a:extLst>
          </p:cNvPr>
          <p:cNvSpPr>
            <a:spLocks noGrp="1"/>
          </p:cNvSpPr>
          <p:nvPr/>
        </p:nvSpPr>
        <p:spPr>
          <a:xfrm>
            <a:off x="2962275" y="685800"/>
            <a:ext cx="870585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Blood Pressure Treatment Threshold and the Use of CVD Risk Estimation to Guide Drug Treatment of Hypertension</a:t>
            </a:r>
          </a:p>
        </p:txBody>
      </p:sp>
      <p:graphicFrame>
        <p:nvGraphicFramePr>
          <p:cNvPr id="3" name="Table 2">
            <a:extLst>
              <a:ext uri="{FF2B5EF4-FFF2-40B4-BE49-F238E27FC236}">
                <a16:creationId xmlns:a16="http://schemas.microsoft.com/office/drawing/2014/main" id="{6A6F655B-22DA-C3AC-B8A5-D740C3C8E5A6}"/>
              </a:ext>
            </a:extLst>
          </p:cNvPr>
          <p:cNvGraphicFramePr>
            <a:graphicFrameLocks noGrp="1"/>
          </p:cNvGraphicFramePr>
          <p:nvPr>
            <p:extLst>
              <p:ext uri="{D42A27DB-BD31-4B8C-83A1-F6EECF244321}">
                <p14:modId xmlns:p14="http://schemas.microsoft.com/office/powerpoint/2010/main" val="1789982078"/>
              </p:ext>
            </p:extLst>
          </p:nvPr>
        </p:nvGraphicFramePr>
        <p:xfrm>
          <a:off x="1870173" y="2590800"/>
          <a:ext cx="10890053" cy="4572000"/>
        </p:xfrm>
        <a:graphic>
          <a:graphicData uri="http://schemas.openxmlformats.org/drawingml/2006/table">
            <a:tbl>
              <a:tblPr firstRow="1" firstCol="1" bandRow="1"/>
              <a:tblGrid>
                <a:gridCol w="1089006">
                  <a:extLst>
                    <a:ext uri="{9D8B030D-6E8A-4147-A177-3AD203B41FA5}">
                      <a16:colId xmlns:a16="http://schemas.microsoft.com/office/drawing/2014/main" val="2412168322"/>
                    </a:ext>
                  </a:extLst>
                </a:gridCol>
                <a:gridCol w="1078115">
                  <a:extLst>
                    <a:ext uri="{9D8B030D-6E8A-4147-A177-3AD203B41FA5}">
                      <a16:colId xmlns:a16="http://schemas.microsoft.com/office/drawing/2014/main" val="4051628846"/>
                    </a:ext>
                  </a:extLst>
                </a:gridCol>
                <a:gridCol w="8722932">
                  <a:extLst>
                    <a:ext uri="{9D8B030D-6E8A-4147-A177-3AD203B41FA5}">
                      <a16:colId xmlns:a16="http://schemas.microsoft.com/office/drawing/2014/main" val="167775012"/>
                    </a:ext>
                  </a:extLst>
                </a:gridCol>
              </a:tblGrid>
              <a:tr h="1273567">
                <a:tc gridSpan="3">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 for Blood Pressure Treatment Threshold and the Use of CVD Risk Estimation to Guide Drug Treatment of Hypertension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a:effectLst/>
                          <a:latin typeface="Times New Roman" panose="02020603050405020304" pitchFamily="18" charset="0"/>
                          <a:ea typeface="Aptos" panose="020B0004020202020204" pitchFamily="34" charset="0"/>
                          <a:cs typeface="Times New Roman" panose="02020603050405020304" pitchFamily="18" charset="0"/>
                        </a:rPr>
                        <a:t>Referenced studies that support the recommendations are summarized in the evidence table.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959695"/>
                  </a:ext>
                </a:extLst>
              </a:tr>
              <a:tr h="620608">
                <a:tc>
                  <a:txBody>
                    <a:bodyPr/>
                    <a:lstStyle/>
                    <a:p>
                      <a:pPr marL="0" marR="0">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468436"/>
                  </a:ext>
                </a:extLst>
              </a:tr>
              <a:tr h="754768">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all adults with hypertension, initiation of medications to lower BP is recommended when average SBP is ≥140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082762"/>
                  </a:ext>
                </a:extLst>
              </a:tr>
              <a:tr h="754768">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2"/>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all adults with hypertension, initiation of medications to lower BP is recommended when average DBP is ≥90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0915165"/>
                  </a:ext>
                </a:extLst>
              </a:tr>
              <a:tr h="941227">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clinical CVD, initiation of medications to lower BP is recommended when average SBP is ≥130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029163"/>
                  </a:ext>
                </a:extLst>
              </a:tr>
            </a:tbl>
          </a:graphicData>
        </a:graphic>
      </p:graphicFrame>
    </p:spTree>
    <p:extLst>
      <p:ext uri="{BB962C8B-B14F-4D97-AF65-F5344CB8AC3E}">
        <p14:creationId xmlns:p14="http://schemas.microsoft.com/office/powerpoint/2010/main" val="218655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4016C0-1C2F-E538-0DEC-ED81C12C8307}"/>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9" name="Title 3">
            <a:extLst>
              <a:ext uri="{FF2B5EF4-FFF2-40B4-BE49-F238E27FC236}">
                <a16:creationId xmlns:a16="http://schemas.microsoft.com/office/drawing/2014/main" id="{9035E264-F497-23E5-3017-0421A93086C3}"/>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12" name="Table 11">
            <a:extLst>
              <a:ext uri="{FF2B5EF4-FFF2-40B4-BE49-F238E27FC236}">
                <a16:creationId xmlns:a16="http://schemas.microsoft.com/office/drawing/2014/main" id="{5C761B4D-1AD1-A0E6-BCA2-5B671558DACD}"/>
              </a:ext>
            </a:extLst>
          </p:cNvPr>
          <p:cNvGraphicFramePr>
            <a:graphicFrameLocks noGrp="1"/>
          </p:cNvGraphicFramePr>
          <p:nvPr>
            <p:extLst>
              <p:ext uri="{D42A27DB-BD31-4B8C-83A1-F6EECF244321}">
                <p14:modId xmlns:p14="http://schemas.microsoft.com/office/powerpoint/2010/main" val="4229098643"/>
              </p:ext>
            </p:extLst>
          </p:nvPr>
        </p:nvGraphicFramePr>
        <p:xfrm>
          <a:off x="457200" y="1524000"/>
          <a:ext cx="13868401" cy="5658295"/>
        </p:xfrm>
        <a:graphic>
          <a:graphicData uri="http://schemas.openxmlformats.org/drawingml/2006/table">
            <a:tbl>
              <a:tblPr firstRow="1" firstCol="1" bandRow="1"/>
              <a:tblGrid>
                <a:gridCol w="3404060">
                  <a:extLst>
                    <a:ext uri="{9D8B030D-6E8A-4147-A177-3AD203B41FA5}">
                      <a16:colId xmlns:a16="http://schemas.microsoft.com/office/drawing/2014/main" val="2171164432"/>
                    </a:ext>
                  </a:extLst>
                </a:gridCol>
                <a:gridCol w="3171193">
                  <a:extLst>
                    <a:ext uri="{9D8B030D-6E8A-4147-A177-3AD203B41FA5}">
                      <a16:colId xmlns:a16="http://schemas.microsoft.com/office/drawing/2014/main" val="1839543451"/>
                    </a:ext>
                  </a:extLst>
                </a:gridCol>
                <a:gridCol w="3540523">
                  <a:extLst>
                    <a:ext uri="{9D8B030D-6E8A-4147-A177-3AD203B41FA5}">
                      <a16:colId xmlns:a16="http://schemas.microsoft.com/office/drawing/2014/main" val="2357129261"/>
                    </a:ext>
                  </a:extLst>
                </a:gridCol>
                <a:gridCol w="3752625">
                  <a:extLst>
                    <a:ext uri="{9D8B030D-6E8A-4147-A177-3AD203B41FA5}">
                      <a16:colId xmlns:a16="http://schemas.microsoft.com/office/drawing/2014/main" val="2156015865"/>
                    </a:ext>
                  </a:extLst>
                </a:gridCol>
              </a:tblGrid>
              <a:tr h="5334001">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5.3.8. Chronic Kidney Disease</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hypertension and CKD (stage 3 or higher or stage 1 and 2 with albuminuria ≥300 mg/d, or ≥300 mg/g albumin-to-creatinine ratio or the equivalent in the first morning void), treatment with an ACEi is reasonable to slow kidney disease progression. </a:t>
                      </a:r>
                    </a:p>
                    <a:p>
                      <a:pPr marL="0" marR="0" algn="l" defTabSz="914400" rtl="0" eaLnBrk="1" latinLnBrk="0" hangingPunct="1">
                        <a:lnSpc>
                          <a:spcPct val="107000"/>
                        </a:lnSpc>
                        <a:spcAft>
                          <a:spcPts val="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AND</a:t>
                      </a:r>
                    </a:p>
                    <a:p>
                      <a:pPr marL="0" marR="0" algn="l" defTabSz="914400" rtl="0" eaLnBrk="1" latinLnBrk="0" hangingPunct="1">
                        <a:lnSpc>
                          <a:spcPct val="107000"/>
                        </a:lnSpc>
                        <a:spcAft>
                          <a:spcPts val="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2b: In adults with hypertension and CKD (stage 3 or higher or stage 1 and 2 with albuminuria ≥300 mg/d, or ≥300 mg/g albumin-to-creatinine ratio or the equivalent in the first morning void), treatment with an ARB may be reasonable if an ACEi is not tolerated. </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1: For adults with hypertension and CKD as identified by eGFR &lt;60 mL/min/1.73m2 with albuminuria of ≥30 mg/g,  </a:t>
                      </a:r>
                      <a:r>
                        <a:rPr lang="en-US" sz="1800" kern="1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RAASi</a:t>
                      </a: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(either with ACEi or ARB but not both) is recommended to decrease CVD and delay progression of kidney disease.</a:t>
                      </a:r>
                    </a:p>
                  </a:txBody>
                  <a:tcPr marL="63929" marR="639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20769"/>
                  </a:ext>
                </a:extLst>
              </a:tr>
            </a:tbl>
          </a:graphicData>
        </a:graphic>
      </p:graphicFrame>
    </p:spTree>
    <p:extLst>
      <p:ext uri="{BB962C8B-B14F-4D97-AF65-F5344CB8AC3E}">
        <p14:creationId xmlns:p14="http://schemas.microsoft.com/office/powerpoint/2010/main" val="573708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80</a:t>
            </a:fld>
            <a:endParaRPr lang="en-US" dirty="0"/>
          </a:p>
        </p:txBody>
      </p:sp>
      <p:sp>
        <p:nvSpPr>
          <p:cNvPr id="2" name="Title 3">
            <a:extLst>
              <a:ext uri="{FF2B5EF4-FFF2-40B4-BE49-F238E27FC236}">
                <a16:creationId xmlns:a16="http://schemas.microsoft.com/office/drawing/2014/main" id="{22726BFF-3BC8-47C4-954E-23A7771CEEE0}"/>
              </a:ext>
            </a:extLst>
          </p:cNvPr>
          <p:cNvSpPr>
            <a:spLocks noGrp="1"/>
          </p:cNvSpPr>
          <p:nvPr/>
        </p:nvSpPr>
        <p:spPr>
          <a:xfrm>
            <a:off x="2800350" y="685800"/>
            <a:ext cx="90297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Blood Pressure Treatment Threshold and the Use of CVD Risk Estimation to Guide Drug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8E6170A-3A0B-D159-ADE0-ABBF2ED10F03}"/>
              </a:ext>
            </a:extLst>
          </p:cNvPr>
          <p:cNvGraphicFramePr>
            <a:graphicFrameLocks noGrp="1"/>
          </p:cNvGraphicFramePr>
          <p:nvPr>
            <p:extLst>
              <p:ext uri="{D42A27DB-BD31-4B8C-83A1-F6EECF244321}">
                <p14:modId xmlns:p14="http://schemas.microsoft.com/office/powerpoint/2010/main" val="269254172"/>
              </p:ext>
            </p:extLst>
          </p:nvPr>
        </p:nvGraphicFramePr>
        <p:xfrm>
          <a:off x="2325736" y="2667000"/>
          <a:ext cx="9978927" cy="3838570"/>
        </p:xfrm>
        <a:graphic>
          <a:graphicData uri="http://schemas.openxmlformats.org/drawingml/2006/table">
            <a:tbl>
              <a:tblPr firstRow="1" firstCol="1" bandRow="1"/>
              <a:tblGrid>
                <a:gridCol w="997893">
                  <a:extLst>
                    <a:ext uri="{9D8B030D-6E8A-4147-A177-3AD203B41FA5}">
                      <a16:colId xmlns:a16="http://schemas.microsoft.com/office/drawing/2014/main" val="2629826309"/>
                    </a:ext>
                  </a:extLst>
                </a:gridCol>
                <a:gridCol w="987914">
                  <a:extLst>
                    <a:ext uri="{9D8B030D-6E8A-4147-A177-3AD203B41FA5}">
                      <a16:colId xmlns:a16="http://schemas.microsoft.com/office/drawing/2014/main" val="1777923623"/>
                    </a:ext>
                  </a:extLst>
                </a:gridCol>
                <a:gridCol w="7993120">
                  <a:extLst>
                    <a:ext uri="{9D8B030D-6E8A-4147-A177-3AD203B41FA5}">
                      <a16:colId xmlns:a16="http://schemas.microsoft.com/office/drawing/2014/main" val="3070861222"/>
                    </a:ext>
                  </a:extLst>
                </a:gridCol>
              </a:tblGrid>
              <a:tr h="1035568">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4"/>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and clinical CVD, initiation of medications to lower BP is recommended when average DBP is ≥80 mm Hg to reduce the risk of cardiovascular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4587717"/>
                  </a:ext>
                </a:extLst>
              </a:tr>
              <a:tr h="1350523">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indent="-342900">
                        <a:lnSpc>
                          <a:spcPct val="107000"/>
                        </a:lnSpc>
                        <a:spcAft>
                          <a:spcPts val="800"/>
                        </a:spcAft>
                        <a:buFont typeface="+mj-lt"/>
                        <a:buAutoNum type="arabicPeriod" startAt="5"/>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but with diabetes or  CKD or at increased short-term CVD risk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estimated 10-year CVD risk ≥7.5% based on PREVENT*), initiation of medications to lower BP is recommended when average SBP is ≥130 mm Hg to reduce the risk of CVD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710974"/>
                  </a:ext>
                </a:extLst>
              </a:tr>
              <a:tr h="1347709">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C-LD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107000"/>
                        </a:lnSpc>
                        <a:spcAft>
                          <a:spcPts val="800"/>
                        </a:spcAft>
                        <a:buFont typeface="+mj-lt"/>
                        <a:buAutoNum type="arabicPeriod" startAt="6"/>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but with diabetes or CKD or at increased 10-year CVD risk (</a:t>
                      </a:r>
                      <a:r>
                        <a:rPr lang="en-US" sz="1800" b="1" kern="100" dirty="0" err="1">
                          <a:effectLst/>
                          <a:latin typeface="Times New Roman" panose="02020603050405020304" pitchFamily="18" charset="0"/>
                          <a:ea typeface="Aptos" panose="020B0004020202020204" pitchFamily="34" charset="0"/>
                          <a:cs typeface="Times New Roman" panose="02020603050405020304" pitchFamily="18" charset="0"/>
                        </a:rPr>
                        <a:t>ie</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≥7.5% based on PREVENT*), initiation of medications to lower BP is recommended when average DBP is ≥80 mm Hg to reduce the risk of CVD events and total mortality.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0224574"/>
                  </a:ext>
                </a:extLst>
              </a:tr>
            </a:tbl>
          </a:graphicData>
        </a:graphic>
      </p:graphicFrame>
      <p:sp>
        <p:nvSpPr>
          <p:cNvPr id="4" name="TextBox 3">
            <a:extLst>
              <a:ext uri="{FF2B5EF4-FFF2-40B4-BE49-F238E27FC236}">
                <a16:creationId xmlns:a16="http://schemas.microsoft.com/office/drawing/2014/main" id="{735EE94B-B99F-2923-C1C0-FF938C1B8D5A}"/>
              </a:ext>
            </a:extLst>
          </p:cNvPr>
          <p:cNvSpPr txBox="1"/>
          <p:nvPr/>
        </p:nvSpPr>
        <p:spPr>
          <a:xfrm>
            <a:off x="2325736" y="6705600"/>
            <a:ext cx="9978926" cy="523220"/>
          </a:xfrm>
          <a:prstGeom prst="rect">
            <a:avLst/>
          </a:prstGeom>
          <a:noFill/>
        </p:spPr>
        <p:txBody>
          <a:bodyPr wrap="square">
            <a:spAutoFit/>
          </a:bodyPr>
          <a:lstStyle/>
          <a:p>
            <a:r>
              <a:rPr lang="en-US" sz="1400" dirty="0">
                <a:latin typeface="Lub Dub Medium" panose="020B0603030403020204" pitchFamily="34" charset="0"/>
              </a:rPr>
              <a:t>*Increased short-term or 10-year risk is defined as a 10-year predicted risk for CVD events of  ≥7.5% based on PREVENT (Predicting Risk of cardiovascular disease EVENTs). </a:t>
            </a:r>
          </a:p>
        </p:txBody>
      </p:sp>
    </p:spTree>
    <p:extLst>
      <p:ext uri="{BB962C8B-B14F-4D97-AF65-F5344CB8AC3E}">
        <p14:creationId xmlns:p14="http://schemas.microsoft.com/office/powerpoint/2010/main" val="2994966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2BC0BE2-BA4F-E005-0632-F9489A308B95}"/>
              </a:ext>
            </a:extLst>
          </p:cNvPr>
          <p:cNvSpPr>
            <a:spLocks noGrp="1"/>
          </p:cNvSpPr>
          <p:nvPr/>
        </p:nvSpPr>
        <p:spPr>
          <a:xfrm>
            <a:off x="2800349" y="1143000"/>
            <a:ext cx="9029700" cy="1676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Blood Pressure Treatment Threshold and the Use of CVD Risk Estimation to Guide Drug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E03C32A-E48E-4D09-17E8-B9453FC05B52}"/>
              </a:ext>
            </a:extLst>
          </p:cNvPr>
          <p:cNvGraphicFramePr>
            <a:graphicFrameLocks noGrp="1"/>
          </p:cNvGraphicFramePr>
          <p:nvPr>
            <p:extLst>
              <p:ext uri="{D42A27DB-BD31-4B8C-83A1-F6EECF244321}">
                <p14:modId xmlns:p14="http://schemas.microsoft.com/office/powerpoint/2010/main" val="48168744"/>
              </p:ext>
            </p:extLst>
          </p:nvPr>
        </p:nvGraphicFramePr>
        <p:xfrm>
          <a:off x="2517873" y="3048000"/>
          <a:ext cx="9594653" cy="3200400"/>
        </p:xfrm>
        <a:graphic>
          <a:graphicData uri="http://schemas.openxmlformats.org/drawingml/2006/table">
            <a:tbl>
              <a:tblPr firstRow="1" firstCol="1" bandRow="1"/>
              <a:tblGrid>
                <a:gridCol w="959466">
                  <a:extLst>
                    <a:ext uri="{9D8B030D-6E8A-4147-A177-3AD203B41FA5}">
                      <a16:colId xmlns:a16="http://schemas.microsoft.com/office/drawing/2014/main" val="4071530118"/>
                    </a:ext>
                  </a:extLst>
                </a:gridCol>
                <a:gridCol w="949870">
                  <a:extLst>
                    <a:ext uri="{9D8B030D-6E8A-4147-A177-3AD203B41FA5}">
                      <a16:colId xmlns:a16="http://schemas.microsoft.com/office/drawing/2014/main" val="4111444521"/>
                    </a:ext>
                  </a:extLst>
                </a:gridCol>
                <a:gridCol w="7685317">
                  <a:extLst>
                    <a:ext uri="{9D8B030D-6E8A-4147-A177-3AD203B41FA5}">
                      <a16:colId xmlns:a16="http://schemas.microsoft.com/office/drawing/2014/main" val="1317597131"/>
                    </a:ext>
                  </a:extLst>
                </a:gridCol>
              </a:tblGrid>
              <a:tr h="1600200">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7"/>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and with estimated 10-year CVD risk &lt;7.5% based on PREVENT*, initiation of medications to lower BP is recommended if average SBP remains ≥130 mm Hg after a 3- to 6-month trial of lifestyle intervention to prevent target organ damage and mitigate further rise in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08092"/>
                  </a:ext>
                </a:extLst>
              </a:tr>
              <a:tr h="1600200">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indent="-342900">
                        <a:lnSpc>
                          <a:spcPct val="107000"/>
                        </a:lnSpc>
                        <a:spcAft>
                          <a:spcPts val="800"/>
                        </a:spcAft>
                        <a:buFont typeface="+mj-lt"/>
                        <a:buAutoNum type="arabicPeriod" startAt="8"/>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without clinical CVD and with estimated 10-year CVD risk &lt;7.5% based on PREVENT*, initiation of medications to lower BP is recommended if average DBP ≥80 mm Hg after a 3- to 6-month trial of lifestyle intervention to prevent target organ damage and mitigate further rise in BP.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349574"/>
                  </a:ext>
                </a:extLst>
              </a:tr>
            </a:tbl>
          </a:graphicData>
        </a:graphic>
      </p:graphicFrame>
      <p:sp>
        <p:nvSpPr>
          <p:cNvPr id="5" name="TextBox 4">
            <a:extLst>
              <a:ext uri="{FF2B5EF4-FFF2-40B4-BE49-F238E27FC236}">
                <a16:creationId xmlns:a16="http://schemas.microsoft.com/office/drawing/2014/main" id="{0B6770AF-419E-388F-17A5-27BA240F49B4}"/>
              </a:ext>
            </a:extLst>
          </p:cNvPr>
          <p:cNvSpPr txBox="1"/>
          <p:nvPr/>
        </p:nvSpPr>
        <p:spPr>
          <a:xfrm>
            <a:off x="2514653" y="6375840"/>
            <a:ext cx="9594652" cy="523220"/>
          </a:xfrm>
          <a:prstGeom prst="rect">
            <a:avLst/>
          </a:prstGeom>
          <a:noFill/>
        </p:spPr>
        <p:txBody>
          <a:bodyPr wrap="square">
            <a:spAutoFit/>
          </a:bodyPr>
          <a:lstStyle/>
          <a:p>
            <a:r>
              <a:rPr lang="en-US" sz="1400" dirty="0">
                <a:latin typeface="Lub Dub Medium" panose="020B0603030403020204" pitchFamily="34" charset="0"/>
              </a:rPr>
              <a:t>*Increased short-term or 10-year risk is defined as a 10-year predicted risk for CVD events of  ≥7.5% based on PREVENT (Predicting Risk of cardiovascular disease EVENTs). </a:t>
            </a:r>
          </a:p>
        </p:txBody>
      </p:sp>
    </p:spTree>
    <p:extLst>
      <p:ext uri="{BB962C8B-B14F-4D97-AF65-F5344CB8AC3E}">
        <p14:creationId xmlns:p14="http://schemas.microsoft.com/office/powerpoint/2010/main" val="3257597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82</a:t>
            </a:fld>
            <a:endParaRPr lang="en-US" dirty="0"/>
          </a:p>
        </p:txBody>
      </p:sp>
      <p:pic>
        <p:nvPicPr>
          <p:cNvPr id="2" name="Picture 1">
            <a:extLst>
              <a:ext uri="{FF2B5EF4-FFF2-40B4-BE49-F238E27FC236}">
                <a16:creationId xmlns:a16="http://schemas.microsoft.com/office/drawing/2014/main" id="{524CDD55-5242-3EE5-88E9-4F9D92492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3476" y="47767"/>
            <a:ext cx="9585146" cy="7507248"/>
          </a:xfrm>
          <a:prstGeom prst="rect">
            <a:avLst/>
          </a:prstGeom>
        </p:spPr>
      </p:pic>
      <p:sp>
        <p:nvSpPr>
          <p:cNvPr id="3" name="Title 3">
            <a:extLst>
              <a:ext uri="{FF2B5EF4-FFF2-40B4-BE49-F238E27FC236}">
                <a16:creationId xmlns:a16="http://schemas.microsoft.com/office/drawing/2014/main" id="{2F0F4B36-2E22-FC41-E9BC-C4E1EC1C8E96}"/>
              </a:ext>
            </a:extLst>
          </p:cNvPr>
          <p:cNvSpPr>
            <a:spLocks noGrp="1"/>
          </p:cNvSpPr>
          <p:nvPr/>
        </p:nvSpPr>
        <p:spPr>
          <a:xfrm>
            <a:off x="152400" y="1272328"/>
            <a:ext cx="2809272" cy="4983056"/>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Figure 6. Use of Risk-Based Thresholds for Initiation of BP Treatment in Adults</a:t>
            </a:r>
          </a:p>
        </p:txBody>
      </p:sp>
      <p:sp>
        <p:nvSpPr>
          <p:cNvPr id="6" name="TextBox 5">
            <a:extLst>
              <a:ext uri="{FF2B5EF4-FFF2-40B4-BE49-F238E27FC236}">
                <a16:creationId xmlns:a16="http://schemas.microsoft.com/office/drawing/2014/main" id="{C6818486-CD95-9768-382B-4C68D7FA687B}"/>
              </a:ext>
            </a:extLst>
          </p:cNvPr>
          <p:cNvSpPr txBox="1"/>
          <p:nvPr/>
        </p:nvSpPr>
        <p:spPr>
          <a:xfrm>
            <a:off x="12410472" y="4589191"/>
            <a:ext cx="2209800" cy="2862322"/>
          </a:xfrm>
          <a:prstGeom prst="rect">
            <a:avLst/>
          </a:prstGeom>
          <a:noFill/>
        </p:spPr>
        <p:txBody>
          <a:bodyPr wrap="square">
            <a:spAutoFit/>
          </a:bodyPr>
          <a:lstStyle/>
          <a:p>
            <a:r>
              <a:rPr lang="en-US" sz="1200" dirty="0">
                <a:latin typeface="Lub Dub Medium" panose="020B0603030403020204" pitchFamily="34" charset="0"/>
              </a:rPr>
              <a:t>*In older adults who may be frail or have a limited life expectancy, a clinician-patient assessment of potential benefits and harms of BP lowering should be pursued to align care with patient goals. </a:t>
            </a:r>
          </a:p>
          <a:p>
            <a:endParaRPr lang="en-US" sz="1200" dirty="0">
              <a:latin typeface="Lub Dub Medium" panose="020B0603030403020204" pitchFamily="34" charset="0"/>
            </a:endParaRPr>
          </a:p>
          <a:p>
            <a:r>
              <a:rPr lang="en-US" sz="1200" dirty="0">
                <a:latin typeface="Lub Dub Medium" panose="020B0603030403020204" pitchFamily="34" charset="0"/>
              </a:rPr>
              <a:t>†Increased short-term or 10-year risk is defined as a 10-year predicted risk for CVD events of ≥7.5% using PREVENT. </a:t>
            </a:r>
          </a:p>
        </p:txBody>
      </p:sp>
      <p:sp>
        <p:nvSpPr>
          <p:cNvPr id="8" name="TextBox 7">
            <a:extLst>
              <a:ext uri="{FF2B5EF4-FFF2-40B4-BE49-F238E27FC236}">
                <a16:creationId xmlns:a16="http://schemas.microsoft.com/office/drawing/2014/main" id="{A3564560-3F39-54A1-E46C-31C947776652}"/>
              </a:ext>
            </a:extLst>
          </p:cNvPr>
          <p:cNvSpPr txBox="1"/>
          <p:nvPr/>
        </p:nvSpPr>
        <p:spPr>
          <a:xfrm>
            <a:off x="12478622" y="2102855"/>
            <a:ext cx="2073499" cy="2308324"/>
          </a:xfrm>
          <a:prstGeom prst="rect">
            <a:avLst/>
          </a:prstGeom>
          <a:noFill/>
        </p:spPr>
        <p:txBody>
          <a:bodyPr wrap="square">
            <a:spAutoFit/>
          </a:bodyPr>
          <a:lstStyle/>
          <a:p>
            <a:r>
              <a:rPr lang="en-US" sz="1200" dirty="0">
                <a:latin typeface="Lub Dub Medium" panose="020B0603030403020204" pitchFamily="34" charset="0"/>
              </a:rPr>
              <a:t>BP indicates blood pressure; CHD, coronary heart disease; CKD, chronic kidney disease; CVD, cardiovascular disease; DBP, diastolic blood pressure; HF, heart failure; PREVENT, Predicting Risk of cardiovascular EVENTs; and SBP, systolic blood pressure. </a:t>
            </a:r>
          </a:p>
        </p:txBody>
      </p:sp>
    </p:spTree>
    <p:extLst>
      <p:ext uri="{BB962C8B-B14F-4D97-AF65-F5344CB8AC3E}">
        <p14:creationId xmlns:p14="http://schemas.microsoft.com/office/powerpoint/2010/main" val="2443946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46AD659-59CF-E0DF-FAFA-31C39C46C1AB}"/>
              </a:ext>
            </a:extLst>
          </p:cNvPr>
          <p:cNvSpPr>
            <a:spLocks noGrp="1"/>
          </p:cNvSpPr>
          <p:nvPr/>
        </p:nvSpPr>
        <p:spPr>
          <a:xfrm>
            <a:off x="3343274" y="1295400"/>
            <a:ext cx="7943851"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Initial Medication Selection for Treatment of Primary Hypertension</a:t>
            </a:r>
          </a:p>
        </p:txBody>
      </p:sp>
      <p:graphicFrame>
        <p:nvGraphicFramePr>
          <p:cNvPr id="3" name="Table 2">
            <a:extLst>
              <a:ext uri="{FF2B5EF4-FFF2-40B4-BE49-F238E27FC236}">
                <a16:creationId xmlns:a16="http://schemas.microsoft.com/office/drawing/2014/main" id="{70EC25D6-678C-900E-7C5F-1CC8AB34D9E1}"/>
              </a:ext>
            </a:extLst>
          </p:cNvPr>
          <p:cNvGraphicFramePr>
            <a:graphicFrameLocks noGrp="1"/>
          </p:cNvGraphicFramePr>
          <p:nvPr>
            <p:extLst>
              <p:ext uri="{D42A27DB-BD31-4B8C-83A1-F6EECF244321}">
                <p14:modId xmlns:p14="http://schemas.microsoft.com/office/powerpoint/2010/main" val="3389714801"/>
              </p:ext>
            </p:extLst>
          </p:nvPr>
        </p:nvGraphicFramePr>
        <p:xfrm>
          <a:off x="3286125" y="3048000"/>
          <a:ext cx="8001000" cy="3184088"/>
        </p:xfrm>
        <a:graphic>
          <a:graphicData uri="http://schemas.openxmlformats.org/drawingml/2006/table">
            <a:tbl>
              <a:tblPr firstRow="1" firstCol="1" lastRow="1" lastCol="1" bandRow="1" bandCol="1"/>
              <a:tblGrid>
                <a:gridCol w="787299">
                  <a:extLst>
                    <a:ext uri="{9D8B030D-6E8A-4147-A177-3AD203B41FA5}">
                      <a16:colId xmlns:a16="http://schemas.microsoft.com/office/drawing/2014/main" val="2334392817"/>
                    </a:ext>
                  </a:extLst>
                </a:gridCol>
                <a:gridCol w="980922">
                  <a:extLst>
                    <a:ext uri="{9D8B030D-6E8A-4147-A177-3AD203B41FA5}">
                      <a16:colId xmlns:a16="http://schemas.microsoft.com/office/drawing/2014/main" val="2872353240"/>
                    </a:ext>
                  </a:extLst>
                </a:gridCol>
                <a:gridCol w="6232779">
                  <a:extLst>
                    <a:ext uri="{9D8B030D-6E8A-4147-A177-3AD203B41FA5}">
                      <a16:colId xmlns:a16="http://schemas.microsoft.com/office/drawing/2014/main" val="1837095909"/>
                    </a:ext>
                  </a:extLst>
                </a:gridCol>
              </a:tblGrid>
              <a:tr h="1371600">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 for Initial Medication Selection for Treatment of Primary Hypertension</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42676634"/>
                  </a:ext>
                </a:extLst>
              </a:tr>
              <a:tr h="650692">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COR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LOE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a:effectLst/>
                          <a:latin typeface="Times New Roman" panose="02020603050405020304" pitchFamily="18" charset="0"/>
                          <a:ea typeface="Aptos" panose="020B0004020202020204" pitchFamily="34" charset="0"/>
                          <a:cs typeface="Times New Roman" panose="02020603050405020304" pitchFamily="18" charset="0"/>
                        </a:rPr>
                        <a:t>Recommendation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12373544"/>
                  </a:ext>
                </a:extLst>
              </a:tr>
              <a:tr h="1137510">
                <a:tc>
                  <a:txBody>
                    <a:bodyPr/>
                    <a:lstStyle/>
                    <a:p>
                      <a:pPr marL="0" marR="0" algn="ctr">
                        <a:lnSpc>
                          <a:spcPct val="107000"/>
                        </a:lnSpc>
                        <a:spcAft>
                          <a:spcPts val="800"/>
                        </a:spcAft>
                        <a:buNone/>
                      </a:pPr>
                      <a:r>
                        <a:rPr lang="en-US" sz="18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For adults initiating antihypertensive drug therapy, thiazide-type diuretics, long-acting dihydropyridine CCB, and ACEi or ARB are recommended as first-line therapy to prevent CVD.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80759326"/>
                  </a:ext>
                </a:extLst>
              </a:tr>
            </a:tbl>
          </a:graphicData>
        </a:graphic>
      </p:graphicFrame>
    </p:spTree>
    <p:extLst>
      <p:ext uri="{BB962C8B-B14F-4D97-AF65-F5344CB8AC3E}">
        <p14:creationId xmlns:p14="http://schemas.microsoft.com/office/powerpoint/2010/main" val="1969394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2" name="Title 3">
            <a:extLst>
              <a:ext uri="{FF2B5EF4-FFF2-40B4-BE49-F238E27FC236}">
                <a16:creationId xmlns:a16="http://schemas.microsoft.com/office/drawing/2014/main" id="{5458D7F4-692F-069D-3991-DF68DC3D05D4}"/>
              </a:ext>
            </a:extLst>
          </p:cNvPr>
          <p:cNvSpPr>
            <a:spLocks noGrp="1"/>
          </p:cNvSpPr>
          <p:nvPr/>
        </p:nvSpPr>
        <p:spPr>
          <a:xfrm>
            <a:off x="3886200" y="1143000"/>
            <a:ext cx="68580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a:t>
            </a:r>
          </a:p>
        </p:txBody>
      </p:sp>
      <p:graphicFrame>
        <p:nvGraphicFramePr>
          <p:cNvPr id="3" name="Table 2">
            <a:extLst>
              <a:ext uri="{FF2B5EF4-FFF2-40B4-BE49-F238E27FC236}">
                <a16:creationId xmlns:a16="http://schemas.microsoft.com/office/drawing/2014/main" id="{D027125E-D80F-2801-85E3-624D01E56E89}"/>
              </a:ext>
            </a:extLst>
          </p:cNvPr>
          <p:cNvGraphicFramePr>
            <a:graphicFrameLocks noGrp="1"/>
          </p:cNvGraphicFramePr>
          <p:nvPr>
            <p:extLst>
              <p:ext uri="{D42A27DB-BD31-4B8C-83A1-F6EECF244321}">
                <p14:modId xmlns:p14="http://schemas.microsoft.com/office/powerpoint/2010/main" val="3130544165"/>
              </p:ext>
            </p:extLst>
          </p:nvPr>
        </p:nvGraphicFramePr>
        <p:xfrm>
          <a:off x="1025067" y="2895600"/>
          <a:ext cx="12580266" cy="3423793"/>
        </p:xfrm>
        <a:graphic>
          <a:graphicData uri="http://schemas.openxmlformats.org/drawingml/2006/table">
            <a:tbl>
              <a:tblPr firstRow="1" firstCol="1" lastRow="1" lastCol="1" bandRow="1" bandCol="1"/>
              <a:tblGrid>
                <a:gridCol w="1402567">
                  <a:extLst>
                    <a:ext uri="{9D8B030D-6E8A-4147-A177-3AD203B41FA5}">
                      <a16:colId xmlns:a16="http://schemas.microsoft.com/office/drawing/2014/main" val="3540015715"/>
                    </a:ext>
                  </a:extLst>
                </a:gridCol>
                <a:gridCol w="1912593">
                  <a:extLst>
                    <a:ext uri="{9D8B030D-6E8A-4147-A177-3AD203B41FA5}">
                      <a16:colId xmlns:a16="http://schemas.microsoft.com/office/drawing/2014/main" val="3686053739"/>
                    </a:ext>
                  </a:extLst>
                </a:gridCol>
                <a:gridCol w="1466319">
                  <a:extLst>
                    <a:ext uri="{9D8B030D-6E8A-4147-A177-3AD203B41FA5}">
                      <a16:colId xmlns:a16="http://schemas.microsoft.com/office/drawing/2014/main" val="2202635979"/>
                    </a:ext>
                  </a:extLst>
                </a:gridCol>
                <a:gridCol w="1083801">
                  <a:extLst>
                    <a:ext uri="{9D8B030D-6E8A-4147-A177-3AD203B41FA5}">
                      <a16:colId xmlns:a16="http://schemas.microsoft.com/office/drawing/2014/main" val="497454518"/>
                    </a:ext>
                  </a:extLst>
                </a:gridCol>
                <a:gridCol w="6687753">
                  <a:extLst>
                    <a:ext uri="{9D8B030D-6E8A-4147-A177-3AD203B41FA5}">
                      <a16:colId xmlns:a16="http://schemas.microsoft.com/office/drawing/2014/main" val="3951715353"/>
                    </a:ext>
                  </a:extLst>
                </a:gridCol>
                <a:gridCol w="27233">
                  <a:extLst>
                    <a:ext uri="{9D8B030D-6E8A-4147-A177-3AD203B41FA5}">
                      <a16:colId xmlns:a16="http://schemas.microsoft.com/office/drawing/2014/main" val="4217471113"/>
                    </a:ext>
                  </a:extLst>
                </a:gridCol>
              </a:tblGrid>
              <a:tr h="36490">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Class</a:t>
                      </a:r>
                    </a:p>
                    <a:p>
                      <a:pPr marL="0" marR="0">
                        <a:lnSpc>
                          <a:spcPct val="107000"/>
                        </a:lnSpc>
                        <a:spcAft>
                          <a:spcPts val="80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Drug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Usual Dose, Range (mg/d)*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D</a:t>
                      </a:r>
                      <a:r>
                        <a:rPr lang="en-US" sz="2000" b="1" kern="0" dirty="0">
                          <a:solidFill>
                            <a:schemeClr val="tx1"/>
                          </a:solidFill>
                          <a:effectLst/>
                          <a:latin typeface="Times New Roman" panose="02020603050405020304" pitchFamily="18" charset="0"/>
                          <a:ea typeface="Aptos" panose="020B0004020202020204" pitchFamily="34" charset="0"/>
                          <a:cs typeface="+mn-cs"/>
                        </a:rPr>
                        <a:t>aily</a:t>
                      </a: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0" dirty="0">
                          <a:solidFill>
                            <a:schemeClr val="tx1"/>
                          </a:solidFill>
                          <a:effectLst/>
                          <a:latin typeface="Times New Roman" panose="02020603050405020304" pitchFamily="18" charset="0"/>
                          <a:ea typeface="Aptos" panose="020B0004020202020204" pitchFamily="34" charset="0"/>
                          <a:cs typeface="+mn-cs"/>
                        </a:rPr>
                        <a:t>Frequency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b="1" kern="0" dirty="0">
                          <a:effectLst/>
                          <a:latin typeface="Times New Roman" panose="02020603050405020304" pitchFamily="18" charset="0"/>
                          <a:ea typeface="Aptos" panose="020B0004020202020204" pitchFamily="34" charset="0"/>
                        </a:rPr>
                        <a:t>Comments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endParaRPr lang="en-US" dirty="0"/>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noFill/>
                  </a:tcPr>
                </a:tc>
                <a:extLst>
                  <a:ext uri="{0D108BD9-81ED-4DB2-BD59-A6C34878D82A}">
                    <a16:rowId xmlns:a16="http://schemas.microsoft.com/office/drawing/2014/main" val="1202252255"/>
                  </a:ext>
                </a:extLst>
              </a:tr>
              <a:tr h="0">
                <a:tc gridSpan="5">
                  <a:txBody>
                    <a:bodyPr/>
                    <a:lstStyle/>
                    <a:p>
                      <a:pPr marL="0" marR="0">
                        <a:lnSpc>
                          <a:spcPct val="107000"/>
                        </a:lnSpc>
                        <a:spcAft>
                          <a:spcPts val="800"/>
                        </a:spcAft>
                        <a:buNone/>
                      </a:pPr>
                      <a:r>
                        <a:rPr lang="en-US" sz="2000" b="1" i="1" kern="0" dirty="0">
                          <a:effectLst/>
                          <a:latin typeface="Times New Roman" panose="02020603050405020304" pitchFamily="18" charset="0"/>
                          <a:ea typeface="Aptos" panose="020B0004020202020204" pitchFamily="34" charset="0"/>
                        </a:rPr>
                        <a:t>Agents recommended for initial 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pPr marL="0" marR="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endParaRPr lang="en-US" dirty="0"/>
                    </a:p>
                  </a:txBody>
                  <a:tcPr marL="0" marR="0" marT="0" marB="0" anchor="ctr">
                    <a:lnL w="12700" cap="flat" cmpd="sng" algn="ctr">
                      <a:solidFill>
                        <a:srgbClr val="231F20"/>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383092465"/>
                  </a:ext>
                </a:extLst>
              </a:tr>
              <a:tr h="0">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Thiazide-type diuretics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Chlorthalidone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12.5–25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Chlorthalidone has a longer half-life and is more potent than hydrochlorothiazide on a mg-to-mg basis.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Monitor for hyponatremia and hypokalemia, increased glucose, uric acid, and calcium levels.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Monitor patients with history of acute gout unless patient is on uric acid–lowering 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txBody>
                  <a:tcPr marL="0" marR="0" marT="0" marB="0" anchor="ctr">
                    <a:lnL w="12700" cap="flat" cmpd="sng" algn="ctr">
                      <a:solidFill>
                        <a:srgbClr val="231F20"/>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2536604059"/>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Hydrochlorothiazide</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25–50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900" kern="100">
                          <a:effectLst/>
                          <a:latin typeface="Aptos" panose="020B0004020202020204" pitchFamily="34" charset="0"/>
                          <a:ea typeface="Aptos" panose="020B0004020202020204" pitchFamily="34" charset="0"/>
                          <a:cs typeface="Times New Roman" panose="02020603050405020304" pitchFamily="18" charset="0"/>
                        </a:rPr>
                        <a:t> </a:t>
                      </a:r>
                      <a:endParaRPr lang="en-US"/>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95386040"/>
                  </a:ext>
                </a:extLst>
              </a:tr>
              <a:tr h="790231">
                <a:tc vMerge="1">
                  <a:txBody>
                    <a:bodyPr/>
                    <a:lstStyle/>
                    <a:p>
                      <a:endParaRPr lang="en-US"/>
                    </a:p>
                  </a:txBody>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Indapamide</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1.25–2.5</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16880931"/>
                  </a:ext>
                </a:extLst>
              </a:tr>
            </a:tbl>
          </a:graphicData>
        </a:graphic>
      </p:graphicFrame>
    </p:spTree>
    <p:extLst>
      <p:ext uri="{BB962C8B-B14F-4D97-AF65-F5344CB8AC3E}">
        <p14:creationId xmlns:p14="http://schemas.microsoft.com/office/powerpoint/2010/main" val="1023763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AD3568-25D1-4E30-313E-B54D77BA182D}"/>
              </a:ext>
            </a:extLst>
          </p:cNvPr>
          <p:cNvSpPr>
            <a:spLocks noGrp="1"/>
          </p:cNvSpPr>
          <p:nvPr/>
        </p:nvSpPr>
        <p:spPr>
          <a:xfrm>
            <a:off x="3200400" y="16002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5" name="Table 4">
            <a:extLst>
              <a:ext uri="{FF2B5EF4-FFF2-40B4-BE49-F238E27FC236}">
                <a16:creationId xmlns:a16="http://schemas.microsoft.com/office/drawing/2014/main" id="{FD8207AD-DF3F-1400-02D5-7077C05BA9F9}"/>
              </a:ext>
            </a:extLst>
          </p:cNvPr>
          <p:cNvGraphicFramePr>
            <a:graphicFrameLocks noGrp="1"/>
          </p:cNvGraphicFramePr>
          <p:nvPr>
            <p:extLst>
              <p:ext uri="{D42A27DB-BD31-4B8C-83A1-F6EECF244321}">
                <p14:modId xmlns:p14="http://schemas.microsoft.com/office/powerpoint/2010/main" val="1460228168"/>
              </p:ext>
            </p:extLst>
          </p:nvPr>
        </p:nvGraphicFramePr>
        <p:xfrm>
          <a:off x="1038683" y="3200400"/>
          <a:ext cx="12553033" cy="3204499"/>
        </p:xfrm>
        <a:graphic>
          <a:graphicData uri="http://schemas.openxmlformats.org/drawingml/2006/table">
            <a:tbl>
              <a:tblPr firstRow="1" firstCol="1" lastRow="1" lastCol="1" bandRow="1" bandCol="1"/>
              <a:tblGrid>
                <a:gridCol w="1402567">
                  <a:extLst>
                    <a:ext uri="{9D8B030D-6E8A-4147-A177-3AD203B41FA5}">
                      <a16:colId xmlns:a16="http://schemas.microsoft.com/office/drawing/2014/main" val="3591386987"/>
                    </a:ext>
                  </a:extLst>
                </a:gridCol>
                <a:gridCol w="1912593">
                  <a:extLst>
                    <a:ext uri="{9D8B030D-6E8A-4147-A177-3AD203B41FA5}">
                      <a16:colId xmlns:a16="http://schemas.microsoft.com/office/drawing/2014/main" val="1448219788"/>
                    </a:ext>
                  </a:extLst>
                </a:gridCol>
                <a:gridCol w="1466319">
                  <a:extLst>
                    <a:ext uri="{9D8B030D-6E8A-4147-A177-3AD203B41FA5}">
                      <a16:colId xmlns:a16="http://schemas.microsoft.com/office/drawing/2014/main" val="979377955"/>
                    </a:ext>
                  </a:extLst>
                </a:gridCol>
                <a:gridCol w="1083801">
                  <a:extLst>
                    <a:ext uri="{9D8B030D-6E8A-4147-A177-3AD203B41FA5}">
                      <a16:colId xmlns:a16="http://schemas.microsoft.com/office/drawing/2014/main" val="3614339444"/>
                    </a:ext>
                  </a:extLst>
                </a:gridCol>
                <a:gridCol w="6687753">
                  <a:extLst>
                    <a:ext uri="{9D8B030D-6E8A-4147-A177-3AD203B41FA5}">
                      <a16:colId xmlns:a16="http://schemas.microsoft.com/office/drawing/2014/main" val="210182590"/>
                    </a:ext>
                  </a:extLst>
                </a:gridCol>
              </a:tblGrid>
              <a:tr h="159997">
                <a:tc rowSpan="10">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ACEi</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Benazepril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10">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in combination with ARB or direct renin inhibitor.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an increased risk of hyperkalemia, especially in patients with CKD or in those on K+ supplements or K+-sparing drugs.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 risk of acute renal failure in patients with severe bilateral renal artery stenosis.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if patient has history of angioedema with ACEi.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03840549"/>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Captopril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12.5–150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2 or 3</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38822761"/>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Enalapril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5–40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290506830"/>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Fosinopril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70244346"/>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Lisinopril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52300738"/>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Moexipril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7.5–30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25135794"/>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Perindopril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4–16</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56321807"/>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Quinapril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10–80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41584681"/>
                  </a:ext>
                </a:extLst>
              </a:tr>
              <a:tr h="159997">
                <a:tc vMerge="1">
                  <a:txBody>
                    <a:bodyPr/>
                    <a:lstStyle/>
                    <a:p>
                      <a:endParaRPr lang="en-US"/>
                    </a:p>
                  </a:txBody>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Ramipril</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2.5–20</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577096492"/>
                  </a:ext>
                </a:extLst>
              </a:tr>
              <a:tr h="453552">
                <a:tc vMerge="1">
                  <a:txBody>
                    <a:bodyPr/>
                    <a:lstStyle/>
                    <a:p>
                      <a:endParaRPr lang="en-US"/>
                    </a:p>
                  </a:txBody>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Trandolapril</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1–4</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30371860"/>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241405-0BE5-F48F-AD6B-410539D77453}"/>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6" name="Title 3">
            <a:extLst>
              <a:ext uri="{FF2B5EF4-FFF2-40B4-BE49-F238E27FC236}">
                <a16:creationId xmlns:a16="http://schemas.microsoft.com/office/drawing/2014/main" id="{7AFF1E39-54AF-0501-E1EB-CC72E960DFDB}"/>
              </a:ext>
            </a:extLst>
          </p:cNvPr>
          <p:cNvSpPr>
            <a:spLocks noGrp="1"/>
          </p:cNvSpPr>
          <p:nvPr/>
        </p:nvSpPr>
        <p:spPr>
          <a:xfrm>
            <a:off x="3448050" y="10668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4DD37C58-17D4-D977-B903-1034F5000231}"/>
              </a:ext>
            </a:extLst>
          </p:cNvPr>
          <p:cNvGraphicFramePr>
            <a:graphicFrameLocks noGrp="1"/>
          </p:cNvGraphicFramePr>
          <p:nvPr>
            <p:extLst>
              <p:ext uri="{D42A27DB-BD31-4B8C-83A1-F6EECF244321}">
                <p14:modId xmlns:p14="http://schemas.microsoft.com/office/powerpoint/2010/main" val="1122664013"/>
              </p:ext>
            </p:extLst>
          </p:nvPr>
        </p:nvGraphicFramePr>
        <p:xfrm>
          <a:off x="685800" y="2819400"/>
          <a:ext cx="13258800" cy="3980307"/>
        </p:xfrm>
        <a:graphic>
          <a:graphicData uri="http://schemas.openxmlformats.org/drawingml/2006/table">
            <a:tbl>
              <a:tblPr firstRow="1" firstCol="1" lastRow="1" lastCol="1" bandRow="1" bandCol="1"/>
              <a:tblGrid>
                <a:gridCol w="2377408">
                  <a:extLst>
                    <a:ext uri="{9D8B030D-6E8A-4147-A177-3AD203B41FA5}">
                      <a16:colId xmlns:a16="http://schemas.microsoft.com/office/drawing/2014/main" val="3740984889"/>
                    </a:ext>
                  </a:extLst>
                </a:gridCol>
                <a:gridCol w="2377408">
                  <a:extLst>
                    <a:ext uri="{9D8B030D-6E8A-4147-A177-3AD203B41FA5}">
                      <a16:colId xmlns:a16="http://schemas.microsoft.com/office/drawing/2014/main" val="2254656180"/>
                    </a:ext>
                  </a:extLst>
                </a:gridCol>
                <a:gridCol w="1461063">
                  <a:extLst>
                    <a:ext uri="{9D8B030D-6E8A-4147-A177-3AD203B41FA5}">
                      <a16:colId xmlns:a16="http://schemas.microsoft.com/office/drawing/2014/main" val="2014726631"/>
                    </a:ext>
                  </a:extLst>
                </a:gridCol>
                <a:gridCol w="1461063">
                  <a:extLst>
                    <a:ext uri="{9D8B030D-6E8A-4147-A177-3AD203B41FA5}">
                      <a16:colId xmlns:a16="http://schemas.microsoft.com/office/drawing/2014/main" val="309550088"/>
                    </a:ext>
                  </a:extLst>
                </a:gridCol>
                <a:gridCol w="5556458">
                  <a:extLst>
                    <a:ext uri="{9D8B030D-6E8A-4147-A177-3AD203B41FA5}">
                      <a16:colId xmlns:a16="http://schemas.microsoft.com/office/drawing/2014/main" val="1368479724"/>
                    </a:ext>
                  </a:extLst>
                </a:gridCol>
                <a:gridCol w="25400">
                  <a:extLst>
                    <a:ext uri="{9D8B030D-6E8A-4147-A177-3AD203B41FA5}">
                      <a16:colId xmlns:a16="http://schemas.microsoft.com/office/drawing/2014/main" val="3709276890"/>
                    </a:ext>
                  </a:extLst>
                </a:gridCol>
              </a:tblGrid>
              <a:tr h="175260">
                <a:tc rowSpan="8">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ARBs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Azilsartan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40–80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8">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in combination with ACEi or direct renin inhibitor.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an increased risk of hyperkalemia in CKD or in those on K+ supplements or K+-sparing drugs.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 risk of acute renal failure in patients with severe bilateral renal artery stenosis.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if patient has history of angioedema with ARBs. Patients with a history of angioedema with an ACE inhibitor can receive an ARB beginning 6 weeks after ACE inhibitor is discontinued.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69751972"/>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Candesartan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8–32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40596429"/>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Eprosartan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600–800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50253851"/>
                  </a:ext>
                </a:extLst>
              </a:tr>
              <a:tr h="17462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Irbesartan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150–300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04090239"/>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Losartan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50–100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46122798"/>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Olmesartan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14361071"/>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Telmisartan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88504657"/>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Valsartan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80–320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49496678"/>
                  </a:ext>
                </a:extLst>
              </a:tr>
            </a:tbl>
          </a:graphicData>
        </a:graphic>
      </p:graphicFrame>
    </p:spTree>
    <p:extLst>
      <p:ext uri="{BB962C8B-B14F-4D97-AF65-F5344CB8AC3E}">
        <p14:creationId xmlns:p14="http://schemas.microsoft.com/office/powerpoint/2010/main" val="1177230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5CD5CA-10A6-2056-2FFF-30A55EE6724A}"/>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
        <p:nvSpPr>
          <p:cNvPr id="6" name="Title 3">
            <a:extLst>
              <a:ext uri="{FF2B5EF4-FFF2-40B4-BE49-F238E27FC236}">
                <a16:creationId xmlns:a16="http://schemas.microsoft.com/office/drawing/2014/main" id="{4F30D4C7-5446-460C-3C9E-2F913D94133C}"/>
              </a:ext>
            </a:extLst>
          </p:cNvPr>
          <p:cNvSpPr>
            <a:spLocks noGrp="1"/>
          </p:cNvSpPr>
          <p:nvPr/>
        </p:nvSpPr>
        <p:spPr>
          <a:xfrm>
            <a:off x="3448050" y="17526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17A5BA58-B81C-791D-36A9-5F7E45D57D65}"/>
              </a:ext>
            </a:extLst>
          </p:cNvPr>
          <p:cNvGraphicFramePr>
            <a:graphicFrameLocks noGrp="1"/>
          </p:cNvGraphicFramePr>
          <p:nvPr>
            <p:extLst>
              <p:ext uri="{D42A27DB-BD31-4B8C-83A1-F6EECF244321}">
                <p14:modId xmlns:p14="http://schemas.microsoft.com/office/powerpoint/2010/main" val="1393057986"/>
              </p:ext>
            </p:extLst>
          </p:nvPr>
        </p:nvGraphicFramePr>
        <p:xfrm>
          <a:off x="795337" y="3505200"/>
          <a:ext cx="13233400" cy="1875282"/>
        </p:xfrm>
        <a:graphic>
          <a:graphicData uri="http://schemas.openxmlformats.org/drawingml/2006/table">
            <a:tbl>
              <a:tblPr firstRow="1" firstCol="1" lastRow="1" lastCol="1" bandRow="1" bandCol="1"/>
              <a:tblGrid>
                <a:gridCol w="2377408">
                  <a:extLst>
                    <a:ext uri="{9D8B030D-6E8A-4147-A177-3AD203B41FA5}">
                      <a16:colId xmlns:a16="http://schemas.microsoft.com/office/drawing/2014/main" val="912874566"/>
                    </a:ext>
                  </a:extLst>
                </a:gridCol>
                <a:gridCol w="2377408">
                  <a:extLst>
                    <a:ext uri="{9D8B030D-6E8A-4147-A177-3AD203B41FA5}">
                      <a16:colId xmlns:a16="http://schemas.microsoft.com/office/drawing/2014/main" val="77397530"/>
                    </a:ext>
                  </a:extLst>
                </a:gridCol>
                <a:gridCol w="1461063">
                  <a:extLst>
                    <a:ext uri="{9D8B030D-6E8A-4147-A177-3AD203B41FA5}">
                      <a16:colId xmlns:a16="http://schemas.microsoft.com/office/drawing/2014/main" val="3258967277"/>
                    </a:ext>
                  </a:extLst>
                </a:gridCol>
                <a:gridCol w="1461063">
                  <a:extLst>
                    <a:ext uri="{9D8B030D-6E8A-4147-A177-3AD203B41FA5}">
                      <a16:colId xmlns:a16="http://schemas.microsoft.com/office/drawing/2014/main" val="2333315992"/>
                    </a:ext>
                  </a:extLst>
                </a:gridCol>
                <a:gridCol w="5556458">
                  <a:extLst>
                    <a:ext uri="{9D8B030D-6E8A-4147-A177-3AD203B41FA5}">
                      <a16:colId xmlns:a16="http://schemas.microsoft.com/office/drawing/2014/main" val="1927105606"/>
                    </a:ext>
                  </a:extLst>
                </a:gridCol>
              </a:tblGrid>
              <a:tr h="174625">
                <a:tc rowSpan="6">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CCB—</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dihydropyridines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Amlodipine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6">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Associated with dose-related lower extremity edema, which is more common in women than men.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34038517"/>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Felodipine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07920454"/>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Isradipine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47250392"/>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Nicardipine SR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60–120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61510877"/>
                  </a:ext>
                </a:extLst>
              </a:tr>
              <a:tr h="17526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Nifedipine LA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30–90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560414927"/>
                  </a:ext>
                </a:extLst>
              </a:tr>
              <a:tr h="17462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Nisoldipine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17–34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73471046"/>
                  </a:ext>
                </a:extLst>
              </a:tr>
            </a:tbl>
          </a:graphicData>
        </a:graphic>
      </p:graphicFrame>
    </p:spTree>
    <p:extLst>
      <p:ext uri="{BB962C8B-B14F-4D97-AF65-F5344CB8AC3E}">
        <p14:creationId xmlns:p14="http://schemas.microsoft.com/office/powerpoint/2010/main" val="3244351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
        <p:nvSpPr>
          <p:cNvPr id="2" name="Title 3">
            <a:extLst>
              <a:ext uri="{FF2B5EF4-FFF2-40B4-BE49-F238E27FC236}">
                <a16:creationId xmlns:a16="http://schemas.microsoft.com/office/drawing/2014/main" id="{C9D6AF57-F9CF-EFE3-F2C2-E1DCBA276D9A}"/>
              </a:ext>
            </a:extLst>
          </p:cNvPr>
          <p:cNvSpPr>
            <a:spLocks noGrp="1"/>
          </p:cNvSpPr>
          <p:nvPr/>
        </p:nvSpPr>
        <p:spPr>
          <a:xfrm>
            <a:off x="3200400" y="3048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95904F8-10E3-3D65-99FA-97907F5E64ED}"/>
              </a:ext>
            </a:extLst>
          </p:cNvPr>
          <p:cNvGraphicFramePr>
            <a:graphicFrameLocks noGrp="1"/>
          </p:cNvGraphicFramePr>
          <p:nvPr>
            <p:extLst>
              <p:ext uri="{D42A27DB-BD31-4B8C-83A1-F6EECF244321}">
                <p14:modId xmlns:p14="http://schemas.microsoft.com/office/powerpoint/2010/main" val="972866254"/>
              </p:ext>
            </p:extLst>
          </p:nvPr>
        </p:nvGraphicFramePr>
        <p:xfrm>
          <a:off x="608726" y="1750453"/>
          <a:ext cx="13412948" cy="5685409"/>
        </p:xfrm>
        <a:graphic>
          <a:graphicData uri="http://schemas.openxmlformats.org/drawingml/2006/table">
            <a:tbl>
              <a:tblPr firstRow="1" firstCol="1" lastRow="1" lastCol="1" bandRow="1" bandCol="1"/>
              <a:tblGrid>
                <a:gridCol w="2400709">
                  <a:extLst>
                    <a:ext uri="{9D8B030D-6E8A-4147-A177-3AD203B41FA5}">
                      <a16:colId xmlns:a16="http://schemas.microsoft.com/office/drawing/2014/main" val="2227990176"/>
                    </a:ext>
                  </a:extLst>
                </a:gridCol>
                <a:gridCol w="2400709">
                  <a:extLst>
                    <a:ext uri="{9D8B030D-6E8A-4147-A177-3AD203B41FA5}">
                      <a16:colId xmlns:a16="http://schemas.microsoft.com/office/drawing/2014/main" val="2419925781"/>
                    </a:ext>
                  </a:extLst>
                </a:gridCol>
                <a:gridCol w="1475384">
                  <a:extLst>
                    <a:ext uri="{9D8B030D-6E8A-4147-A177-3AD203B41FA5}">
                      <a16:colId xmlns:a16="http://schemas.microsoft.com/office/drawing/2014/main" val="2558209411"/>
                    </a:ext>
                  </a:extLst>
                </a:gridCol>
                <a:gridCol w="1475384">
                  <a:extLst>
                    <a:ext uri="{9D8B030D-6E8A-4147-A177-3AD203B41FA5}">
                      <a16:colId xmlns:a16="http://schemas.microsoft.com/office/drawing/2014/main" val="3792899240"/>
                    </a:ext>
                  </a:extLst>
                </a:gridCol>
                <a:gridCol w="5635362">
                  <a:extLst>
                    <a:ext uri="{9D8B030D-6E8A-4147-A177-3AD203B41FA5}">
                      <a16:colId xmlns:a16="http://schemas.microsoft.com/office/drawing/2014/main" val="1588054770"/>
                    </a:ext>
                  </a:extLst>
                </a:gridCol>
                <a:gridCol w="25400">
                  <a:extLst>
                    <a:ext uri="{9D8B030D-6E8A-4147-A177-3AD203B41FA5}">
                      <a16:colId xmlns:a16="http://schemas.microsoft.com/office/drawing/2014/main" val="2672235755"/>
                    </a:ext>
                  </a:extLst>
                </a:gridCol>
              </a:tblGrid>
              <a:tr h="208842">
                <a:tc gridSpan="6">
                  <a:txBody>
                    <a:bodyPr/>
                    <a:lstStyle/>
                    <a:p>
                      <a:pPr marL="0" marR="0">
                        <a:lnSpc>
                          <a:spcPct val="107000"/>
                        </a:lnSpc>
                        <a:spcAft>
                          <a:spcPts val="800"/>
                        </a:spcAft>
                        <a:buNone/>
                      </a:pPr>
                      <a:r>
                        <a:rPr lang="en-US" sz="2000" b="1" i="1" kern="100" dirty="0">
                          <a:effectLst/>
                          <a:latin typeface="Times New Roman" panose="02020603050405020304" pitchFamily="18" charset="0"/>
                          <a:ea typeface="Aptos" panose="020B0004020202020204" pitchFamily="34" charset="0"/>
                          <a:cs typeface="Times New Roman" panose="02020603050405020304" pitchFamily="18" charset="0"/>
                        </a:rPr>
                        <a:t>Alternative agents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955287"/>
                  </a:ext>
                </a:extLst>
              </a:tr>
              <a:tr h="210445">
                <a:tc rowSpan="4">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CCB—</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nondihydropyridines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Diltiazem 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120–360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4">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routine use with beta blockers because of increased risk of bradycardia and heart block.</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Do not use in patients with HFrEF.</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There are drug interactions with diltiazem and verapamil (CYP3A4 major substrate and moderate inhibitor).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w="12700" cap="flat" cmpd="sng" algn="ctr">
                      <a:solidFill>
                        <a:srgbClr val="231F20"/>
                      </a:solidFill>
                      <a:prstDash val="solid"/>
                      <a:round/>
                      <a:headEnd type="none" w="med" len="med"/>
                      <a:tailEnd type="none" w="med" len="med"/>
                    </a:lnT>
                    <a:lnB>
                      <a:noFill/>
                    </a:lnB>
                    <a:noFill/>
                  </a:tcPr>
                </a:tc>
                <a:extLst>
                  <a:ext uri="{0D108BD9-81ED-4DB2-BD59-A6C34878D82A}">
                    <a16:rowId xmlns:a16="http://schemas.microsoft.com/office/drawing/2014/main" val="1953763290"/>
                  </a:ext>
                </a:extLst>
              </a:tr>
              <a:tr h="21044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Verapamil IR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120–360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63030011"/>
                  </a:ext>
                </a:extLst>
              </a:tr>
              <a:tr h="21044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Verapamil SR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120–360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32861016"/>
                  </a:ext>
                </a:extLst>
              </a:tr>
              <a:tr h="5999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Verapamil-delayed onset 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100–300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(in the evening)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31295953"/>
                  </a:ext>
                </a:extLst>
              </a:tr>
              <a:tr h="210445">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Diuretics—loop</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Bumetanide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0.5–2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These are preferred diuretics in patients with symptomatic HF.</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They are preferred over thiazide-type diuretics in patients with moderate-to-severe CKD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GFR &lt;30 mL/min).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longer-acting choice of torsemide is preferred for treatment of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 loop diuretic is an option for patients who develop thiazide-type diuretic associated hyponatremia.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88177052"/>
                  </a:ext>
                </a:extLst>
              </a:tr>
              <a:tr h="210445">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Furosemide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8825957"/>
                  </a:ext>
                </a:extLst>
              </a:tr>
              <a:tr h="1321599">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Torsemide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87431132"/>
                  </a:ext>
                </a:extLst>
              </a:tr>
            </a:tbl>
          </a:graphicData>
        </a:graphic>
      </p:graphicFrame>
    </p:spTree>
    <p:extLst>
      <p:ext uri="{BB962C8B-B14F-4D97-AF65-F5344CB8AC3E}">
        <p14:creationId xmlns:p14="http://schemas.microsoft.com/office/powerpoint/2010/main" val="1835825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928DB49-C36A-BE16-FD16-D963CA084424}"/>
              </a:ext>
            </a:extLst>
          </p:cNvPr>
          <p:cNvSpPr>
            <a:spLocks noGrp="1"/>
          </p:cNvSpPr>
          <p:nvPr/>
        </p:nvSpPr>
        <p:spPr>
          <a:xfrm>
            <a:off x="3429000" y="1524000"/>
            <a:ext cx="77724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0E880D4-F5ED-4450-CC4D-59163DB734DE}"/>
              </a:ext>
            </a:extLst>
          </p:cNvPr>
          <p:cNvGraphicFramePr>
            <a:graphicFrameLocks noGrp="1"/>
          </p:cNvGraphicFramePr>
          <p:nvPr>
            <p:extLst>
              <p:ext uri="{D42A27DB-BD31-4B8C-83A1-F6EECF244321}">
                <p14:modId xmlns:p14="http://schemas.microsoft.com/office/powerpoint/2010/main" val="3810716354"/>
              </p:ext>
            </p:extLst>
          </p:nvPr>
        </p:nvGraphicFramePr>
        <p:xfrm>
          <a:off x="914400" y="3276600"/>
          <a:ext cx="12801599" cy="2798699"/>
        </p:xfrm>
        <a:graphic>
          <a:graphicData uri="http://schemas.openxmlformats.org/drawingml/2006/table">
            <a:tbl>
              <a:tblPr firstRow="1" firstCol="1" lastRow="1" lastCol="1" bandRow="1" bandCol="1"/>
              <a:tblGrid>
                <a:gridCol w="2304682">
                  <a:extLst>
                    <a:ext uri="{9D8B030D-6E8A-4147-A177-3AD203B41FA5}">
                      <a16:colId xmlns:a16="http://schemas.microsoft.com/office/drawing/2014/main" val="2537174664"/>
                    </a:ext>
                  </a:extLst>
                </a:gridCol>
                <a:gridCol w="2304682">
                  <a:extLst>
                    <a:ext uri="{9D8B030D-6E8A-4147-A177-3AD203B41FA5}">
                      <a16:colId xmlns:a16="http://schemas.microsoft.com/office/drawing/2014/main" val="2444436904"/>
                    </a:ext>
                  </a:extLst>
                </a:gridCol>
                <a:gridCol w="1416369">
                  <a:extLst>
                    <a:ext uri="{9D8B030D-6E8A-4147-A177-3AD203B41FA5}">
                      <a16:colId xmlns:a16="http://schemas.microsoft.com/office/drawing/2014/main" val="1072589945"/>
                    </a:ext>
                  </a:extLst>
                </a:gridCol>
                <a:gridCol w="1416369">
                  <a:extLst>
                    <a:ext uri="{9D8B030D-6E8A-4147-A177-3AD203B41FA5}">
                      <a16:colId xmlns:a16="http://schemas.microsoft.com/office/drawing/2014/main" val="2927941902"/>
                    </a:ext>
                  </a:extLst>
                </a:gridCol>
                <a:gridCol w="5359497">
                  <a:extLst>
                    <a:ext uri="{9D8B030D-6E8A-4147-A177-3AD203B41FA5}">
                      <a16:colId xmlns:a16="http://schemas.microsoft.com/office/drawing/2014/main" val="4210747271"/>
                    </a:ext>
                  </a:extLst>
                </a:gridCol>
              </a:tblGrid>
              <a:tr h="258268">
                <a:tc rowSpan="2">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Diuretics—potassium-sparing</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Amiloride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2">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As monotherapy, these agents are minimally effective antihypertensive agents.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Combination therapy of a potassium-sparing diuretic with a thiazide-type diuretic can be considered in patients with hypokalemia on thiazide-type diuretic monotherapy.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patients with significant CKD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GFR &lt;45 mL/min).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6425349"/>
                  </a:ext>
                </a:extLst>
              </a:tr>
              <a:tr h="2072790">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Triamterene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50–100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33618418"/>
                  </a:ext>
                </a:extLst>
              </a:tr>
            </a:tbl>
          </a:graphicData>
        </a:graphic>
      </p:graphicFrame>
    </p:spTree>
    <p:extLst>
      <p:ext uri="{BB962C8B-B14F-4D97-AF65-F5344CB8AC3E}">
        <p14:creationId xmlns:p14="http://schemas.microsoft.com/office/powerpoint/2010/main" val="223012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2CD8-696B-D16C-62C7-9872C6A9ADF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D09F77-3CC6-A2E1-6D45-D24F4A2CAA73}"/>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7" name="Title 3">
            <a:extLst>
              <a:ext uri="{FF2B5EF4-FFF2-40B4-BE49-F238E27FC236}">
                <a16:creationId xmlns:a16="http://schemas.microsoft.com/office/drawing/2014/main" id="{9BDEF6CD-BCDC-D216-9434-5E0BDA18094F}"/>
              </a:ext>
            </a:extLst>
          </p:cNvPr>
          <p:cNvSpPr>
            <a:spLocks noGrp="1"/>
          </p:cNvSpPr>
          <p:nvPr/>
        </p:nvSpPr>
        <p:spPr>
          <a:xfrm>
            <a:off x="5024437" y="685800"/>
            <a:ext cx="4581525"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What Is New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2" name="Table 1">
            <a:extLst>
              <a:ext uri="{FF2B5EF4-FFF2-40B4-BE49-F238E27FC236}">
                <a16:creationId xmlns:a16="http://schemas.microsoft.com/office/drawing/2014/main" id="{ABD725A4-7A58-B8EE-A8B9-3B226D84A610}"/>
              </a:ext>
            </a:extLst>
          </p:cNvPr>
          <p:cNvGraphicFramePr>
            <a:graphicFrameLocks noGrp="1"/>
          </p:cNvGraphicFramePr>
          <p:nvPr>
            <p:extLst>
              <p:ext uri="{D42A27DB-BD31-4B8C-83A1-F6EECF244321}">
                <p14:modId xmlns:p14="http://schemas.microsoft.com/office/powerpoint/2010/main" val="1212045369"/>
              </p:ext>
            </p:extLst>
          </p:nvPr>
        </p:nvGraphicFramePr>
        <p:xfrm>
          <a:off x="681830" y="1828800"/>
          <a:ext cx="13266738" cy="4949953"/>
        </p:xfrm>
        <a:graphic>
          <a:graphicData uri="http://schemas.openxmlformats.org/drawingml/2006/table">
            <a:tbl>
              <a:tblPr firstRow="1" firstCol="1" bandRow="1"/>
              <a:tblGrid>
                <a:gridCol w="3256380">
                  <a:extLst>
                    <a:ext uri="{9D8B030D-6E8A-4147-A177-3AD203B41FA5}">
                      <a16:colId xmlns:a16="http://schemas.microsoft.com/office/drawing/2014/main" val="3134575653"/>
                    </a:ext>
                  </a:extLst>
                </a:gridCol>
                <a:gridCol w="3033614">
                  <a:extLst>
                    <a:ext uri="{9D8B030D-6E8A-4147-A177-3AD203B41FA5}">
                      <a16:colId xmlns:a16="http://schemas.microsoft.com/office/drawing/2014/main" val="2566928226"/>
                    </a:ext>
                  </a:extLst>
                </a:gridCol>
                <a:gridCol w="3386920">
                  <a:extLst>
                    <a:ext uri="{9D8B030D-6E8A-4147-A177-3AD203B41FA5}">
                      <a16:colId xmlns:a16="http://schemas.microsoft.com/office/drawing/2014/main" val="156271431"/>
                    </a:ext>
                  </a:extLst>
                </a:gridCol>
                <a:gridCol w="3589824">
                  <a:extLst>
                    <a:ext uri="{9D8B030D-6E8A-4147-A177-3AD203B41FA5}">
                      <a16:colId xmlns:a16="http://schemas.microsoft.com/office/drawing/2014/main" val="711478289"/>
                    </a:ext>
                  </a:extLst>
                </a:gridCol>
              </a:tblGrid>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New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5.3.9.1. Acute Intracerebral Hemorrhage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For adult patients with acute spontaneous ICH who present with SBP between 150 and 220 mm Hg, it can be beneficial to immediately lower SBP to 130 to &lt;140 mm Hg for at least 7 days after ICH to improve functional outcomes, but stop antihypertensive medications if SBP &lt;130 mm Hg.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1022289"/>
                  </a:ext>
                </a:extLst>
              </a:tr>
              <a:tr h="0">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Revised recommendation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5.3.9.2. Acute Ischemic Stroke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ICH who present with SBP &gt;220 mm Hg, it is reasonable to use continuous intravenous drug infusion and close BP monitoring to lower SBP.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7000"/>
                        </a:lnSpc>
                        <a:spcAft>
                          <a:spcPts val="800"/>
                        </a:spcAft>
                        <a:buNone/>
                      </a:pPr>
                      <a:r>
                        <a:rPr lang="en-US" sz="1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COR 2a: In adults with acute spontaneous ICH requiring acute BP lowering, careful titration to ensure smooth, nonlabile, and sustained control of BP, avoiding peaks and large variability in SBP, can be beneficial for improving functional outcomes.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89432"/>
                  </a:ext>
                </a:extLst>
              </a:tr>
            </a:tbl>
          </a:graphicData>
        </a:graphic>
      </p:graphicFrame>
    </p:spTree>
    <p:extLst>
      <p:ext uri="{BB962C8B-B14F-4D97-AF65-F5344CB8AC3E}">
        <p14:creationId xmlns:p14="http://schemas.microsoft.com/office/powerpoint/2010/main" val="3092270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90</a:t>
            </a:fld>
            <a:endParaRPr lang="en-US" dirty="0"/>
          </a:p>
        </p:txBody>
      </p:sp>
      <p:sp>
        <p:nvSpPr>
          <p:cNvPr id="2" name="Title 3">
            <a:extLst>
              <a:ext uri="{FF2B5EF4-FFF2-40B4-BE49-F238E27FC236}">
                <a16:creationId xmlns:a16="http://schemas.microsoft.com/office/drawing/2014/main" id="{19553233-B958-1360-A1E4-7F63CD2E6B2C}"/>
              </a:ext>
            </a:extLst>
          </p:cNvPr>
          <p:cNvSpPr>
            <a:spLocks noGrp="1"/>
          </p:cNvSpPr>
          <p:nvPr/>
        </p:nvSpPr>
        <p:spPr>
          <a:xfrm>
            <a:off x="3200400" y="9906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85DF0C38-CF91-A68F-823A-68ADAC57E921}"/>
              </a:ext>
            </a:extLst>
          </p:cNvPr>
          <p:cNvGraphicFramePr>
            <a:graphicFrameLocks noGrp="1"/>
          </p:cNvGraphicFramePr>
          <p:nvPr>
            <p:extLst>
              <p:ext uri="{D42A27DB-BD31-4B8C-83A1-F6EECF244321}">
                <p14:modId xmlns:p14="http://schemas.microsoft.com/office/powerpoint/2010/main" val="706314163"/>
              </p:ext>
            </p:extLst>
          </p:nvPr>
        </p:nvGraphicFramePr>
        <p:xfrm>
          <a:off x="914400" y="2590800"/>
          <a:ext cx="12801599" cy="4734179"/>
        </p:xfrm>
        <a:graphic>
          <a:graphicData uri="http://schemas.openxmlformats.org/drawingml/2006/table">
            <a:tbl>
              <a:tblPr firstRow="1" firstCol="1" lastRow="1" lastCol="1" bandRow="1" bandCol="1"/>
              <a:tblGrid>
                <a:gridCol w="2304682">
                  <a:extLst>
                    <a:ext uri="{9D8B030D-6E8A-4147-A177-3AD203B41FA5}">
                      <a16:colId xmlns:a16="http://schemas.microsoft.com/office/drawing/2014/main" val="60261365"/>
                    </a:ext>
                  </a:extLst>
                </a:gridCol>
                <a:gridCol w="2304682">
                  <a:extLst>
                    <a:ext uri="{9D8B030D-6E8A-4147-A177-3AD203B41FA5}">
                      <a16:colId xmlns:a16="http://schemas.microsoft.com/office/drawing/2014/main" val="754954527"/>
                    </a:ext>
                  </a:extLst>
                </a:gridCol>
                <a:gridCol w="1416369">
                  <a:extLst>
                    <a:ext uri="{9D8B030D-6E8A-4147-A177-3AD203B41FA5}">
                      <a16:colId xmlns:a16="http://schemas.microsoft.com/office/drawing/2014/main" val="2459381641"/>
                    </a:ext>
                  </a:extLst>
                </a:gridCol>
                <a:gridCol w="1416369">
                  <a:extLst>
                    <a:ext uri="{9D8B030D-6E8A-4147-A177-3AD203B41FA5}">
                      <a16:colId xmlns:a16="http://schemas.microsoft.com/office/drawing/2014/main" val="2352748503"/>
                    </a:ext>
                  </a:extLst>
                </a:gridCol>
                <a:gridCol w="5359497">
                  <a:extLst>
                    <a:ext uri="{9D8B030D-6E8A-4147-A177-3AD203B41FA5}">
                      <a16:colId xmlns:a16="http://schemas.microsoft.com/office/drawing/2014/main" val="662087005"/>
                    </a:ext>
                  </a:extLst>
                </a:gridCol>
              </a:tblGrid>
              <a:tr h="437856">
                <a:tc rowSpan="2">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Diuretics— aldosterone antagonists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Eplerenone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50–100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2">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These are preferred agents in primary aldosteronism and resistant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Spironolactone is associated with greater risk of gynecomastia and impotence compared with eplerenone.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Demonstrated efficacy as fourth-agent add-on therapy for resistant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with K+ supplements, other K+-sparing diuretics, or significant renal dysfunction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eg</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GFR &lt;45 mL/min).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Eplerenone often requires twice-daily dosing for adequate BP lowering.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601289501"/>
                  </a:ext>
                </a:extLst>
              </a:tr>
              <a:tr h="325088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Spironolactone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25–100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504395129"/>
                  </a:ext>
                </a:extLst>
              </a:tr>
            </a:tbl>
          </a:graphicData>
        </a:graphic>
      </p:graphicFrame>
    </p:spTree>
    <p:extLst>
      <p:ext uri="{BB962C8B-B14F-4D97-AF65-F5344CB8AC3E}">
        <p14:creationId xmlns:p14="http://schemas.microsoft.com/office/powerpoint/2010/main" val="1883296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B936455-FCB6-B095-316E-4922068C96F8}"/>
              </a:ext>
            </a:extLst>
          </p:cNvPr>
          <p:cNvSpPr>
            <a:spLocks noGrp="1"/>
          </p:cNvSpPr>
          <p:nvPr/>
        </p:nvSpPr>
        <p:spPr>
          <a:xfrm>
            <a:off x="3200400" y="7620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5" name="Table 4">
            <a:extLst>
              <a:ext uri="{FF2B5EF4-FFF2-40B4-BE49-F238E27FC236}">
                <a16:creationId xmlns:a16="http://schemas.microsoft.com/office/drawing/2014/main" id="{6CC908C8-2F67-95E4-27F8-5F9917B40FEB}"/>
              </a:ext>
            </a:extLst>
          </p:cNvPr>
          <p:cNvGraphicFramePr>
            <a:graphicFrameLocks noGrp="1"/>
          </p:cNvGraphicFramePr>
          <p:nvPr>
            <p:extLst>
              <p:ext uri="{D42A27DB-BD31-4B8C-83A1-F6EECF244321}">
                <p14:modId xmlns:p14="http://schemas.microsoft.com/office/powerpoint/2010/main" val="4012232308"/>
              </p:ext>
            </p:extLst>
          </p:nvPr>
        </p:nvGraphicFramePr>
        <p:xfrm>
          <a:off x="571499" y="2362200"/>
          <a:ext cx="13487402" cy="4476623"/>
        </p:xfrm>
        <a:graphic>
          <a:graphicData uri="http://schemas.openxmlformats.org/drawingml/2006/table">
            <a:tbl>
              <a:tblPr firstRow="1" firstCol="1" lastRow="1" lastCol="1" bandRow="1" bandCol="1"/>
              <a:tblGrid>
                <a:gridCol w="2428149">
                  <a:extLst>
                    <a:ext uri="{9D8B030D-6E8A-4147-A177-3AD203B41FA5}">
                      <a16:colId xmlns:a16="http://schemas.microsoft.com/office/drawing/2014/main" val="1874119349"/>
                    </a:ext>
                  </a:extLst>
                </a:gridCol>
                <a:gridCol w="2428149">
                  <a:extLst>
                    <a:ext uri="{9D8B030D-6E8A-4147-A177-3AD203B41FA5}">
                      <a16:colId xmlns:a16="http://schemas.microsoft.com/office/drawing/2014/main" val="2713095004"/>
                    </a:ext>
                  </a:extLst>
                </a:gridCol>
                <a:gridCol w="1492245">
                  <a:extLst>
                    <a:ext uri="{9D8B030D-6E8A-4147-A177-3AD203B41FA5}">
                      <a16:colId xmlns:a16="http://schemas.microsoft.com/office/drawing/2014/main" val="3135499710"/>
                    </a:ext>
                  </a:extLst>
                </a:gridCol>
                <a:gridCol w="1492245">
                  <a:extLst>
                    <a:ext uri="{9D8B030D-6E8A-4147-A177-3AD203B41FA5}">
                      <a16:colId xmlns:a16="http://schemas.microsoft.com/office/drawing/2014/main" val="1528495158"/>
                    </a:ext>
                  </a:extLst>
                </a:gridCol>
                <a:gridCol w="5646614">
                  <a:extLst>
                    <a:ext uri="{9D8B030D-6E8A-4147-A177-3AD203B41FA5}">
                      <a16:colId xmlns:a16="http://schemas.microsoft.com/office/drawing/2014/main" val="2916475267"/>
                    </a:ext>
                  </a:extLst>
                </a:gridCol>
              </a:tblGrid>
              <a:tr h="329573">
                <a:tc rowSpan="5">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Beta blockers—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cardioselective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Atenolol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5">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are not recommended as first-line agents unless the patient has CHD or HF.</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are preferred in patients with bronchospastic airway disease requiring a beta blocker.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Bisoprolol and metoprolol succinate are preferred in patients with HFrEF.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60607402"/>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Betaxolol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41093917"/>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Bisoprolol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2.5–10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297172863"/>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Metoprolol tartrate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100–200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10584490"/>
                  </a:ext>
                </a:extLst>
              </a:tr>
              <a:tr h="62568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Metoprolol succinate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50–200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647589803"/>
                  </a:ext>
                </a:extLst>
              </a:tr>
              <a:tr h="767362">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cardioselective and vasodilatory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Nebivolol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Nebivolol induces nitric oxide–induced vasodilation.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459492563"/>
                  </a:ext>
                </a:extLst>
              </a:tr>
              <a:tr h="312051">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noncardioselective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Nadolol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40–120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patients with reactive airways disease.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6458281"/>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Propranolol IR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80–160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20363086"/>
                  </a:ext>
                </a:extLst>
              </a:tr>
              <a:tr h="312051">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Propranolol LA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80–160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9430949"/>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2" name="Title 3">
            <a:extLst>
              <a:ext uri="{FF2B5EF4-FFF2-40B4-BE49-F238E27FC236}">
                <a16:creationId xmlns:a16="http://schemas.microsoft.com/office/drawing/2014/main" id="{346C3500-C8FE-6C5C-30A6-8F997118D661}"/>
              </a:ext>
            </a:extLst>
          </p:cNvPr>
          <p:cNvSpPr>
            <a:spLocks noGrp="1"/>
          </p:cNvSpPr>
          <p:nvPr/>
        </p:nvSpPr>
        <p:spPr>
          <a:xfrm>
            <a:off x="3200400" y="74103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DF8A16AA-5D78-BA04-002A-8D47DCCFD80A}"/>
              </a:ext>
            </a:extLst>
          </p:cNvPr>
          <p:cNvGraphicFramePr>
            <a:graphicFrameLocks noGrp="1"/>
          </p:cNvGraphicFramePr>
          <p:nvPr>
            <p:extLst>
              <p:ext uri="{D42A27DB-BD31-4B8C-83A1-F6EECF244321}">
                <p14:modId xmlns:p14="http://schemas.microsoft.com/office/powerpoint/2010/main" val="3714764577"/>
              </p:ext>
            </p:extLst>
          </p:nvPr>
        </p:nvGraphicFramePr>
        <p:xfrm>
          <a:off x="457200" y="2209800"/>
          <a:ext cx="13715999" cy="5134737"/>
        </p:xfrm>
        <a:graphic>
          <a:graphicData uri="http://schemas.openxmlformats.org/drawingml/2006/table">
            <a:tbl>
              <a:tblPr firstRow="1" firstCol="1" lastRow="1" lastCol="1" bandRow="1" bandCol="1"/>
              <a:tblGrid>
                <a:gridCol w="2469303">
                  <a:extLst>
                    <a:ext uri="{9D8B030D-6E8A-4147-A177-3AD203B41FA5}">
                      <a16:colId xmlns:a16="http://schemas.microsoft.com/office/drawing/2014/main" val="577608772"/>
                    </a:ext>
                  </a:extLst>
                </a:gridCol>
                <a:gridCol w="2469303">
                  <a:extLst>
                    <a:ext uri="{9D8B030D-6E8A-4147-A177-3AD203B41FA5}">
                      <a16:colId xmlns:a16="http://schemas.microsoft.com/office/drawing/2014/main" val="740734311"/>
                    </a:ext>
                  </a:extLst>
                </a:gridCol>
                <a:gridCol w="1517537">
                  <a:extLst>
                    <a:ext uri="{9D8B030D-6E8A-4147-A177-3AD203B41FA5}">
                      <a16:colId xmlns:a16="http://schemas.microsoft.com/office/drawing/2014/main" val="3211021824"/>
                    </a:ext>
                  </a:extLst>
                </a:gridCol>
                <a:gridCol w="1517537">
                  <a:extLst>
                    <a:ext uri="{9D8B030D-6E8A-4147-A177-3AD203B41FA5}">
                      <a16:colId xmlns:a16="http://schemas.microsoft.com/office/drawing/2014/main" val="430960894"/>
                    </a:ext>
                  </a:extLst>
                </a:gridCol>
                <a:gridCol w="5742319">
                  <a:extLst>
                    <a:ext uri="{9D8B030D-6E8A-4147-A177-3AD203B41FA5}">
                      <a16:colId xmlns:a16="http://schemas.microsoft.com/office/drawing/2014/main" val="746057354"/>
                    </a:ext>
                  </a:extLst>
                </a:gridCol>
              </a:tblGrid>
              <a:tr h="246156">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Beta blockers— intrinsic sympathomimetic activity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Acebutolol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200–800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Generally avoid, especially in patients with CHD or HF.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99889786"/>
                  </a:ext>
                </a:extLst>
              </a:tr>
              <a:tr h="24615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Penbutolol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68625899"/>
                  </a:ext>
                </a:extLst>
              </a:tr>
              <a:tr h="24615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Pindolol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10–60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15524170"/>
                  </a:ext>
                </a:extLst>
              </a:tr>
              <a:tr h="246156">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Combined alpha and beta blockers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Carvedilol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12.5–50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Use of carvedilol is preferred in patients with HFrEF.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Avoid abrupt cessation.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95791799"/>
                  </a:ext>
                </a:extLst>
              </a:tr>
              <a:tr h="246156">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Carvedilol phosphate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20–80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906984928"/>
                  </a:ext>
                </a:extLst>
              </a:tr>
              <a:tr h="387335">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Labetalol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200–1200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50001530"/>
                  </a:ext>
                </a:extLst>
              </a:tr>
              <a:tr h="1766339">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Direct renin inhibitor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Aliskiren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150–300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Do not use in combination with ACEi or ARB.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Aliskiren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is very long acting.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an increased risk of hyperkalemia in CKD or in those on K+ supplements or K+-sparing drugs.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Aliskiren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may cause acute renal failure in patients with severe bilateral renal artery stenosis.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471062541"/>
                  </a:ext>
                </a:extLst>
              </a:tr>
            </a:tbl>
          </a:graphicData>
        </a:graphic>
      </p:graphicFrame>
    </p:spTree>
    <p:extLst>
      <p:ext uri="{BB962C8B-B14F-4D97-AF65-F5344CB8AC3E}">
        <p14:creationId xmlns:p14="http://schemas.microsoft.com/office/powerpoint/2010/main" val="1286892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CD9E2E4-932B-69E4-206C-AF7DD92EF595}"/>
              </a:ext>
            </a:extLst>
          </p:cNvPr>
          <p:cNvSpPr>
            <a:spLocks noGrp="1"/>
          </p:cNvSpPr>
          <p:nvPr/>
        </p:nvSpPr>
        <p:spPr>
          <a:xfrm>
            <a:off x="3200400" y="96901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B1ADE4D-7AB6-F735-6424-29C81415851B}"/>
              </a:ext>
            </a:extLst>
          </p:cNvPr>
          <p:cNvGraphicFramePr>
            <a:graphicFrameLocks noGrp="1"/>
          </p:cNvGraphicFramePr>
          <p:nvPr>
            <p:extLst>
              <p:ext uri="{D42A27DB-BD31-4B8C-83A1-F6EECF244321}">
                <p14:modId xmlns:p14="http://schemas.microsoft.com/office/powerpoint/2010/main" val="28488499"/>
              </p:ext>
            </p:extLst>
          </p:nvPr>
        </p:nvGraphicFramePr>
        <p:xfrm>
          <a:off x="758031" y="2743200"/>
          <a:ext cx="13114337" cy="4517390"/>
        </p:xfrm>
        <a:graphic>
          <a:graphicData uri="http://schemas.openxmlformats.org/drawingml/2006/table">
            <a:tbl>
              <a:tblPr firstRow="1" firstCol="1" lastRow="1" lastCol="1" bandRow="1" bandCol="1"/>
              <a:tblGrid>
                <a:gridCol w="2360985">
                  <a:extLst>
                    <a:ext uri="{9D8B030D-6E8A-4147-A177-3AD203B41FA5}">
                      <a16:colId xmlns:a16="http://schemas.microsoft.com/office/drawing/2014/main" val="1475856174"/>
                    </a:ext>
                  </a:extLst>
                </a:gridCol>
                <a:gridCol w="2360985">
                  <a:extLst>
                    <a:ext uri="{9D8B030D-6E8A-4147-A177-3AD203B41FA5}">
                      <a16:colId xmlns:a16="http://schemas.microsoft.com/office/drawing/2014/main" val="3215977230"/>
                    </a:ext>
                  </a:extLst>
                </a:gridCol>
                <a:gridCol w="1450969">
                  <a:extLst>
                    <a:ext uri="{9D8B030D-6E8A-4147-A177-3AD203B41FA5}">
                      <a16:colId xmlns:a16="http://schemas.microsoft.com/office/drawing/2014/main" val="743121024"/>
                    </a:ext>
                  </a:extLst>
                </a:gridCol>
                <a:gridCol w="1450969">
                  <a:extLst>
                    <a:ext uri="{9D8B030D-6E8A-4147-A177-3AD203B41FA5}">
                      <a16:colId xmlns:a16="http://schemas.microsoft.com/office/drawing/2014/main" val="4221984601"/>
                    </a:ext>
                  </a:extLst>
                </a:gridCol>
                <a:gridCol w="5490429">
                  <a:extLst>
                    <a:ext uri="{9D8B030D-6E8A-4147-A177-3AD203B41FA5}">
                      <a16:colId xmlns:a16="http://schemas.microsoft.com/office/drawing/2014/main" val="1018868686"/>
                    </a:ext>
                  </a:extLst>
                </a:gridCol>
              </a:tblGrid>
              <a:tr h="260138">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Alpha-1 blockers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Doxazosin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1–16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3">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are associated with orthostatic hypotension, especially in older adults with a greater BP drop with first dose effect.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may be considered a second-line agent in patients with symptomatic benign prostatic hypertrophy.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0365121"/>
                  </a:ext>
                </a:extLst>
              </a:tr>
              <a:tr h="2601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Prazosin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 or 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10540325"/>
                  </a:ext>
                </a:extLst>
              </a:tr>
              <a:tr h="655285">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Terazosin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or 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03027025"/>
                  </a:ext>
                </a:extLst>
              </a:tr>
              <a:tr h="260138">
                <a:tc rowSpan="4">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Central alpha-2- agonist and other centrally acting drugs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Clonidine oral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0.1–0.8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4">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These are generally reserved as last-line choices because of significant CNS adverse effects, especially in older adults.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abrupt discontinuation of clonidine, which may induce hypertensive crisis.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Clonidine must be tapered to avoid rebound hypertension.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814848722"/>
                  </a:ext>
                </a:extLst>
              </a:tr>
              <a:tr h="2601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Clonidine patch</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0.1–0.3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 weekly</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795050984"/>
                  </a:ext>
                </a:extLst>
              </a:tr>
              <a:tr h="260138">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Methyldopa</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250–1000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08780030"/>
                  </a:ext>
                </a:extLst>
              </a:tr>
              <a:tr h="685055">
                <a:tc vMerge="1">
                  <a:txBody>
                    <a:bodyPr/>
                    <a:lstStyle/>
                    <a:p>
                      <a:endParaRPr lang="en-US"/>
                    </a:p>
                  </a:txBody>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Guanfacine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0.5–2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24257389"/>
                  </a:ext>
                </a:extLst>
              </a:tr>
            </a:tbl>
          </a:graphicData>
        </a:graphic>
      </p:graphicFrame>
    </p:spTree>
    <p:extLst>
      <p:ext uri="{BB962C8B-B14F-4D97-AF65-F5344CB8AC3E}">
        <p14:creationId xmlns:p14="http://schemas.microsoft.com/office/powerpoint/2010/main" val="4253055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3A8593-E161-ED6B-4522-BF2275BE2EFC}"/>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8" name="Title 3">
            <a:extLst>
              <a:ext uri="{FF2B5EF4-FFF2-40B4-BE49-F238E27FC236}">
                <a16:creationId xmlns:a16="http://schemas.microsoft.com/office/drawing/2014/main" id="{417AC667-7E5E-5255-CF35-6BC264AE18CE}"/>
              </a:ext>
            </a:extLst>
          </p:cNvPr>
          <p:cNvSpPr>
            <a:spLocks noGrp="1"/>
          </p:cNvSpPr>
          <p:nvPr/>
        </p:nvSpPr>
        <p:spPr>
          <a:xfrm>
            <a:off x="3200400" y="6096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10" name="Table 9">
            <a:extLst>
              <a:ext uri="{FF2B5EF4-FFF2-40B4-BE49-F238E27FC236}">
                <a16:creationId xmlns:a16="http://schemas.microsoft.com/office/drawing/2014/main" id="{8F16BD82-8DC9-AC51-AC23-035EE18A58C2}"/>
              </a:ext>
            </a:extLst>
          </p:cNvPr>
          <p:cNvGraphicFramePr>
            <a:graphicFrameLocks noGrp="1"/>
          </p:cNvGraphicFramePr>
          <p:nvPr>
            <p:extLst>
              <p:ext uri="{D42A27DB-BD31-4B8C-83A1-F6EECF244321}">
                <p14:modId xmlns:p14="http://schemas.microsoft.com/office/powerpoint/2010/main" val="3854615631"/>
              </p:ext>
            </p:extLst>
          </p:nvPr>
        </p:nvGraphicFramePr>
        <p:xfrm>
          <a:off x="457199" y="2209800"/>
          <a:ext cx="13716001" cy="4945126"/>
        </p:xfrm>
        <a:graphic>
          <a:graphicData uri="http://schemas.openxmlformats.org/drawingml/2006/table">
            <a:tbl>
              <a:tblPr firstRow="1" firstCol="1" lastRow="1" lastCol="1" bandRow="1" bandCol="1"/>
              <a:tblGrid>
                <a:gridCol w="2469304">
                  <a:extLst>
                    <a:ext uri="{9D8B030D-6E8A-4147-A177-3AD203B41FA5}">
                      <a16:colId xmlns:a16="http://schemas.microsoft.com/office/drawing/2014/main" val="619214708"/>
                    </a:ext>
                  </a:extLst>
                </a:gridCol>
                <a:gridCol w="2469304">
                  <a:extLst>
                    <a:ext uri="{9D8B030D-6E8A-4147-A177-3AD203B41FA5}">
                      <a16:colId xmlns:a16="http://schemas.microsoft.com/office/drawing/2014/main" val="1521896809"/>
                    </a:ext>
                  </a:extLst>
                </a:gridCol>
                <a:gridCol w="1517537">
                  <a:extLst>
                    <a:ext uri="{9D8B030D-6E8A-4147-A177-3AD203B41FA5}">
                      <a16:colId xmlns:a16="http://schemas.microsoft.com/office/drawing/2014/main" val="911037127"/>
                    </a:ext>
                  </a:extLst>
                </a:gridCol>
                <a:gridCol w="1517537">
                  <a:extLst>
                    <a:ext uri="{9D8B030D-6E8A-4147-A177-3AD203B41FA5}">
                      <a16:colId xmlns:a16="http://schemas.microsoft.com/office/drawing/2014/main" val="4262593145"/>
                    </a:ext>
                  </a:extLst>
                </a:gridCol>
                <a:gridCol w="5742319">
                  <a:extLst>
                    <a:ext uri="{9D8B030D-6E8A-4147-A177-3AD203B41FA5}">
                      <a16:colId xmlns:a16="http://schemas.microsoft.com/office/drawing/2014/main" val="1474388199"/>
                    </a:ext>
                  </a:extLst>
                </a:gridCol>
              </a:tblGrid>
              <a:tr h="1056023">
                <a:tc rowSpan="2">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Direct vasodilators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Hydralazine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100–200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2 or 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rowSpan="2">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These are associated with sodium and water retention and reflex tachycardia and should be used with a diuretic and beta blocker.</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Hydralazine is associated with a drug-induced lupus-like syndrome at higher doses.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Minoxidil is associated with hirsutism and requires a loop diuretic. Minoxidil can induce pericardial effusion.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67070005"/>
                  </a:ext>
                </a:extLst>
              </a:tr>
              <a:tr h="1157032">
                <a:tc vMerge="1">
                  <a:txBody>
                    <a:bodyPr/>
                    <a:lstStyle/>
                    <a:p>
                      <a:endParaRPr lang="en-US"/>
                    </a:p>
                  </a:txBody>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Minoxidil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5 - 40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307927308"/>
                  </a:ext>
                </a:extLst>
              </a:tr>
              <a:tr h="1799623">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Dual endothelin receptor antagonist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Aprocitentan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12.5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a:effectLst/>
                          <a:latin typeface="Times New Roman" panose="02020603050405020304" pitchFamily="18" charset="0"/>
                          <a:ea typeface="Aptos" panose="020B0004020202020204" pitchFamily="34" charset="0"/>
                          <a:cs typeface="Times New Roman" panose="02020603050405020304" pitchFamily="18" charset="0"/>
                        </a:rPr>
                        <a:t> 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Associated with mild-to-moderate fluid retention usually occurring within the first 4 to 6 weeks of therapy.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Indicated as add-on therapy for patients whose BP is not adequately controlled on other antihypertensive medications.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Avoid use in pregnancy.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8914804"/>
                  </a:ext>
                </a:extLst>
              </a:tr>
            </a:tbl>
          </a:graphicData>
        </a:graphic>
      </p:graphicFrame>
    </p:spTree>
    <p:extLst>
      <p:ext uri="{BB962C8B-B14F-4D97-AF65-F5344CB8AC3E}">
        <p14:creationId xmlns:p14="http://schemas.microsoft.com/office/powerpoint/2010/main" val="35638254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58F7ED-CBD2-5406-36B5-117427FF359A}"/>
              </a:ext>
            </a:extLst>
          </p:cNvPr>
          <p:cNvSpPr>
            <a:spLocks noGrp="1"/>
          </p:cNvSpPr>
          <p:nvPr>
            <p:ph type="sldNum" sz="quarter" idx="4"/>
          </p:nvPr>
        </p:nvSpPr>
        <p:spPr/>
        <p:txBody>
          <a:bodyPr/>
          <a:lstStyle/>
          <a:p>
            <a:fld id="{01CD3B2E-BC1C-6C4D-9D91-A67B950EE325}" type="slidenum">
              <a:rPr lang="en-US" smtClean="0"/>
              <a:pPr/>
              <a:t>95</a:t>
            </a:fld>
            <a:endParaRPr lang="en-US" dirty="0"/>
          </a:p>
        </p:txBody>
      </p:sp>
      <p:sp>
        <p:nvSpPr>
          <p:cNvPr id="6" name="Title 3">
            <a:extLst>
              <a:ext uri="{FF2B5EF4-FFF2-40B4-BE49-F238E27FC236}">
                <a16:creationId xmlns:a16="http://schemas.microsoft.com/office/drawing/2014/main" id="{0CC1530A-E909-EB00-44E9-51296523BE7F}"/>
              </a:ext>
            </a:extLst>
          </p:cNvPr>
          <p:cNvSpPr>
            <a:spLocks noGrp="1"/>
          </p:cNvSpPr>
          <p:nvPr/>
        </p:nvSpPr>
        <p:spPr>
          <a:xfrm>
            <a:off x="3200400" y="838200"/>
            <a:ext cx="7734300"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13. FDA-Approved Drugs for Treatment of Hypertension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sp>
        <p:nvSpPr>
          <p:cNvPr id="7" name="TextBox 6">
            <a:extLst>
              <a:ext uri="{FF2B5EF4-FFF2-40B4-BE49-F238E27FC236}">
                <a16:creationId xmlns:a16="http://schemas.microsoft.com/office/drawing/2014/main" id="{43C8C4EF-A010-4DFE-728D-5B6B9FFD25B6}"/>
              </a:ext>
            </a:extLst>
          </p:cNvPr>
          <p:cNvSpPr txBox="1"/>
          <p:nvPr/>
        </p:nvSpPr>
        <p:spPr>
          <a:xfrm>
            <a:off x="1981200" y="4358672"/>
            <a:ext cx="11658600" cy="1938992"/>
          </a:xfrm>
          <a:prstGeom prst="rect">
            <a:avLst/>
          </a:prstGeom>
          <a:noFill/>
        </p:spPr>
        <p:txBody>
          <a:bodyPr wrap="square">
            <a:spAutoFit/>
          </a:bodyPr>
          <a:lstStyle/>
          <a:p>
            <a:r>
              <a:rPr lang="en-US" sz="2400" dirty="0">
                <a:latin typeface="Lub Dub Medium" panose="020B0603030403020204" pitchFamily="34" charset="0"/>
              </a:rPr>
              <a:t>ACEi indicates angiotensin-converting-enzyme inhibitors; ARB, angiotensin receptor blockers, BP, blood pressure; CCB, calcium channel blocker; CNS, central nervous system; CKD, chronic kidney disease; CHD, coronary heart disease; GFR, glomerular filtration rate; HF, heart failure; </a:t>
            </a:r>
            <a:r>
              <a:rPr lang="en-US" sz="2400" dirty="0" err="1">
                <a:latin typeface="Lub Dub Medium" panose="020B0603030403020204" pitchFamily="34" charset="0"/>
              </a:rPr>
              <a:t>HFrEF</a:t>
            </a:r>
            <a:r>
              <a:rPr lang="en-US" sz="2400" dirty="0">
                <a:latin typeface="Lub Dub Medium" panose="020B0603030403020204" pitchFamily="34" charset="0"/>
              </a:rPr>
              <a:t>, HF with reduced rejection fraction; and K+, potassium. </a:t>
            </a:r>
          </a:p>
        </p:txBody>
      </p:sp>
      <p:sp>
        <p:nvSpPr>
          <p:cNvPr id="9" name="TextBox 8">
            <a:extLst>
              <a:ext uri="{FF2B5EF4-FFF2-40B4-BE49-F238E27FC236}">
                <a16:creationId xmlns:a16="http://schemas.microsoft.com/office/drawing/2014/main" id="{AA0B4A40-01EA-87C3-0FA1-D263C58D499F}"/>
              </a:ext>
            </a:extLst>
          </p:cNvPr>
          <p:cNvSpPr txBox="1"/>
          <p:nvPr/>
        </p:nvSpPr>
        <p:spPr>
          <a:xfrm>
            <a:off x="1981200" y="2423205"/>
            <a:ext cx="11658600" cy="1569660"/>
          </a:xfrm>
          <a:prstGeom prst="rect">
            <a:avLst/>
          </a:prstGeom>
          <a:noFill/>
        </p:spPr>
        <p:txBody>
          <a:bodyPr wrap="square">
            <a:spAutoFit/>
          </a:bodyPr>
          <a:lstStyle/>
          <a:p>
            <a:r>
              <a:rPr lang="en-US" sz="2400" dirty="0">
                <a:latin typeface="Lub Dub Medium" panose="020B0603030403020204" pitchFamily="34" charset="0"/>
              </a:rPr>
              <a:t>Modified with permission from Whelton et al. Copyright 2018 American College of Cardiology Foundation and American Heart Association, Inc, and with permission from Chobanian et al. Copyright 2003 American Heart Association, Inc.</a:t>
            </a:r>
          </a:p>
        </p:txBody>
      </p:sp>
    </p:spTree>
    <p:extLst>
      <p:ext uri="{BB962C8B-B14F-4D97-AF65-F5344CB8AC3E}">
        <p14:creationId xmlns:p14="http://schemas.microsoft.com/office/powerpoint/2010/main" val="31936484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2" name="Title 3">
            <a:extLst>
              <a:ext uri="{FF2B5EF4-FFF2-40B4-BE49-F238E27FC236}">
                <a16:creationId xmlns:a16="http://schemas.microsoft.com/office/drawing/2014/main" id="{1AA746DB-871C-E2A3-080F-04A6D2A1B110}"/>
              </a:ext>
            </a:extLst>
          </p:cNvPr>
          <p:cNvSpPr>
            <a:spLocks noGrp="1"/>
          </p:cNvSpPr>
          <p:nvPr/>
        </p:nvSpPr>
        <p:spPr>
          <a:xfrm>
            <a:off x="3157537" y="762000"/>
            <a:ext cx="8315326" cy="12191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Choice of Initial Monotherapy Versus Initial Combination Drug Therapy</a:t>
            </a:r>
          </a:p>
        </p:txBody>
      </p:sp>
      <p:graphicFrame>
        <p:nvGraphicFramePr>
          <p:cNvPr id="3" name="Table 2">
            <a:extLst>
              <a:ext uri="{FF2B5EF4-FFF2-40B4-BE49-F238E27FC236}">
                <a16:creationId xmlns:a16="http://schemas.microsoft.com/office/drawing/2014/main" id="{EF6B2534-05CB-B796-993C-92A09A1790D7}"/>
              </a:ext>
            </a:extLst>
          </p:cNvPr>
          <p:cNvGraphicFramePr>
            <a:graphicFrameLocks noGrp="1"/>
          </p:cNvGraphicFramePr>
          <p:nvPr>
            <p:extLst>
              <p:ext uri="{D42A27DB-BD31-4B8C-83A1-F6EECF244321}">
                <p14:modId xmlns:p14="http://schemas.microsoft.com/office/powerpoint/2010/main" val="4119444699"/>
              </p:ext>
            </p:extLst>
          </p:nvPr>
        </p:nvGraphicFramePr>
        <p:xfrm>
          <a:off x="1646237" y="2286000"/>
          <a:ext cx="11337926" cy="4640322"/>
        </p:xfrm>
        <a:graphic>
          <a:graphicData uri="http://schemas.openxmlformats.org/drawingml/2006/table">
            <a:tbl>
              <a:tblPr firstRow="1" firstCol="1" lastRow="1" lastCol="1" bandRow="1" bandCol="1"/>
              <a:tblGrid>
                <a:gridCol w="1306129">
                  <a:extLst>
                    <a:ext uri="{9D8B030D-6E8A-4147-A177-3AD203B41FA5}">
                      <a16:colId xmlns:a16="http://schemas.microsoft.com/office/drawing/2014/main" val="3225909233"/>
                    </a:ext>
                  </a:extLst>
                </a:gridCol>
                <a:gridCol w="1308397">
                  <a:extLst>
                    <a:ext uri="{9D8B030D-6E8A-4147-A177-3AD203B41FA5}">
                      <a16:colId xmlns:a16="http://schemas.microsoft.com/office/drawing/2014/main" val="2082800455"/>
                    </a:ext>
                  </a:extLst>
                </a:gridCol>
                <a:gridCol w="8723400">
                  <a:extLst>
                    <a:ext uri="{9D8B030D-6E8A-4147-A177-3AD203B41FA5}">
                      <a16:colId xmlns:a16="http://schemas.microsoft.com/office/drawing/2014/main" val="2997673589"/>
                    </a:ext>
                  </a:extLst>
                </a:gridCol>
              </a:tblGrid>
              <a:tr h="887418">
                <a:tc gridSpan="3">
                  <a:txBody>
                    <a:bodyPr/>
                    <a:lstStyle/>
                    <a:p>
                      <a:pPr marL="0" marR="0" algn="ctr">
                        <a:lnSpc>
                          <a:spcPct val="107000"/>
                        </a:lnSpc>
                        <a:spcAft>
                          <a:spcPts val="800"/>
                        </a:spcAft>
                        <a:buNone/>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b="1" kern="100" dirty="0">
                          <a:effectLst/>
                          <a:latin typeface="Times New Roman" panose="02020603050405020304" pitchFamily="18" charset="0"/>
                          <a:cs typeface="Times New Roman" panose="02020603050405020304" pitchFamily="18" charset="0"/>
                        </a:rPr>
                        <a:t>Recommendations for Choice of Initial Monotherapy Versus Combination Drug Therapy</a:t>
                      </a:r>
                      <a:endParaRPr lang="en-US" sz="1800" kern="100" dirty="0">
                        <a:effectLst/>
                        <a:latin typeface="Aptos" panose="020B0004020202020204" pitchFamily="34" charset="0"/>
                        <a:cs typeface="Times New Roman" panose="02020603050405020304" pitchFamily="18" charset="0"/>
                      </a:endParaRPr>
                    </a:p>
                    <a:p>
                      <a:pPr marL="0" marR="0"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Referenced studies that support the recommendations are summarized in the evidence table.</a:t>
                      </a:r>
                      <a:endParaRPr lang="en-US" sz="1800" kern="100" dirty="0">
                        <a:effectLst/>
                        <a:latin typeface="Aptos" panose="020B00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6716615"/>
                  </a:ext>
                </a:extLst>
              </a:tr>
              <a:tr h="369063">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COR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LOE</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Aft>
                          <a:spcPts val="800"/>
                        </a:spcAft>
                        <a:buNone/>
                      </a:pPr>
                      <a:r>
                        <a:rPr lang="en-US" sz="1800" b="1" kern="100" dirty="0">
                          <a:effectLst/>
                          <a:latin typeface="Times New Roman"/>
                          <a:ea typeface="Aptos" panose="020B0004020202020204" pitchFamily="34" charset="0"/>
                          <a:cs typeface="Times New Roman"/>
                        </a:rPr>
                        <a:t>Recommendations</a:t>
                      </a:r>
                      <a:endParaRPr lang="en-US" sz="1800" kern="100" dirty="0">
                        <a:effectLst/>
                        <a:latin typeface="Times New Roman"/>
                        <a:ea typeface="Aptos" panose="020B0004020202020204" pitchFamily="34" charset="0"/>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60337405"/>
                  </a:ext>
                </a:extLst>
              </a:tr>
              <a:tr h="1240998">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1</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79C78D"/>
                    </a:solidFill>
                  </a:tcPr>
                </a:tc>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B-R</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659BC2"/>
                    </a:solidFill>
                  </a:tcPr>
                </a:tc>
                <a:tc>
                  <a:txBody>
                    <a:bodyPr/>
                    <a:lstStyle/>
                    <a:p>
                      <a:pPr marL="525780" marR="0" indent="-342900" algn="l">
                        <a:lnSpc>
                          <a:spcPct val="107000"/>
                        </a:lnSpc>
                        <a:spcAft>
                          <a:spcPts val="800"/>
                        </a:spcAft>
                        <a:buFont typeface="+mj-lt"/>
                        <a:buAutoNum type="arabicPeriod"/>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stage 2 hypertension (SBP ≥140 mm Hg and DBP     ≥90 mm Hg), initiation of antihypertensive drug therapy with 2 first-line agents of different classes, ideally in a single-pill combination (SPC), is recommended to improve BP control and adherence.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053743979"/>
                  </a:ext>
                </a:extLst>
              </a:tr>
              <a:tr h="1388721">
                <a:tc>
                  <a:txBody>
                    <a:bodyPr/>
                    <a:lstStyle/>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2a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DA68"/>
                    </a:solidFill>
                  </a:tcPr>
                </a:tc>
                <a:tc>
                  <a:txBody>
                    <a:bodyPr/>
                    <a:lstStyle/>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r>
                        <a:rPr lang="en-US" sz="1800" b="1" kern="100" dirty="0">
                          <a:solidFill>
                            <a:srgbClr val="000000"/>
                          </a:solidFill>
                          <a:effectLst/>
                          <a:latin typeface="Times New Roman"/>
                          <a:ea typeface="Aptos" panose="020B0004020202020204" pitchFamily="34" charset="0"/>
                          <a:cs typeface="Times New Roman"/>
                        </a:rPr>
                        <a:t>C-EO</a:t>
                      </a:r>
                      <a:endParaRPr lang="en-US" sz="1800" kern="100" dirty="0">
                        <a:effectLst/>
                        <a:latin typeface="Times New Roman"/>
                        <a:ea typeface="Aptos" panose="020B0004020202020204" pitchFamily="34" charset="0"/>
                        <a:cs typeface="Times New Roman"/>
                      </a:endParaRPr>
                    </a:p>
                    <a:p>
                      <a:pPr marL="0" marR="0" algn="ctr">
                        <a:lnSpc>
                          <a:spcPct val="107000"/>
                        </a:lnSpc>
                        <a:spcAft>
                          <a:spcPts val="800"/>
                        </a:spcAft>
                        <a:buNone/>
                      </a:pP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4D9F0"/>
                    </a:solidFill>
                  </a:tcPr>
                </a:tc>
                <a:tc>
                  <a:txBody>
                    <a:bodyPr/>
                    <a:lstStyle/>
                    <a:p>
                      <a:pPr marL="525780" marR="0" indent="-342900" algn="l">
                        <a:lnSpc>
                          <a:spcPct val="107000"/>
                        </a:lnSpc>
                        <a:spcAft>
                          <a:spcPts val="800"/>
                        </a:spcAft>
                        <a:buFont typeface="+mj-lt"/>
                        <a:buAutoNum type="arabicPeriod" startAt="2"/>
                      </a:pPr>
                      <a:r>
                        <a:rPr lang="en-US" sz="1800" b="1" kern="100" dirty="0">
                          <a:effectLst/>
                          <a:latin typeface="Times New Roman"/>
                          <a:ea typeface="Aptos" panose="020B0004020202020204" pitchFamily="34" charset="0"/>
                          <a:cs typeface="Times New Roman"/>
                        </a:rPr>
                        <a:t>In adults with stage 1 hypertension (SBP 130 to 139 mm Hg and DBP 80 to 89 mm Hg), initiation of antihypertensive drug therapy with a single first-line antihypertensive drug is reasonable, with dosage titration and sequential addition of other agents as needed to achieve BP control.</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10446247"/>
                  </a:ext>
                </a:extLst>
              </a:tr>
              <a:tr h="754122">
                <a:tc>
                  <a:txBody>
                    <a:bodyPr/>
                    <a:lstStyle/>
                    <a:p>
                      <a:pPr marL="0" marR="0" algn="ctr">
                        <a:lnSpc>
                          <a:spcPct val="107000"/>
                        </a:lnSpc>
                        <a:spcAft>
                          <a:spcPts val="800"/>
                        </a:spcAft>
                        <a:buNone/>
                      </a:pPr>
                      <a:r>
                        <a:rPr lang="en-US" sz="1800" b="1" kern="100" dirty="0">
                          <a:solidFill>
                            <a:srgbClr val="FFFFFF"/>
                          </a:solidFill>
                          <a:effectLst/>
                          <a:latin typeface="Times New Roman"/>
                          <a:ea typeface="Aptos" panose="020B0004020202020204" pitchFamily="34" charset="0"/>
                          <a:cs typeface="Times New Roman"/>
                        </a:rPr>
                        <a:t>3: Harm</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AF1C08"/>
                    </a:solidFill>
                  </a:tcPr>
                </a:tc>
                <a:tc>
                  <a:txBody>
                    <a:bodyPr/>
                    <a:lstStyle/>
                    <a:p>
                      <a:pPr marL="0" marR="0" algn="ctr">
                        <a:lnSpc>
                          <a:spcPct val="107000"/>
                        </a:lnSpc>
                        <a:spcAft>
                          <a:spcPts val="800"/>
                        </a:spcAft>
                        <a:buNone/>
                      </a:pPr>
                      <a:r>
                        <a:rPr lang="en-US" sz="1800" b="1" kern="100" dirty="0">
                          <a:solidFill>
                            <a:srgbClr val="FFFFFF"/>
                          </a:solidFill>
                          <a:effectLst/>
                          <a:latin typeface="Times New Roman"/>
                          <a:ea typeface="Aptos" panose="020B0004020202020204" pitchFamily="34" charset="0"/>
                          <a:cs typeface="Times New Roman"/>
                        </a:rPr>
                        <a:t>A</a:t>
                      </a:r>
                      <a:endParaRPr lang="en-US" sz="1800" kern="100" dirty="0">
                        <a:effectLst/>
                        <a:latin typeface="Times New Roman"/>
                        <a:ea typeface="Aptos" panose="020B0004020202020204" pitchFamily="34" charset="0"/>
                        <a:cs typeface="Times New Roman"/>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65D93"/>
                    </a:solidFill>
                  </a:tcPr>
                </a:tc>
                <a:tc>
                  <a:txBody>
                    <a:bodyPr/>
                    <a:lstStyle/>
                    <a:p>
                      <a:pPr marL="525780" marR="0" indent="-342900" algn="l">
                        <a:lnSpc>
                          <a:spcPct val="107000"/>
                        </a:lnSpc>
                        <a:spcAft>
                          <a:spcPts val="800"/>
                        </a:spcAft>
                        <a:buFont typeface="+mj-lt"/>
                        <a:buAutoNum type="arabicPeriod" startAt="3"/>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In adults with hypertension, simultaneous use of an ACEi, ARB, and/or renin inhibitor in combination is not recommended due to the potential for harm.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00783412"/>
                  </a:ext>
                </a:extLst>
              </a:tr>
            </a:tbl>
          </a:graphicData>
        </a:graphic>
      </p:graphicFrame>
    </p:spTree>
    <p:extLst>
      <p:ext uri="{BB962C8B-B14F-4D97-AF65-F5344CB8AC3E}">
        <p14:creationId xmlns:p14="http://schemas.microsoft.com/office/powerpoint/2010/main" val="30149371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0E08737-4392-FBCE-8FC2-B139BB3DB3BC}"/>
              </a:ext>
            </a:extLst>
          </p:cNvPr>
          <p:cNvSpPr>
            <a:spLocks noGrp="1"/>
          </p:cNvSpPr>
          <p:nvPr/>
        </p:nvSpPr>
        <p:spPr>
          <a:xfrm>
            <a:off x="1981200" y="8586"/>
            <a:ext cx="11430000" cy="1217133"/>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a:t>
            </a:r>
          </a:p>
        </p:txBody>
      </p:sp>
      <p:graphicFrame>
        <p:nvGraphicFramePr>
          <p:cNvPr id="3" name="Table 2">
            <a:extLst>
              <a:ext uri="{FF2B5EF4-FFF2-40B4-BE49-F238E27FC236}">
                <a16:creationId xmlns:a16="http://schemas.microsoft.com/office/drawing/2014/main" id="{EB188F09-A5F4-E10C-CA42-5AE0C2019AB1}"/>
              </a:ext>
            </a:extLst>
          </p:cNvPr>
          <p:cNvGraphicFramePr>
            <a:graphicFrameLocks noGrp="1"/>
          </p:cNvGraphicFramePr>
          <p:nvPr>
            <p:extLst>
              <p:ext uri="{D42A27DB-BD31-4B8C-83A1-F6EECF244321}">
                <p14:modId xmlns:p14="http://schemas.microsoft.com/office/powerpoint/2010/main" val="169807682"/>
              </p:ext>
            </p:extLst>
          </p:nvPr>
        </p:nvGraphicFramePr>
        <p:xfrm>
          <a:off x="800100" y="1676400"/>
          <a:ext cx="13030200" cy="5622290"/>
        </p:xfrm>
        <a:graphic>
          <a:graphicData uri="http://schemas.openxmlformats.org/drawingml/2006/table">
            <a:tbl>
              <a:tblPr firstRow="1" firstCol="1" bandRow="1"/>
              <a:tblGrid>
                <a:gridCol w="3257550">
                  <a:extLst>
                    <a:ext uri="{9D8B030D-6E8A-4147-A177-3AD203B41FA5}">
                      <a16:colId xmlns:a16="http://schemas.microsoft.com/office/drawing/2014/main" val="1341240778"/>
                    </a:ext>
                  </a:extLst>
                </a:gridCol>
                <a:gridCol w="3257550">
                  <a:extLst>
                    <a:ext uri="{9D8B030D-6E8A-4147-A177-3AD203B41FA5}">
                      <a16:colId xmlns:a16="http://schemas.microsoft.com/office/drawing/2014/main" val="3333879868"/>
                    </a:ext>
                  </a:extLst>
                </a:gridCol>
                <a:gridCol w="3257550">
                  <a:extLst>
                    <a:ext uri="{9D8B030D-6E8A-4147-A177-3AD203B41FA5}">
                      <a16:colId xmlns:a16="http://schemas.microsoft.com/office/drawing/2014/main" val="3781528497"/>
                    </a:ext>
                  </a:extLst>
                </a:gridCol>
                <a:gridCol w="3257550">
                  <a:extLst>
                    <a:ext uri="{9D8B030D-6E8A-4147-A177-3AD203B41FA5}">
                      <a16:colId xmlns:a16="http://schemas.microsoft.com/office/drawing/2014/main" val="3647734609"/>
                    </a:ext>
                  </a:extLst>
                </a:gridCol>
              </a:tblGrid>
              <a:tr h="422689">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107800"/>
                  </a:ext>
                </a:extLst>
              </a:tr>
              <a:tr h="684604">
                <a:tc rowSpan="7">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ACEi or ARB</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Thiazide-type diuretic</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Benazepril + HCTZ </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89776536"/>
                  </a:ext>
                </a:extLst>
              </a:tr>
              <a:tr h="946519">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Captopril + HCTZ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25 mg / 15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25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50 mg / 15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50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329463"/>
                  </a:ext>
                </a:extLst>
              </a:tr>
              <a:tr h="422689">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Enalapril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324673"/>
                  </a:ext>
                </a:extLst>
              </a:tr>
              <a:tr h="422689">
                <a:tc vMerge="1">
                  <a:txBody>
                    <a:bodyPr/>
                    <a:lstStyle/>
                    <a:p>
                      <a:endParaRPr lang="en-US"/>
                    </a:p>
                  </a:txBody>
                  <a:tcPr/>
                </a:tc>
                <a:tc>
                  <a:txBody>
                    <a:bodyPr/>
                    <a:lstStyle/>
                    <a:p>
                      <a:pPr marL="0" marR="0">
                        <a:lnSpc>
                          <a:spcPct val="107000"/>
                        </a:lnSpc>
                        <a:spcAft>
                          <a:spcPts val="800"/>
                        </a:spcAft>
                        <a:buNone/>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Fosinopril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HCTZ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1319084"/>
                  </a:ext>
                </a:extLst>
              </a:tr>
              <a:tr h="684604">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Lisinopril + HCTZ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02245"/>
                  </a:ext>
                </a:extLst>
              </a:tr>
              <a:tr h="684604">
                <a:tc v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Moexipril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7.5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691531"/>
                  </a:ext>
                </a:extLst>
              </a:tr>
              <a:tr h="684604">
                <a:tc v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Quinapril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311159"/>
                  </a:ext>
                </a:extLst>
              </a:tr>
            </a:tbl>
          </a:graphicData>
        </a:graphic>
      </p:graphicFrame>
    </p:spTree>
    <p:extLst>
      <p:ext uri="{BB962C8B-B14F-4D97-AF65-F5344CB8AC3E}">
        <p14:creationId xmlns:p14="http://schemas.microsoft.com/office/powerpoint/2010/main" val="28527604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
        <p:nvSpPr>
          <p:cNvPr id="2" name="Title 3">
            <a:extLst>
              <a:ext uri="{FF2B5EF4-FFF2-40B4-BE49-F238E27FC236}">
                <a16:creationId xmlns:a16="http://schemas.microsoft.com/office/drawing/2014/main" id="{DA4907C7-A7BA-6B44-331D-BF7F65641F82}"/>
              </a:ext>
            </a:extLst>
          </p:cNvPr>
          <p:cNvSpPr>
            <a:spLocks noGrp="1"/>
          </p:cNvSpPr>
          <p:nvPr/>
        </p:nvSpPr>
        <p:spPr>
          <a:xfrm>
            <a:off x="1828800" y="-152400"/>
            <a:ext cx="113538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E2EEFF1-ABAF-6AE0-F5DF-FD2AF610CC61}"/>
              </a:ext>
            </a:extLst>
          </p:cNvPr>
          <p:cNvGraphicFramePr>
            <a:graphicFrameLocks noGrp="1"/>
          </p:cNvGraphicFramePr>
          <p:nvPr>
            <p:extLst>
              <p:ext uri="{D42A27DB-BD31-4B8C-83A1-F6EECF244321}">
                <p14:modId xmlns:p14="http://schemas.microsoft.com/office/powerpoint/2010/main" val="833910951"/>
              </p:ext>
            </p:extLst>
          </p:nvPr>
        </p:nvGraphicFramePr>
        <p:xfrm>
          <a:off x="293417" y="1295400"/>
          <a:ext cx="13862736" cy="6216904"/>
        </p:xfrm>
        <a:graphic>
          <a:graphicData uri="http://schemas.openxmlformats.org/drawingml/2006/table">
            <a:tbl>
              <a:tblPr firstRow="1" firstCol="1" bandRow="1"/>
              <a:tblGrid>
                <a:gridCol w="3251518">
                  <a:extLst>
                    <a:ext uri="{9D8B030D-6E8A-4147-A177-3AD203B41FA5}">
                      <a16:colId xmlns:a16="http://schemas.microsoft.com/office/drawing/2014/main" val="1347063828"/>
                    </a:ext>
                  </a:extLst>
                </a:gridCol>
                <a:gridCol w="93980">
                  <a:extLst>
                    <a:ext uri="{9D8B030D-6E8A-4147-A177-3AD203B41FA5}">
                      <a16:colId xmlns:a16="http://schemas.microsoft.com/office/drawing/2014/main" val="689619467"/>
                    </a:ext>
                  </a:extLst>
                </a:gridCol>
                <a:gridCol w="3548908">
                  <a:extLst>
                    <a:ext uri="{9D8B030D-6E8A-4147-A177-3AD203B41FA5}">
                      <a16:colId xmlns:a16="http://schemas.microsoft.com/office/drawing/2014/main" val="1608987766"/>
                    </a:ext>
                  </a:extLst>
                </a:gridCol>
                <a:gridCol w="3484165">
                  <a:extLst>
                    <a:ext uri="{9D8B030D-6E8A-4147-A177-3AD203B41FA5}">
                      <a16:colId xmlns:a16="http://schemas.microsoft.com/office/drawing/2014/main" val="3574291989"/>
                    </a:ext>
                  </a:extLst>
                </a:gridCol>
                <a:gridCol w="3484165">
                  <a:extLst>
                    <a:ext uri="{9D8B030D-6E8A-4147-A177-3AD203B41FA5}">
                      <a16:colId xmlns:a16="http://schemas.microsoft.com/office/drawing/2014/main" val="1697869005"/>
                    </a:ext>
                  </a:extLst>
                </a:gridCol>
              </a:tblGrid>
              <a:tr h="449930">
                <a:tc gridSpan="2">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07000"/>
                        </a:lnSpc>
                        <a:spcAft>
                          <a:spcPts val="800"/>
                        </a:spcAft>
                        <a:buNone/>
                      </a:pP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3216565"/>
                  </a:ext>
                </a:extLst>
              </a:tr>
              <a:tr h="449930">
                <a:tc rowSpan="7">
                  <a:txBody>
                    <a:bodyPr/>
                    <a:lstStyle/>
                    <a:p>
                      <a:r>
                        <a:rPr lang="en-US" sz="1200" dirty="0">
                          <a:latin typeface="Times New Roman" panose="02020603050405020304" pitchFamily="18" charset="0"/>
                          <a:cs typeface="Times New Roman" panose="02020603050405020304" pitchFamily="18" charset="0"/>
                        </a:rPr>
                        <a:t>ACEi or ARB</a:t>
                      </a:r>
                    </a:p>
                    <a:p>
                      <a:r>
                        <a:rPr lang="en-US" sz="1200" dirty="0">
                          <a:latin typeface="Times New Roman" panose="02020603050405020304" pitchFamily="18" charset="0"/>
                          <a:cs typeface="Times New Roman" panose="02020603050405020304" pitchFamily="18" charset="0"/>
                        </a:rPr>
                        <a:t>+ Thiazide-type diuretic</a:t>
                      </a:r>
                    </a:p>
                    <a:p>
                      <a:endParaRPr lang="en-US" sz="1200" dirty="0">
                        <a:latin typeface="Times New Roman" panose="02020603050405020304" pitchFamily="18" charset="0"/>
                        <a:cs typeface="Times New Roman" panose="02020603050405020304" pitchFamily="18" charset="0"/>
                      </a:endParaRPr>
                    </a:p>
                  </a:txBody>
                  <a:tcPr>
                    <a:lnR w="12700" cmpd="sng">
                      <a:noFill/>
                      <a:prstDash val="solid"/>
                    </a:lnR>
                    <a:lnT w="12700" cap="flat" cmpd="sng" algn="ctr">
                      <a:solidFill>
                        <a:schemeClr val="tx1"/>
                      </a:solidFill>
                      <a:prstDash val="solid"/>
                      <a:round/>
                      <a:headEnd type="none" w="med" len="med"/>
                      <a:tailEnd type="none" w="med" len="med"/>
                    </a:lnT>
                  </a:tcPr>
                </a:tc>
                <a:tc gridSpan="2">
                  <a:txBody>
                    <a:bodyPr/>
                    <a:lstStyle/>
                    <a:p>
                      <a:pPr marL="0" marR="0">
                        <a:lnSpc>
                          <a:spcPct val="107000"/>
                        </a:lnSpc>
                        <a:spcAft>
                          <a:spcPts val="800"/>
                        </a:spcAft>
                        <a:buNone/>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Azilsartan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chlorthalidone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w="12700" cmpd="sng">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 (est. patent expiration 2030)</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868717"/>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Candesartan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 mg / 12.5 mg </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842859"/>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Irbesartan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150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799500"/>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Losartan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653414"/>
                  </a:ext>
                </a:extLst>
              </a:tr>
              <a:tr h="728725">
                <a:tc vMerge="1">
                  <a:txBody>
                    <a:bodyPr/>
                    <a:lstStyle/>
                    <a:p>
                      <a:endParaRPr lang="en-US"/>
                    </a:p>
                  </a:txBody>
                  <a:tcPr/>
                </a:tc>
                <a:tc gridSpan="2">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Olmesartan + HCTZ</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456547"/>
                  </a:ext>
                </a:extLst>
              </a:tr>
              <a:tr h="728725">
                <a:tc vMerge="1">
                  <a:txBody>
                    <a:bodyPr/>
                    <a:lstStyle/>
                    <a:p>
                      <a:endParaRPr lang="en-US"/>
                    </a:p>
                  </a:txBody>
                  <a:tcPr/>
                </a:tc>
                <a:tc gridSpan="2">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Telmisartan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212190"/>
                  </a:ext>
                </a:extLst>
              </a:tr>
              <a:tr h="1286315">
                <a:tc vMerge="1">
                  <a:txBody>
                    <a:bodyPr/>
                    <a:lstStyle/>
                    <a:p>
                      <a:endParaRPr lang="en-US"/>
                    </a:p>
                  </a:txBody>
                  <a:tcPr/>
                </a:tc>
                <a:tc gridSpan="2">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Valsartan + HCTZ</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80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320 mg / 12.5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320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37305" marR="37305"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3104033"/>
                  </a:ext>
                </a:extLst>
              </a:tr>
            </a:tbl>
          </a:graphicData>
        </a:graphic>
      </p:graphicFrame>
    </p:spTree>
    <p:extLst>
      <p:ext uri="{BB962C8B-B14F-4D97-AF65-F5344CB8AC3E}">
        <p14:creationId xmlns:p14="http://schemas.microsoft.com/office/powerpoint/2010/main" val="13302825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595983-D2C4-A35A-0F18-1E3959FA6C11}"/>
              </a:ext>
            </a:extLst>
          </p:cNvPr>
          <p:cNvSpPr>
            <a:spLocks noGrp="1"/>
          </p:cNvSpPr>
          <p:nvPr/>
        </p:nvSpPr>
        <p:spPr>
          <a:xfrm>
            <a:off x="1882865" y="914400"/>
            <a:ext cx="11353800" cy="1294297"/>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Table 14. Commercially Available Antihypertensive Medication Single-Pill Combinations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53E4D95-A326-87B5-E348-7CCFC691A4C8}"/>
              </a:ext>
            </a:extLst>
          </p:cNvPr>
          <p:cNvGraphicFramePr>
            <a:graphicFrameLocks noGrp="1"/>
          </p:cNvGraphicFramePr>
          <p:nvPr>
            <p:extLst>
              <p:ext uri="{D42A27DB-BD31-4B8C-83A1-F6EECF244321}">
                <p14:modId xmlns:p14="http://schemas.microsoft.com/office/powerpoint/2010/main" val="3706214535"/>
              </p:ext>
            </p:extLst>
          </p:nvPr>
        </p:nvGraphicFramePr>
        <p:xfrm>
          <a:off x="816065" y="2438400"/>
          <a:ext cx="13487400" cy="4594605"/>
        </p:xfrm>
        <a:graphic>
          <a:graphicData uri="http://schemas.openxmlformats.org/drawingml/2006/table">
            <a:tbl>
              <a:tblPr firstRow="1" firstCol="1" bandRow="1"/>
              <a:tblGrid>
                <a:gridCol w="3603535">
                  <a:extLst>
                    <a:ext uri="{9D8B030D-6E8A-4147-A177-3AD203B41FA5}">
                      <a16:colId xmlns:a16="http://schemas.microsoft.com/office/drawing/2014/main" val="3919375589"/>
                    </a:ext>
                  </a:extLst>
                </a:gridCol>
                <a:gridCol w="3140165">
                  <a:extLst>
                    <a:ext uri="{9D8B030D-6E8A-4147-A177-3AD203B41FA5}">
                      <a16:colId xmlns:a16="http://schemas.microsoft.com/office/drawing/2014/main" val="857140906"/>
                    </a:ext>
                  </a:extLst>
                </a:gridCol>
                <a:gridCol w="3371850">
                  <a:extLst>
                    <a:ext uri="{9D8B030D-6E8A-4147-A177-3AD203B41FA5}">
                      <a16:colId xmlns:a16="http://schemas.microsoft.com/office/drawing/2014/main" val="2319489133"/>
                    </a:ext>
                  </a:extLst>
                </a:gridCol>
                <a:gridCol w="3371850">
                  <a:extLst>
                    <a:ext uri="{9D8B030D-6E8A-4147-A177-3AD203B41FA5}">
                      <a16:colId xmlns:a16="http://schemas.microsoft.com/office/drawing/2014/main" val="3663673061"/>
                    </a:ext>
                  </a:extLst>
                </a:gridCol>
              </a:tblGrid>
              <a:tr h="183388">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Antihypertensive Medication Class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Medication Combination</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Generic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Doses Available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(in order of medication combination listed)</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644373"/>
                  </a:ext>
                </a:extLst>
              </a:tr>
              <a:tr h="1950748">
                <a:tc rowSpan="3">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ACEi or ARB</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Calcium channel blocker</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Benazepril + amlodipine</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 mg / 2.5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10 mg / 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20 mg / 10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mg / 5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mg / 10 mg</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476373633"/>
                  </a:ext>
                </a:extLst>
              </a:tr>
              <a:tr h="908281">
                <a:tc vMerge="1">
                  <a:txBody>
                    <a:bodyPr/>
                    <a:lstStyle/>
                    <a:p>
                      <a:endParaRPr lang="en-US"/>
                    </a:p>
                  </a:txBody>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Perindopril + amlodipine</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No (est. patent expiration 2029)</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3.5 mg / 2.5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7 mg / 5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14 mg / 10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186837"/>
                  </a:ext>
                </a:extLst>
              </a:tr>
              <a:tr h="1255770">
                <a:tc vMerge="1">
                  <a:txBody>
                    <a:bodyPr/>
                    <a:lstStyle/>
                    <a:p>
                      <a:endParaRPr lang="en-US"/>
                    </a:p>
                  </a:txBody>
                  <a:tcPr/>
                </a:tc>
                <a:tc>
                  <a:txBody>
                    <a:bodyPr/>
                    <a:lstStyle/>
                    <a:p>
                      <a:pPr marL="0" marR="0">
                        <a:lnSpc>
                          <a:spcPct val="107000"/>
                        </a:lnSpc>
                        <a:spcAft>
                          <a:spcPts val="800"/>
                        </a:spcAft>
                        <a:buNone/>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Trandolapril + verapamil</a:t>
                      </a:r>
                      <a:endParaRPr lang="en-US" sz="120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 mg / 240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mg / 180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mg / 240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 mg / 240 mg</a:t>
                      </a:r>
                      <a:endParaRPr lang="en-US" sz="12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016" marR="60016"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343360"/>
                  </a:ext>
                </a:extLst>
              </a:tr>
            </a:tbl>
          </a:graphicData>
        </a:graphic>
      </p:graphicFrame>
    </p:spTree>
    <p:extLst>
      <p:ext uri="{BB962C8B-B14F-4D97-AF65-F5344CB8AC3E}">
        <p14:creationId xmlns:p14="http://schemas.microsoft.com/office/powerpoint/2010/main" val="238826264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7" ma:contentTypeDescription="Create a new document." ma:contentTypeScope="" ma:versionID="ada1f2aa125e30e6204f98fc56bae0e0">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44a80ba211209bd16ba749ac5a086599"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38306c4c-2328-4860-97b9-6899fa44d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34B3F6-D9D4-449D-A9FE-777838C11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06c4c-2328-4860-97b9-6899fa44d374"/>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BE80DD31-0EB4-468C-A389-0ED885791036}">
  <ds:schemaRefs>
    <ds:schemaRef ds:uri="http://purl.org/dc/elements/1.1/"/>
    <ds:schemaRef ds:uri="38306c4c-2328-4860-97b9-6899fa44d374"/>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f60b0d17-2e91-4fd4-b11f-56b20494001a"/>
    <ds:schemaRef ds:uri="http://schemas.microsoft.com/office/2006/metadata/properties"/>
    <ds:schemaRef ds:uri="http://purl.org/dc/dcmitype/"/>
    <ds:schemaRef ds:uri="http://purl.org/dc/terms/"/>
  </ds:schemaRefs>
</ds:datastoreItem>
</file>

<file path=docMetadata/LabelInfo.xml><?xml version="1.0" encoding="utf-8"?>
<clbl:labelList xmlns:clbl="http://schemas.microsoft.com/office/2020/mipLabelMetadata">
  <clbl:label id="{ceab0fb5-f7ff-48b4-a0d0-9f76ef96ecf9}" enabled="0" method="" siteId="{ceab0fb5-f7ff-48b4-a0d0-9f76ef96ecf9}" removed="1"/>
</clbl:labelList>
</file>

<file path=docProps/app.xml><?xml version="1.0" encoding="utf-8"?>
<Properties xmlns="http://schemas.openxmlformats.org/officeDocument/2006/extended-properties" xmlns:vt="http://schemas.openxmlformats.org/officeDocument/2006/docPropsVTypes">
  <Template>Template - 2019-11 AHA-ACC Slide</Template>
  <TotalTime>1220</TotalTime>
  <Words>20398</Words>
  <Application>Microsoft Office PowerPoint</Application>
  <PresentationFormat>Custom</PresentationFormat>
  <Paragraphs>2369</Paragraphs>
  <Slides>160</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160</vt:i4>
      </vt:variant>
    </vt:vector>
  </HeadingPairs>
  <TitlesOfParts>
    <vt:vector size="175" baseType="lpstr">
      <vt:lpstr>Aptos</vt:lpstr>
      <vt:lpstr>Arial</vt:lpstr>
      <vt:lpstr>Calibri</vt:lpstr>
      <vt:lpstr>Cambria Math</vt:lpstr>
      <vt:lpstr>Lub Dub Heavy</vt:lpstr>
      <vt:lpstr>Lub Dub Medium</vt:lpstr>
      <vt:lpstr>Symbol</vt:lpstr>
      <vt:lpstr>Times New Roman</vt:lpstr>
      <vt:lpstr>Title Slides</vt:lpstr>
      <vt:lpstr>Transition Slides</vt:lpstr>
      <vt:lpstr>Simple Slides</vt:lpstr>
      <vt:lpstr>Photo Slides</vt:lpstr>
      <vt:lpstr>Split Content</vt:lpstr>
      <vt:lpstr>Image Right</vt:lpstr>
      <vt:lpstr>Closing Slides</vt:lpstr>
      <vt:lpstr>2025 AHA/ACC/AANP/AAPA/ABC/ACCP/ACPM/AGS/AMA/ASPC/ NMA/PCNA/SGIM Guideline for the Prevention, Detection, Evaluation, and Management of High Blood Pressure in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Tanisha Gitchuway</cp:lastModifiedBy>
  <cp:revision>137</cp:revision>
  <dcterms:created xsi:type="dcterms:W3CDTF">2020-01-10T22:06:40Z</dcterms:created>
  <dcterms:modified xsi:type="dcterms:W3CDTF">2025-08-05T14:08:36Z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ies>
</file>