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98"/>
  </p:notesMasterIdLst>
  <p:handoutMasterIdLst>
    <p:handoutMasterId r:id="rId99"/>
  </p:handoutMasterIdLst>
  <p:sldIdLst>
    <p:sldId id="256" r:id="rId11"/>
    <p:sldId id="259" r:id="rId12"/>
    <p:sldId id="260" r:id="rId13"/>
    <p:sldId id="388" r:id="rId14"/>
    <p:sldId id="389" r:id="rId15"/>
    <p:sldId id="390" r:id="rId16"/>
    <p:sldId id="391" r:id="rId17"/>
    <p:sldId id="392" r:id="rId18"/>
    <p:sldId id="393"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385" r:id="rId32"/>
    <p:sldId id="273" r:id="rId33"/>
    <p:sldId id="386" r:id="rId34"/>
    <p:sldId id="274" r:id="rId35"/>
    <p:sldId id="275" r:id="rId36"/>
    <p:sldId id="276" r:id="rId37"/>
    <p:sldId id="277" r:id="rId38"/>
    <p:sldId id="38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394" r:id="rId60"/>
    <p:sldId id="298" r:id="rId61"/>
    <p:sldId id="299" r:id="rId62"/>
    <p:sldId id="300" r:id="rId63"/>
    <p:sldId id="301" r:id="rId64"/>
    <p:sldId id="302" r:id="rId65"/>
    <p:sldId id="303" r:id="rId66"/>
    <p:sldId id="304" r:id="rId67"/>
    <p:sldId id="305" r:id="rId68"/>
    <p:sldId id="306" r:id="rId69"/>
    <p:sldId id="307" r:id="rId70"/>
    <p:sldId id="308" r:id="rId71"/>
    <p:sldId id="395"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96" r:id="rId89"/>
    <p:sldId id="325" r:id="rId90"/>
    <p:sldId id="326" r:id="rId91"/>
    <p:sldId id="327" r:id="rId92"/>
    <p:sldId id="328" r:id="rId93"/>
    <p:sldId id="329" r:id="rId94"/>
    <p:sldId id="330" r:id="rId95"/>
    <p:sldId id="331" r:id="rId96"/>
    <p:sldId id="332" r:id="rId97"/>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B4515-BA51-8478-8BB7-47BF4C40A6FD}" name="Sabrina Singleton Times" initials="ST" userId="S::sabrina.singletontim@heart.org::b17379f5-0a08-4c0f-a711-1201e448ab9c" providerId="AD"/>
  <p188:author id="{6D0C94C9-3ED9-601F-1CD0-5C44CAA20D68}" name="Tanisha Gitchuway" initials="TG"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DD1"/>
    <a:srgbClr val="C4D9F0"/>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CA0C6-2B3C-DBB3-4442-3C4788518E62}" v="21" dt="2024-05-06T17:50:38.9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07" Type="http://schemas.microsoft.com/office/2018/10/relationships/authors" Target="authors.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Cibotti-Sun" userId="f37d2f36-e351-4185-a8f2-a1a4a2c82841" providerId="ADAL" clId="{6E86BFBE-A18A-4605-ADAE-09E977BC0999}"/>
    <pc:docChg chg="modSld">
      <pc:chgData name="Morgane Cibotti-Sun" userId="f37d2f36-e351-4185-a8f2-a1a4a2c82841" providerId="ADAL" clId="{6E86BFBE-A18A-4605-ADAE-09E977BC0999}" dt="2024-05-06T18:41:27.727" v="0" actId="20577"/>
      <pc:docMkLst>
        <pc:docMk/>
      </pc:docMkLst>
      <pc:sldChg chg="modSp mod">
        <pc:chgData name="Morgane Cibotti-Sun" userId="f37d2f36-e351-4185-a8f2-a1a4a2c82841" providerId="ADAL" clId="{6E86BFBE-A18A-4605-ADAE-09E977BC0999}" dt="2024-05-06T18:41:27.727" v="0" actId="20577"/>
        <pc:sldMkLst>
          <pc:docMk/>
          <pc:sldMk cId="1736425782" sldId="256"/>
        </pc:sldMkLst>
        <pc:spChg chg="mod">
          <ac:chgData name="Morgane Cibotti-Sun" userId="f37d2f36-e351-4185-a8f2-a1a4a2c82841" providerId="ADAL" clId="{6E86BFBE-A18A-4605-ADAE-09E977BC0999}" dt="2024-05-06T18:41:27.727" v="0" actId="20577"/>
          <ac:spMkLst>
            <pc:docMk/>
            <pc:sldMk cId="1736425782" sldId="256"/>
            <ac:spMk id="6" creationId="{60A42F99-7224-4EEC-9E99-AB3C14B4DD6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5/6/2024</a:t>
            </a:fld>
            <a:endParaRPr lang="en-US"/>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5/6/2024</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BFC7-9C4D-52AB-DEF9-8F1D6A65CCF8}"/>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6DC0C-9937-C660-B844-85A8332CFD53}"/>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890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E08E-0FF8-3DDE-8BA6-ACF1DACAD0AB}"/>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417D0-7123-45DD-D06C-5F5B6610FD38}"/>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062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com/v3/__https:/www.jacc.org/doi/10.1016/j.jacc.2024.02.014__;!!IQSCTYBSse9odmP7!LD1E7I5fB69r0Y_qMnsgpA9SntVuVkq7xWdNZgpIkcWT03m6WPxOfs34fHa3NdgQa0FL3C5pK5sOuMqzO5GOzgnb$" TargetMode="External"/><Relationship Id="rId2" Type="http://schemas.openxmlformats.org/officeDocument/2006/relationships/hyperlink" Target="https://www.ahajournals.org/doi/10.1161/CIR.0000000000001250"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361434" y="4155947"/>
            <a:ext cx="13964165" cy="1025654"/>
          </a:xfrm>
        </p:spPr>
        <p:txBody>
          <a:bodyPr/>
          <a:lstStyle/>
          <a:p>
            <a:r>
              <a:rPr lang="en-US"/>
              <a:t>A Report of the American Heart Association/American College of Cardiology Joint Committee on Clinical Practice Guidelines</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631579" y="1563469"/>
            <a:ext cx="13417345" cy="2560289"/>
          </a:xfrm>
        </p:spPr>
        <p:txBody>
          <a:bodyPr lIns="91440" tIns="45720" rIns="91440" bIns="45720" anchor="b"/>
          <a:lstStyle/>
          <a:p>
            <a:pPr algn="ctr"/>
            <a:r>
              <a:rPr lang="en-US" sz="5000" dirty="0">
                <a:latin typeface="Lub Dub Heavy"/>
              </a:rPr>
              <a:t>2024 AHA/ACC/AMSSM/HRS/PACES/</a:t>
            </a:r>
            <a:r>
              <a:rPr lang="en-US" sz="5000">
                <a:latin typeface="Lub Dub Heavy"/>
              </a:rPr>
              <a:t>SCMR </a:t>
            </a:r>
            <a:br>
              <a:rPr lang="en-US" sz="5000">
                <a:latin typeface="Lub Dub Heavy"/>
              </a:rPr>
            </a:br>
            <a:r>
              <a:rPr lang="en-US" sz="5000">
                <a:latin typeface="Lub Dub Heavy"/>
              </a:rPr>
              <a:t>Guideline </a:t>
            </a:r>
            <a:r>
              <a:rPr lang="en-US" sz="5000" dirty="0">
                <a:latin typeface="Lub Dub Heavy"/>
              </a:rPr>
              <a:t>for the Management of Hypertrophic Cardiomyopathy</a:t>
            </a:r>
          </a:p>
        </p:txBody>
      </p:sp>
      <p:sp>
        <p:nvSpPr>
          <p:cNvPr id="3" name="TextBox 2">
            <a:extLst>
              <a:ext uri="{FF2B5EF4-FFF2-40B4-BE49-F238E27FC236}">
                <a16:creationId xmlns:a16="http://schemas.microsoft.com/office/drawing/2014/main" id="{BA7B8FB9-EAD0-6A6B-7FB2-0B829F384853}"/>
              </a:ext>
            </a:extLst>
          </p:cNvPr>
          <p:cNvSpPr txBox="1"/>
          <p:nvPr/>
        </p:nvSpPr>
        <p:spPr>
          <a:xfrm>
            <a:off x="365766" y="6120008"/>
            <a:ext cx="13961496" cy="646331"/>
          </a:xfrm>
          <a:prstGeom prst="rect">
            <a:avLst/>
          </a:prstGeom>
          <a:noFill/>
        </p:spPr>
        <p:txBody>
          <a:bodyPr wrap="square" lIns="91440" tIns="45720" rIns="91440" bIns="45720" anchor="t">
            <a:spAutoFit/>
          </a:bodyPr>
          <a:lstStyle/>
          <a:p>
            <a:r>
              <a:rPr lang="en-US" i="1" dirty="0">
                <a:latin typeface="Lub Dub Medium"/>
              </a:rPr>
              <a:t>Developed in Collaboration With and Endorsed by the American Medical Society for Sports Medicine, the Heart Rhythm Society, the Pediatric &amp; Congenital Electrophysiology Society, and the Society for Cardiovascular Magnetic Resonance</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4066732-20ED-06D3-19B5-98204A879432}"/>
              </a:ext>
            </a:extLst>
          </p:cNvPr>
          <p:cNvSpPr>
            <a:spLocks noGrp="1"/>
          </p:cNvSpPr>
          <p:nvPr/>
        </p:nvSpPr>
        <p:spPr>
          <a:xfrm>
            <a:off x="2667000" y="3175687"/>
            <a:ext cx="92964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a:latin typeface="Lub Dub Heavy" panose="020B0903030403020204" pitchFamily="34" charset="0"/>
              </a:rPr>
              <a:t>Top 10 Take-Home Messages</a:t>
            </a:r>
          </a:p>
        </p:txBody>
      </p:sp>
    </p:spTree>
    <p:extLst>
      <p:ext uri="{BB962C8B-B14F-4D97-AF65-F5344CB8AC3E}">
        <p14:creationId xmlns:p14="http://schemas.microsoft.com/office/powerpoint/2010/main" val="107229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a:p>
        </p:txBody>
      </p:sp>
      <p:sp>
        <p:nvSpPr>
          <p:cNvPr id="2" name="Title 3">
            <a:extLst>
              <a:ext uri="{FF2B5EF4-FFF2-40B4-BE49-F238E27FC236}">
                <a16:creationId xmlns:a16="http://schemas.microsoft.com/office/drawing/2014/main" id="{6DBEE564-D241-349B-FB75-B74C2E00F26A}"/>
              </a:ext>
            </a:extLst>
          </p:cNvPr>
          <p:cNvSpPr>
            <a:spLocks noGrp="1"/>
          </p:cNvSpPr>
          <p:nvPr/>
        </p:nvSpPr>
        <p:spPr>
          <a:xfrm>
            <a:off x="4076700" y="17526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4774AD08-67E9-6C20-45CC-F107DD2CF1D1}"/>
              </a:ext>
            </a:extLst>
          </p:cNvPr>
          <p:cNvSpPr txBox="1"/>
          <p:nvPr/>
        </p:nvSpPr>
        <p:spPr>
          <a:xfrm>
            <a:off x="1333500" y="2560528"/>
            <a:ext cx="11963400" cy="3108543"/>
          </a:xfrm>
          <a:prstGeom prst="rect">
            <a:avLst/>
          </a:prstGeom>
          <a:noFill/>
        </p:spPr>
        <p:txBody>
          <a:bodyPr wrap="square">
            <a:spAutoFit/>
          </a:bodyPr>
          <a:lstStyle/>
          <a:p>
            <a:r>
              <a:rPr lang="en-US" sz="2800" b="1" dirty="0">
                <a:latin typeface="Lub Dub Medium" panose="020B0603030403020204" pitchFamily="34" charset="0"/>
              </a:rPr>
              <a:t>1. </a:t>
            </a:r>
            <a:r>
              <a:rPr lang="en-US" sz="2800" dirty="0">
                <a:latin typeface="Lub Dub Medium" panose="020B0603030403020204" pitchFamily="34" charset="0"/>
              </a:rPr>
              <a:t>Shared decision-making is essential to provide the best clinical care. This involves thoughtful dialogue among patients, families, and their care team in which health care professionals present all available testing and </a:t>
            </a:r>
            <a:r>
              <a:rPr lang="en-US" sz="2800">
                <a:latin typeface="Lub Dub Medium" panose="020B0603030403020204" pitchFamily="34" charset="0"/>
              </a:rPr>
              <a:t>treatment options; </a:t>
            </a:r>
            <a:r>
              <a:rPr lang="en-US" sz="2800" dirty="0">
                <a:latin typeface="Lub Dub Medium" panose="020B0603030403020204" pitchFamily="34" charset="0"/>
              </a:rPr>
              <a:t>discuss the risks, benefits, and applicability of those options to the individual patient; and ensure the patient expresses their personal preferences and goals to develop their treatment plan. </a:t>
            </a:r>
          </a:p>
        </p:txBody>
      </p:sp>
    </p:spTree>
    <p:extLst>
      <p:ext uri="{BB962C8B-B14F-4D97-AF65-F5344CB8AC3E}">
        <p14:creationId xmlns:p14="http://schemas.microsoft.com/office/powerpoint/2010/main" val="196517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F877DC6-C75C-9F1C-AF3E-C54E03F393E0}"/>
              </a:ext>
            </a:extLst>
          </p:cNvPr>
          <p:cNvSpPr>
            <a:spLocks noGrp="1"/>
          </p:cNvSpPr>
          <p:nvPr/>
        </p:nvSpPr>
        <p:spPr>
          <a:xfrm>
            <a:off x="4076700" y="15240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9E4BFEF9-B149-60A1-65ED-9A9827E7D830}"/>
              </a:ext>
            </a:extLst>
          </p:cNvPr>
          <p:cNvSpPr txBox="1"/>
          <p:nvPr/>
        </p:nvSpPr>
        <p:spPr>
          <a:xfrm>
            <a:off x="876300" y="2438400"/>
            <a:ext cx="12877800" cy="4401205"/>
          </a:xfrm>
          <a:prstGeom prst="rect">
            <a:avLst/>
          </a:prstGeom>
          <a:noFill/>
        </p:spPr>
        <p:txBody>
          <a:bodyPr wrap="square">
            <a:spAutoFit/>
          </a:bodyPr>
          <a:lstStyle/>
          <a:p>
            <a:r>
              <a:rPr lang="en-US" sz="2800" b="1">
                <a:latin typeface="Lub Dub Medium" panose="020B0603030403020204" pitchFamily="34" charset="0"/>
              </a:rPr>
              <a:t>2. </a:t>
            </a:r>
            <a:r>
              <a:rPr lang="en-US" sz="2800">
                <a:latin typeface="Lub Dub Medium" panose="020B0603030403020204" pitchFamily="34" charset="0"/>
              </a:rPr>
              <a:t>Although the primary cardiology team can initiate evaluation, treatment, and longitudinal care, referral to multidisciplinary hypertrophic cardiomyopathy (HCM) centers with appropriate expertise can be important to optimizing care for patients with HCM. Challenging treatment decisions—where reasonable alternatives exist, where the strength of recommendation is weak (</a:t>
            </a:r>
            <a:r>
              <a:rPr lang="en-US" sz="2800" err="1">
                <a:latin typeface="Lub Dub Medium" panose="020B0603030403020204" pitchFamily="34" charset="0"/>
              </a:rPr>
              <a:t>eg</a:t>
            </a:r>
            <a:r>
              <a:rPr lang="en-US" sz="2800">
                <a:latin typeface="Lub Dub Medium" panose="020B0603030403020204" pitchFamily="34" charset="0"/>
              </a:rPr>
              <a:t>, any decision relying on a Class of Recommendation 2b) or is particularly nuanced (</a:t>
            </a:r>
            <a:r>
              <a:rPr lang="en-US" sz="2800" err="1">
                <a:latin typeface="Lub Dub Medium" panose="020B0603030403020204" pitchFamily="34" charset="0"/>
              </a:rPr>
              <a:t>eg</a:t>
            </a:r>
            <a:r>
              <a:rPr lang="en-US" sz="2800">
                <a:latin typeface="Lub Dub Medium" panose="020B0603030403020204" pitchFamily="34" charset="0"/>
              </a:rPr>
              <a:t>, interpretation of genetic testing; primary prevention implantable cardioverter-defibrillator decision-making), and for HCM-specific invasive procedures—may critically benefit from involving specialized HCM centers. </a:t>
            </a:r>
          </a:p>
        </p:txBody>
      </p:sp>
    </p:spTree>
    <p:extLst>
      <p:ext uri="{BB962C8B-B14F-4D97-AF65-F5344CB8AC3E}">
        <p14:creationId xmlns:p14="http://schemas.microsoft.com/office/powerpoint/2010/main" val="146030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a:p>
        </p:txBody>
      </p:sp>
      <p:sp>
        <p:nvSpPr>
          <p:cNvPr id="2" name="Title 3">
            <a:extLst>
              <a:ext uri="{FF2B5EF4-FFF2-40B4-BE49-F238E27FC236}">
                <a16:creationId xmlns:a16="http://schemas.microsoft.com/office/drawing/2014/main" id="{B22B8527-F680-1D2C-31B2-E308515B4BC9}"/>
              </a:ext>
            </a:extLst>
          </p:cNvPr>
          <p:cNvSpPr>
            <a:spLocks noGrp="1"/>
          </p:cNvSpPr>
          <p:nvPr/>
        </p:nvSpPr>
        <p:spPr>
          <a:xfrm>
            <a:off x="4076700" y="15240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EDBDF5DB-36AC-C61F-31FF-8C53B5D0DEB9}"/>
              </a:ext>
            </a:extLst>
          </p:cNvPr>
          <p:cNvSpPr txBox="1"/>
          <p:nvPr/>
        </p:nvSpPr>
        <p:spPr>
          <a:xfrm>
            <a:off x="723900" y="2304395"/>
            <a:ext cx="13182600" cy="4401205"/>
          </a:xfrm>
          <a:prstGeom prst="rect">
            <a:avLst/>
          </a:prstGeom>
          <a:noFill/>
        </p:spPr>
        <p:txBody>
          <a:bodyPr wrap="square">
            <a:spAutoFit/>
          </a:bodyPr>
          <a:lstStyle/>
          <a:p>
            <a:r>
              <a:rPr lang="en-US" sz="2800" b="1" dirty="0">
                <a:latin typeface="Lub Dub Medium" panose="020B0603030403020204" pitchFamily="34" charset="0"/>
              </a:rPr>
              <a:t>3. </a:t>
            </a:r>
            <a:r>
              <a:rPr lang="en-US" sz="2800" dirty="0">
                <a:latin typeface="Lub Dub Medium" panose="020B0603030403020204" pitchFamily="34" charset="0"/>
              </a:rPr>
              <a:t>Careful ascertainment of family history, counseling patients with HCM about the potential for genetic transmission of HCM, and options for genetic testing are cornerstones of care. Screening first-degree family members of patients with HCM, using either genetic testing, serial imaging, or electrocardiographic surveillance as appropriate, can begin at any age and can be influenced by specifics of the patient and family history and family preference. Because screening recommendations for family members hinge on the pathogenicity of any detected variants, the reported pathogenicity should be reconfirmed every 2 to 3 years, and input from specialized HCM centers with genetics expertise may be valuable.</a:t>
            </a:r>
          </a:p>
        </p:txBody>
      </p:sp>
    </p:spTree>
    <p:extLst>
      <p:ext uri="{BB962C8B-B14F-4D97-AF65-F5344CB8AC3E}">
        <p14:creationId xmlns:p14="http://schemas.microsoft.com/office/powerpoint/2010/main" val="425374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0F1705-AA4B-7D67-D20B-1DE1A7831C94}"/>
              </a:ext>
            </a:extLst>
          </p:cNvPr>
          <p:cNvSpPr>
            <a:spLocks noGrp="1"/>
          </p:cNvSpPr>
          <p:nvPr/>
        </p:nvSpPr>
        <p:spPr>
          <a:xfrm>
            <a:off x="4076700" y="15240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212BA24D-FEF2-9C5C-FFF0-A166E7819DE0}"/>
              </a:ext>
            </a:extLst>
          </p:cNvPr>
          <p:cNvSpPr txBox="1"/>
          <p:nvPr/>
        </p:nvSpPr>
        <p:spPr>
          <a:xfrm>
            <a:off x="2057400" y="2345085"/>
            <a:ext cx="10515600" cy="3539430"/>
          </a:xfrm>
          <a:prstGeom prst="rect">
            <a:avLst/>
          </a:prstGeom>
          <a:noFill/>
        </p:spPr>
        <p:txBody>
          <a:bodyPr wrap="square">
            <a:spAutoFit/>
          </a:bodyPr>
          <a:lstStyle/>
          <a:p>
            <a:r>
              <a:rPr lang="en-US" sz="2800" b="1">
                <a:latin typeface="Lub Dub Medium" panose="020B0603030403020204" pitchFamily="34" charset="0"/>
              </a:rPr>
              <a:t>4. </a:t>
            </a:r>
            <a:r>
              <a:rPr lang="en-US" sz="2800">
                <a:latin typeface="Lub Dub Medium" panose="020B0603030403020204" pitchFamily="34" charset="0"/>
              </a:rPr>
              <a:t>Assessing a patient’s risk for sudden cardiac death is an important component of management. Integrating the presence or absence of established risk markers with tools to estimate individual risk score will facilitate the patient’s ability to participate in decision-making regarding implantable cardioverter-defibrillator placement. These discussions should incorporate a patient’s personal level of risk tolerance and their specific treatment goals.</a:t>
            </a:r>
          </a:p>
        </p:txBody>
      </p:sp>
    </p:spTree>
    <p:extLst>
      <p:ext uri="{BB962C8B-B14F-4D97-AF65-F5344CB8AC3E}">
        <p14:creationId xmlns:p14="http://schemas.microsoft.com/office/powerpoint/2010/main" val="67791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a:t>
            </a:fld>
            <a:endParaRPr lang="en-US"/>
          </a:p>
        </p:txBody>
      </p:sp>
      <p:sp>
        <p:nvSpPr>
          <p:cNvPr id="2" name="Title 3">
            <a:extLst>
              <a:ext uri="{FF2B5EF4-FFF2-40B4-BE49-F238E27FC236}">
                <a16:creationId xmlns:a16="http://schemas.microsoft.com/office/drawing/2014/main" id="{441A5C03-5BAB-2073-FB8A-5060E8080D9C}"/>
              </a:ext>
            </a:extLst>
          </p:cNvPr>
          <p:cNvSpPr>
            <a:spLocks noGrp="1"/>
          </p:cNvSpPr>
          <p:nvPr/>
        </p:nvSpPr>
        <p:spPr>
          <a:xfrm>
            <a:off x="4076700" y="12192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7566FBA3-CA27-03B6-01D4-552559B510A2}"/>
              </a:ext>
            </a:extLst>
          </p:cNvPr>
          <p:cNvSpPr txBox="1"/>
          <p:nvPr/>
        </p:nvSpPr>
        <p:spPr>
          <a:xfrm>
            <a:off x="952500" y="2057400"/>
            <a:ext cx="12725400" cy="5262979"/>
          </a:xfrm>
          <a:prstGeom prst="rect">
            <a:avLst/>
          </a:prstGeom>
          <a:noFill/>
        </p:spPr>
        <p:txBody>
          <a:bodyPr wrap="square">
            <a:spAutoFit/>
          </a:bodyPr>
          <a:lstStyle/>
          <a:p>
            <a:r>
              <a:rPr lang="en-US" sz="2800" b="1">
                <a:latin typeface="Lub Dub Medium" panose="020B0603030403020204" pitchFamily="34" charset="0"/>
              </a:rPr>
              <a:t>5. </a:t>
            </a:r>
            <a:r>
              <a:rPr lang="en-US" sz="2800">
                <a:latin typeface="Lub Dub Medium" panose="020B0603030403020204" pitchFamily="34" charset="0"/>
              </a:rPr>
              <a:t>The risk factors for sudden cardiac death in children with HCM carry different weights and components than those used in adult patients. Pediatric risk stratification also varies with age and must account for different body sizes. Coupled with the complexity of placing implantable cardioverter-defibrillators in young patients with anticipated growth and a higher risk of device complications, the threshold for implantable cardioverter-defibrillator implantation in children often differs from adults. These differences are best addressed at comprehensive HCM centers with expertise in caring for children with HCM. New risk calculators, specific to children and adolescents, have been validated and can help young patients and their families contextualize their estimated risk of sudden cardiac death.</a:t>
            </a:r>
          </a:p>
        </p:txBody>
      </p:sp>
    </p:spTree>
    <p:extLst>
      <p:ext uri="{BB962C8B-B14F-4D97-AF65-F5344CB8AC3E}">
        <p14:creationId xmlns:p14="http://schemas.microsoft.com/office/powerpoint/2010/main" val="316303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8D3B418-9367-08E3-4E1A-FCD4A68E3609}"/>
              </a:ext>
            </a:extLst>
          </p:cNvPr>
          <p:cNvSpPr>
            <a:spLocks noGrp="1"/>
          </p:cNvSpPr>
          <p:nvPr/>
        </p:nvSpPr>
        <p:spPr>
          <a:xfrm>
            <a:off x="4076700" y="20574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5F7DFFBA-F1A7-B799-C2C6-0F32CA86531D}"/>
              </a:ext>
            </a:extLst>
          </p:cNvPr>
          <p:cNvSpPr txBox="1"/>
          <p:nvPr/>
        </p:nvSpPr>
        <p:spPr>
          <a:xfrm>
            <a:off x="2019300" y="2743200"/>
            <a:ext cx="10591800" cy="3970318"/>
          </a:xfrm>
          <a:prstGeom prst="rect">
            <a:avLst/>
          </a:prstGeom>
          <a:noFill/>
        </p:spPr>
        <p:txBody>
          <a:bodyPr wrap="square">
            <a:spAutoFit/>
          </a:bodyPr>
          <a:lstStyle/>
          <a:p>
            <a:r>
              <a:rPr lang="en-US" sz="2800" b="1" dirty="0">
                <a:latin typeface="Lub Dub Medium" panose="020B0603030403020204" pitchFamily="34" charset="0"/>
              </a:rPr>
              <a:t>6. </a:t>
            </a:r>
            <a:r>
              <a:rPr lang="en-US" sz="2800" dirty="0">
                <a:latin typeface="Lub Dub Medium" panose="020B0603030403020204" pitchFamily="34" charset="0"/>
              </a:rPr>
              <a:t>Cardiac myosin inhibitors are now available to treat patients with symptomatic obstructive HCM.  This new class of medication inhibits actin-myosin interaction, thus decreasing cardiac contractility and reducing left ventricular outflow tract obstruction. </a:t>
            </a:r>
            <a:r>
              <a:rPr lang="en-US" sz="2800" dirty="0" err="1">
                <a:latin typeface="Lub Dub Medium" panose="020B0603030403020204" pitchFamily="34" charset="0"/>
              </a:rPr>
              <a:t>Mavacamten</a:t>
            </a:r>
            <a:r>
              <a:rPr lang="en-US" sz="2800" dirty="0">
                <a:latin typeface="Lub Dub Medium" panose="020B0603030403020204" pitchFamily="34" charset="0"/>
              </a:rPr>
              <a:t> is currently the only U.S. Food and Drug Administration–approved agent.  These agents can be beneficial for patients with obstructive HCM who do not derive adequate symptomatic relief from first-line drug therapy.</a:t>
            </a:r>
          </a:p>
        </p:txBody>
      </p:sp>
    </p:spTree>
    <p:extLst>
      <p:ext uri="{BB962C8B-B14F-4D97-AF65-F5344CB8AC3E}">
        <p14:creationId xmlns:p14="http://schemas.microsoft.com/office/powerpoint/2010/main" val="6235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17</a:t>
            </a:fld>
            <a:endParaRPr lang="en-US"/>
          </a:p>
        </p:txBody>
      </p:sp>
      <p:sp>
        <p:nvSpPr>
          <p:cNvPr id="2" name="Title 3">
            <a:extLst>
              <a:ext uri="{FF2B5EF4-FFF2-40B4-BE49-F238E27FC236}">
                <a16:creationId xmlns:a16="http://schemas.microsoft.com/office/drawing/2014/main" id="{11848E26-1D2E-A2FF-E718-D9061DE768CD}"/>
              </a:ext>
            </a:extLst>
          </p:cNvPr>
          <p:cNvSpPr>
            <a:spLocks noGrp="1"/>
          </p:cNvSpPr>
          <p:nvPr/>
        </p:nvSpPr>
        <p:spPr>
          <a:xfrm>
            <a:off x="4076700" y="20574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55BAE13C-CFB0-4620-D675-95D09A0C36BD}"/>
              </a:ext>
            </a:extLst>
          </p:cNvPr>
          <p:cNvSpPr txBox="1"/>
          <p:nvPr/>
        </p:nvSpPr>
        <p:spPr>
          <a:xfrm>
            <a:off x="1908969" y="2895600"/>
            <a:ext cx="10812462" cy="3539430"/>
          </a:xfrm>
          <a:prstGeom prst="rect">
            <a:avLst/>
          </a:prstGeom>
          <a:noFill/>
        </p:spPr>
        <p:txBody>
          <a:bodyPr wrap="square">
            <a:spAutoFit/>
          </a:bodyPr>
          <a:lstStyle/>
          <a:p>
            <a:r>
              <a:rPr lang="en-US" sz="2800" b="1">
                <a:latin typeface="Lub Dub Medium" panose="020B0603030403020204" pitchFamily="34" charset="0"/>
              </a:rPr>
              <a:t>7. </a:t>
            </a:r>
            <a:r>
              <a:rPr lang="en-US" sz="2800">
                <a:latin typeface="Lub Dub Medium" panose="020B0603030403020204" pitchFamily="34" charset="0"/>
              </a:rPr>
              <a:t>Invasive septal reduction therapies (surgical septal myectomy and alcohol septal ablation), when performed by experienced HCM teams at dedicated centers, can provide safe and effective symptomatic relief for patients with drug-refractory or severe outflow tract obstruction. Given the data on the significantly improved outcomes at comprehensive HCM centers, these decisions represent an optimal opportunity for referral. </a:t>
            </a:r>
          </a:p>
        </p:txBody>
      </p:sp>
    </p:spTree>
    <p:extLst>
      <p:ext uri="{BB962C8B-B14F-4D97-AF65-F5344CB8AC3E}">
        <p14:creationId xmlns:p14="http://schemas.microsoft.com/office/powerpoint/2010/main" val="420100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66C3B8-8CE9-0FCF-E29B-CF92D1E3A4EB}"/>
              </a:ext>
            </a:extLst>
          </p:cNvPr>
          <p:cNvSpPr>
            <a:spLocks noGrp="1"/>
          </p:cNvSpPr>
          <p:nvPr/>
        </p:nvSpPr>
        <p:spPr>
          <a:xfrm>
            <a:off x="4076700" y="15240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16C769F0-2DD6-8D0F-F3C1-416C9172A80D}"/>
              </a:ext>
            </a:extLst>
          </p:cNvPr>
          <p:cNvSpPr txBox="1"/>
          <p:nvPr/>
        </p:nvSpPr>
        <p:spPr>
          <a:xfrm>
            <a:off x="1524000" y="2362200"/>
            <a:ext cx="11582400" cy="4832092"/>
          </a:xfrm>
          <a:prstGeom prst="rect">
            <a:avLst/>
          </a:prstGeom>
          <a:noFill/>
        </p:spPr>
        <p:txBody>
          <a:bodyPr wrap="square">
            <a:spAutoFit/>
          </a:bodyPr>
          <a:lstStyle/>
          <a:p>
            <a:r>
              <a:rPr lang="en-US" sz="2800" b="1">
                <a:latin typeface="Lub Dub Medium" panose="020B0603030403020204" pitchFamily="34" charset="0"/>
              </a:rPr>
              <a:t>8. </a:t>
            </a:r>
            <a:r>
              <a:rPr lang="en-US" sz="2800">
                <a:latin typeface="Lub Dub Medium" panose="020B0603030403020204" pitchFamily="34" charset="0"/>
              </a:rPr>
              <a:t>Patients with HCM and persistent or paroxysmal atrial fibrillation have a sufficiently increased risk of stroke such that oral anticoagulation with direct-acting oral anticoagulants (or alternatively warfarin) should be considered the default treatment option irrespective of the CHA2DS2-VASc score. New tools to stratify risk for incident atrial fibrillation have been developed and may assist in determining the frequency of screening patients with ambulatory telemetry. Because rapid atrial fibrillation is often poorly tolerated in patients with HCM, maintenance of sinus rhythm and rate control are key treatment goals.</a:t>
            </a:r>
          </a:p>
        </p:txBody>
      </p:sp>
    </p:spTree>
    <p:extLst>
      <p:ext uri="{BB962C8B-B14F-4D97-AF65-F5344CB8AC3E}">
        <p14:creationId xmlns:p14="http://schemas.microsoft.com/office/powerpoint/2010/main" val="217869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19</a:t>
            </a:fld>
            <a:endParaRPr lang="en-US"/>
          </a:p>
        </p:txBody>
      </p:sp>
      <p:sp>
        <p:nvSpPr>
          <p:cNvPr id="2" name="Title 3">
            <a:extLst>
              <a:ext uri="{FF2B5EF4-FFF2-40B4-BE49-F238E27FC236}">
                <a16:creationId xmlns:a16="http://schemas.microsoft.com/office/drawing/2014/main" id="{5D144564-44DE-912B-4CE6-43C1EDC7B73F}"/>
              </a:ext>
            </a:extLst>
          </p:cNvPr>
          <p:cNvSpPr>
            <a:spLocks noGrp="1"/>
          </p:cNvSpPr>
          <p:nvPr/>
        </p:nvSpPr>
        <p:spPr>
          <a:xfrm>
            <a:off x="4076700" y="19050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1570E125-42D1-671B-192F-1B7B8F9B0126}"/>
              </a:ext>
            </a:extLst>
          </p:cNvPr>
          <p:cNvSpPr txBox="1"/>
          <p:nvPr/>
        </p:nvSpPr>
        <p:spPr>
          <a:xfrm>
            <a:off x="2552700" y="2775972"/>
            <a:ext cx="9525000" cy="2677656"/>
          </a:xfrm>
          <a:prstGeom prst="rect">
            <a:avLst/>
          </a:prstGeom>
          <a:noFill/>
        </p:spPr>
        <p:txBody>
          <a:bodyPr wrap="square">
            <a:spAutoFit/>
          </a:bodyPr>
          <a:lstStyle/>
          <a:p>
            <a:r>
              <a:rPr lang="en-US" sz="2800" b="1">
                <a:latin typeface="Lub Dub Medium" panose="020B0603030403020204" pitchFamily="34" charset="0"/>
              </a:rPr>
              <a:t>9. </a:t>
            </a:r>
            <a:r>
              <a:rPr lang="en-US" sz="2800">
                <a:latin typeface="Lub Dub Medium" panose="020B0603030403020204" pitchFamily="34" charset="0"/>
              </a:rPr>
              <a:t>Exercise stress testing is particularly helpful in determining overall exercise tolerance and for latent exercise provoked left ventricular outflow tract obstruction.  Because children may not describe symptoms readily, routine exercise testing can be particularly important for young patients.</a:t>
            </a:r>
          </a:p>
        </p:txBody>
      </p:sp>
    </p:spTree>
    <p:extLst>
      <p:ext uri="{BB962C8B-B14F-4D97-AF65-F5344CB8AC3E}">
        <p14:creationId xmlns:p14="http://schemas.microsoft.com/office/powerpoint/2010/main" val="37939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732119-8D4D-9402-E01F-56BBB44E0649}"/>
              </a:ext>
            </a:extLst>
          </p:cNvPr>
          <p:cNvSpPr txBox="1"/>
          <p:nvPr/>
        </p:nvSpPr>
        <p:spPr>
          <a:xfrm>
            <a:off x="457200" y="1295400"/>
            <a:ext cx="9144000" cy="861774"/>
          </a:xfrm>
          <a:prstGeom prst="rect">
            <a:avLst/>
          </a:prstGeom>
          <a:noFill/>
        </p:spPr>
        <p:txBody>
          <a:bodyPr wrap="square">
            <a:spAutoFit/>
          </a:bodyPr>
          <a:lstStyle/>
          <a:p>
            <a:r>
              <a:rPr lang="en-US" sz="5000">
                <a:latin typeface="Lub Dub Heavy" panose="020B0903030403020204" pitchFamily="34" charset="0"/>
              </a:rPr>
              <a:t>Citation</a:t>
            </a:r>
            <a:r>
              <a:rPr lang="en-US"/>
              <a:t> </a:t>
            </a:r>
          </a:p>
        </p:txBody>
      </p:sp>
      <p:sp>
        <p:nvSpPr>
          <p:cNvPr id="7" name="Text Placeholder 5">
            <a:extLst>
              <a:ext uri="{FF2B5EF4-FFF2-40B4-BE49-F238E27FC236}">
                <a16:creationId xmlns:a16="http://schemas.microsoft.com/office/drawing/2014/main" id="{83D1176B-2EC4-4286-9D0A-27304F2C61E5}"/>
              </a:ext>
            </a:extLst>
          </p:cNvPr>
          <p:cNvSpPr>
            <a:spLocks noGrp="1"/>
          </p:cNvSpPr>
          <p:nvPr/>
        </p:nvSpPr>
        <p:spPr>
          <a:xfrm>
            <a:off x="457200" y="2362200"/>
            <a:ext cx="12877800" cy="2514600"/>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dirty="0">
                <a:latin typeface="Lub Dub Medium"/>
              </a:rPr>
              <a:t>This slide set is adapted from the 2024 AHA/ACC/AMSSM/HRS/PACES Guideline for the Management of Hypertrophic Cardiomyopathy. Published ahead of print May 8, 2024, available at: Circulation. </a:t>
            </a:r>
            <a:r>
              <a:rPr lang="en-US" dirty="0">
                <a:latin typeface="Lub Dub Medium"/>
                <a:cs typeface="Calibri"/>
                <a:hlinkClick r:id="rId2"/>
              </a:rPr>
              <a:t>https://www.ahajournals.org/doi/10.1161/CIR.0000000000001250</a:t>
            </a:r>
            <a:r>
              <a:rPr lang="en-US" dirty="0">
                <a:latin typeface="Lub Dub Medium"/>
              </a:rPr>
              <a:t> And Journal of the American College of Cardiology, published online ahead of print May 8, 2024. J Am Coll </a:t>
            </a:r>
            <a:r>
              <a:rPr lang="en-US" dirty="0" err="1">
                <a:latin typeface="Lub Dub Medium"/>
              </a:rPr>
              <a:t>Cardiol</a:t>
            </a:r>
            <a:r>
              <a:rPr lang="en-US" dirty="0">
                <a:latin typeface="Lub Dub Medium"/>
              </a:rPr>
              <a:t>. </a:t>
            </a:r>
            <a:r>
              <a:rPr lang="en-US" dirty="0">
                <a:latin typeface="Lub Dub Medium"/>
                <a:cs typeface="Calibri"/>
                <a:hlinkClick r:id="rId3"/>
              </a:rPr>
              <a:t>https://www.jacc.org/doi/10.1016/j.jacc.2024.02.014</a:t>
            </a:r>
            <a:endParaRPr lang="en-US" dirty="0">
              <a:latin typeface="Lub Dub Medium"/>
            </a:endParaRPr>
          </a:p>
        </p:txBody>
      </p:sp>
      <p:sp>
        <p:nvSpPr>
          <p:cNvPr id="8" name="TextBox 1">
            <a:extLst>
              <a:ext uri="{FF2B5EF4-FFF2-40B4-BE49-F238E27FC236}">
                <a16:creationId xmlns:a16="http://schemas.microsoft.com/office/drawing/2014/main" id="{E06DEF59-9D61-D041-462C-0878E8EF4BE2}"/>
              </a:ext>
            </a:extLst>
          </p:cNvPr>
          <p:cNvSpPr txBox="1"/>
          <p:nvPr/>
        </p:nvSpPr>
        <p:spPr>
          <a:xfrm>
            <a:off x="11513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Lub Dub Medium" panose="020B0603030403020204" pitchFamily="34" charset="77"/>
              </a:rPr>
              <a:t>© 2024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a:ln>
                <a:noFill/>
              </a:ln>
              <a:solidFill>
                <a:prstClr val="black"/>
              </a:solidFill>
              <a:effectLst/>
              <a:uLnTx/>
              <a:uFillTx/>
              <a:latin typeface="Lub Dub Medium" panose="020B0603030403020204" pitchFamily="34" charset="0"/>
            </a:endParaRP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537185-60BA-4C7A-D001-E6885DC13A33}"/>
              </a:ext>
            </a:extLst>
          </p:cNvPr>
          <p:cNvSpPr>
            <a:spLocks noGrp="1"/>
          </p:cNvSpPr>
          <p:nvPr/>
        </p:nvSpPr>
        <p:spPr>
          <a:xfrm>
            <a:off x="4076700" y="1600200"/>
            <a:ext cx="6477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10 Take Home Messages</a:t>
            </a:r>
          </a:p>
        </p:txBody>
      </p:sp>
      <p:sp>
        <p:nvSpPr>
          <p:cNvPr id="4" name="TextBox 3">
            <a:extLst>
              <a:ext uri="{FF2B5EF4-FFF2-40B4-BE49-F238E27FC236}">
                <a16:creationId xmlns:a16="http://schemas.microsoft.com/office/drawing/2014/main" id="{C84868B3-BF2F-2045-52E3-725B35BDB8F3}"/>
              </a:ext>
            </a:extLst>
          </p:cNvPr>
          <p:cNvSpPr txBox="1"/>
          <p:nvPr/>
        </p:nvSpPr>
        <p:spPr>
          <a:xfrm>
            <a:off x="800100" y="2438400"/>
            <a:ext cx="13030200" cy="4401205"/>
          </a:xfrm>
          <a:prstGeom prst="rect">
            <a:avLst/>
          </a:prstGeom>
          <a:noFill/>
        </p:spPr>
        <p:txBody>
          <a:bodyPr wrap="square">
            <a:spAutoFit/>
          </a:bodyPr>
          <a:lstStyle/>
          <a:p>
            <a:r>
              <a:rPr lang="en-US" sz="2800" b="1">
                <a:latin typeface="Lub Dub Medium" panose="020B0603030403020204" pitchFamily="34" charset="0"/>
              </a:rPr>
              <a:t>10. </a:t>
            </a:r>
            <a:r>
              <a:rPr lang="en-US" sz="2800">
                <a:latin typeface="Lub Dub Medium" panose="020B0603030403020204" pitchFamily="34" charset="0"/>
              </a:rPr>
              <a:t>Increasingly, data affirm that the beneficial effects of exercise on general health are extended to patients with HCM. Healthy recreational exercise (light [&lt;3 metabolic equivalents], moderate [3–6 metabolic equivalents], and vigorous [&gt;6 metabolic equivalents] intensity levels) has not been associated with increased risk of ventricular arrhythmia events in short-term studies. If patients pursue rigorous exercise training for the purpose of performance or competition, it is important to engage in a comprehensive discussion and seek input from expert HCM professionals regarding the potential risks and benefits, to develop an individualized training plan, and to establish a regular schedule for reevaluation. </a:t>
            </a:r>
          </a:p>
        </p:txBody>
      </p:sp>
    </p:spTree>
    <p:extLst>
      <p:ext uri="{BB962C8B-B14F-4D97-AF65-F5344CB8AC3E}">
        <p14:creationId xmlns:p14="http://schemas.microsoft.com/office/powerpoint/2010/main" val="252342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21</a:t>
            </a:fld>
            <a:endParaRPr lang="en-US"/>
          </a:p>
        </p:txBody>
      </p:sp>
      <p:sp>
        <p:nvSpPr>
          <p:cNvPr id="3" name="TextBox 2">
            <a:extLst>
              <a:ext uri="{FF2B5EF4-FFF2-40B4-BE49-F238E27FC236}">
                <a16:creationId xmlns:a16="http://schemas.microsoft.com/office/drawing/2014/main" id="{CB0A4C16-5B5F-1B65-60AB-B09AB1E35162}"/>
              </a:ext>
            </a:extLst>
          </p:cNvPr>
          <p:cNvSpPr txBox="1"/>
          <p:nvPr/>
        </p:nvSpPr>
        <p:spPr>
          <a:xfrm>
            <a:off x="304800" y="1267867"/>
            <a:ext cx="4012324" cy="4832092"/>
          </a:xfrm>
          <a:prstGeom prst="rect">
            <a:avLst/>
          </a:prstGeom>
          <a:noFill/>
        </p:spPr>
        <p:txBody>
          <a:bodyPr wrap="square">
            <a:spAutoFit/>
          </a:bodyPr>
          <a:lstStyle/>
          <a:p>
            <a:r>
              <a:rPr lang="en-US" sz="2800" b="1">
                <a:latin typeface="Lub Dub Medium" panose="020B0603030403020204" pitchFamily="34" charset="0"/>
              </a:rPr>
              <a:t>Table 2. Applying American College of Cardiology/American Heart Association Class of Recommendation and Level of Evidence to Clinical Strategies, Interventions, Treatments, or Diagnostic Testing in Patient Care* (Updated May 2019)</a:t>
            </a:r>
          </a:p>
        </p:txBody>
      </p:sp>
      <p:pic>
        <p:nvPicPr>
          <p:cNvPr id="4" name="Picture 3" descr="A group of colorful boxes with text&#10;&#10;Description automatically generated with medium confidence">
            <a:extLst>
              <a:ext uri="{FF2B5EF4-FFF2-40B4-BE49-F238E27FC236}">
                <a16:creationId xmlns:a16="http://schemas.microsoft.com/office/drawing/2014/main" id="{BBEB3386-C522-6621-3618-8BDA0B8342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8057687" cy="7497371"/>
          </a:xfrm>
          <a:prstGeom prst="rect">
            <a:avLst/>
          </a:prstGeom>
          <a:noFill/>
        </p:spPr>
      </p:pic>
    </p:spTree>
    <p:extLst>
      <p:ext uri="{BB962C8B-B14F-4D97-AF65-F5344CB8AC3E}">
        <p14:creationId xmlns:p14="http://schemas.microsoft.com/office/powerpoint/2010/main" val="331072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EB917D-1DD9-8264-35F7-762C0E5B8E05}"/>
              </a:ext>
            </a:extLst>
          </p:cNvPr>
          <p:cNvSpPr>
            <a:spLocks noGrp="1"/>
          </p:cNvSpPr>
          <p:nvPr>
            <p:ph type="sldNum" sz="quarter" idx="4"/>
          </p:nvPr>
        </p:nvSpPr>
        <p:spPr/>
        <p:txBody>
          <a:bodyPr/>
          <a:lstStyle/>
          <a:p>
            <a:fld id="{01CD3B2E-BC1C-6C4D-9D91-A67B950EE325}" type="slidenum">
              <a:rPr lang="en-US" smtClean="0"/>
              <a:pPr/>
              <a:t>22</a:t>
            </a:fld>
            <a:endParaRPr lang="en-US"/>
          </a:p>
        </p:txBody>
      </p:sp>
      <p:sp>
        <p:nvSpPr>
          <p:cNvPr id="7" name="TextBox 6">
            <a:extLst>
              <a:ext uri="{FF2B5EF4-FFF2-40B4-BE49-F238E27FC236}">
                <a16:creationId xmlns:a16="http://schemas.microsoft.com/office/drawing/2014/main" id="{E61E3A15-188C-C746-66AA-28D2B876FDB9}"/>
              </a:ext>
            </a:extLst>
          </p:cNvPr>
          <p:cNvSpPr txBox="1"/>
          <p:nvPr/>
        </p:nvSpPr>
        <p:spPr>
          <a:xfrm>
            <a:off x="3352800" y="3683913"/>
            <a:ext cx="7924800" cy="861774"/>
          </a:xfrm>
          <a:prstGeom prst="rect">
            <a:avLst/>
          </a:prstGeom>
          <a:noFill/>
        </p:spPr>
        <p:txBody>
          <a:bodyPr wrap="square">
            <a:spAutoFit/>
          </a:bodyPr>
          <a:lstStyle/>
          <a:p>
            <a:r>
              <a:rPr lang="en-US" sz="5000">
                <a:latin typeface="Lub Dub Bold" panose="020B0803030403020204" pitchFamily="34" charset="0"/>
              </a:rPr>
              <a:t>Shared Decision-Making</a:t>
            </a:r>
          </a:p>
        </p:txBody>
      </p:sp>
    </p:spTree>
    <p:extLst>
      <p:ext uri="{BB962C8B-B14F-4D97-AF65-F5344CB8AC3E}">
        <p14:creationId xmlns:p14="http://schemas.microsoft.com/office/powerpoint/2010/main" val="168899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37C3E4-59BA-8CBC-68DC-AEC0D503C78B}"/>
              </a:ext>
            </a:extLst>
          </p:cNvPr>
          <p:cNvSpPr txBox="1"/>
          <p:nvPr/>
        </p:nvSpPr>
        <p:spPr>
          <a:xfrm>
            <a:off x="5105400" y="1828800"/>
            <a:ext cx="4419600" cy="523220"/>
          </a:xfrm>
          <a:prstGeom prst="rect">
            <a:avLst/>
          </a:prstGeom>
          <a:noFill/>
        </p:spPr>
        <p:txBody>
          <a:bodyPr wrap="square">
            <a:spAutoFit/>
          </a:bodyPr>
          <a:lstStyle/>
          <a:p>
            <a:r>
              <a:rPr lang="en-US" sz="2800">
                <a:latin typeface="Lub Dub Medium" panose="020B0603030403020204" pitchFamily="34" charset="0"/>
              </a:rPr>
              <a:t>Shared Decision-Making</a:t>
            </a:r>
          </a:p>
        </p:txBody>
      </p:sp>
      <p:graphicFrame>
        <p:nvGraphicFramePr>
          <p:cNvPr id="4" name="Table 3">
            <a:extLst>
              <a:ext uri="{FF2B5EF4-FFF2-40B4-BE49-F238E27FC236}">
                <a16:creationId xmlns:a16="http://schemas.microsoft.com/office/drawing/2014/main" id="{361DA619-E189-CC81-0B34-6E28E79EE02E}"/>
              </a:ext>
            </a:extLst>
          </p:cNvPr>
          <p:cNvGraphicFramePr>
            <a:graphicFrameLocks noGrp="1"/>
          </p:cNvGraphicFramePr>
          <p:nvPr>
            <p:extLst>
              <p:ext uri="{D42A27DB-BD31-4B8C-83A1-F6EECF244321}">
                <p14:modId xmlns:p14="http://schemas.microsoft.com/office/powerpoint/2010/main" val="701105248"/>
              </p:ext>
            </p:extLst>
          </p:nvPr>
        </p:nvGraphicFramePr>
        <p:xfrm>
          <a:off x="2636837" y="2667000"/>
          <a:ext cx="9356726" cy="4228041"/>
        </p:xfrm>
        <a:graphic>
          <a:graphicData uri="http://schemas.openxmlformats.org/drawingml/2006/table">
            <a:tbl>
              <a:tblPr firstRow="1" firstCol="1" lastRow="1" lastCol="1" bandRow="1" bandCol="1"/>
              <a:tblGrid>
                <a:gridCol w="822325">
                  <a:extLst>
                    <a:ext uri="{9D8B030D-6E8A-4147-A177-3AD203B41FA5}">
                      <a16:colId xmlns:a16="http://schemas.microsoft.com/office/drawing/2014/main" val="718379950"/>
                    </a:ext>
                  </a:extLst>
                </a:gridCol>
                <a:gridCol w="700951">
                  <a:extLst>
                    <a:ext uri="{9D8B030D-6E8A-4147-A177-3AD203B41FA5}">
                      <a16:colId xmlns:a16="http://schemas.microsoft.com/office/drawing/2014/main" val="1562082413"/>
                    </a:ext>
                  </a:extLst>
                </a:gridCol>
                <a:gridCol w="7833450">
                  <a:extLst>
                    <a:ext uri="{9D8B030D-6E8A-4147-A177-3AD203B41FA5}">
                      <a16:colId xmlns:a16="http://schemas.microsoft.com/office/drawing/2014/main" val="255601301"/>
                    </a:ext>
                  </a:extLst>
                </a:gridCol>
              </a:tblGrid>
              <a:tr h="1167488">
                <a:tc gridSpan="3">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Recommendation</a:t>
                      </a:r>
                      <a:r>
                        <a:rPr lang="en-US" sz="1800" b="1" spc="-35">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for</a:t>
                      </a:r>
                      <a:r>
                        <a:rPr lang="en-US" sz="1800" b="1" spc="-35">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Shared</a:t>
                      </a:r>
                      <a:r>
                        <a:rPr lang="en-US" sz="1800" b="1" spc="-35">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Decision-</a:t>
                      </a:r>
                      <a:r>
                        <a:rPr lang="en-US" sz="1800" b="1" spc="-10">
                          <a:solidFill>
                            <a:srgbClr val="000000"/>
                          </a:solidFill>
                          <a:effectLst/>
                          <a:latin typeface="Times New Roman" panose="02020603050405020304" pitchFamily="18" charset="0"/>
                          <a:cs typeface="Times New Roman" panose="02020603050405020304" pitchFamily="18" charset="0"/>
                        </a:rPr>
                        <a:t>Making</a:t>
                      </a:r>
                      <a:endParaRPr lang="en-US" sz="1800">
                        <a:effectLst/>
                        <a:latin typeface="Times New Roman" panose="02020603050405020304" pitchFamily="18" charset="0"/>
                        <a:cs typeface="Times New Roman" panose="02020603050405020304" pitchFamily="18" charset="0"/>
                      </a:endParaRPr>
                    </a:p>
                    <a:p>
                      <a:pPr marL="88900" marR="27178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27178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r>
                        <a:rPr lang="en-US" sz="1800" b="1" spc="-3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Shared</a:t>
                      </a:r>
                      <a:r>
                        <a:rPr lang="en-US" sz="1800" b="1" spc="-3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Decision-</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27178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61859808"/>
                  </a:ext>
                </a:extLst>
              </a:tr>
              <a:tr h="640949">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21623870"/>
                  </a:ext>
                </a:extLst>
              </a:tr>
              <a:tr h="1724862">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60325" indent="-342900">
                        <a:lnSpc>
                          <a:spcPct val="150000"/>
                        </a:lnSpc>
                        <a:spcBef>
                          <a:spcPts val="0"/>
                        </a:spcBef>
                        <a:spcAft>
                          <a:spcPts val="0"/>
                        </a:spcAft>
                        <a:buFont typeface="+mj-lt"/>
                        <a:buAutoNum type="arabicPeriod"/>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or at risk for HCM, shared decision-making is recommended in developing a plan of care (including, but not limited to, decisions regarding genetic evaluation, activity, lifestyle, and therapy choices) that</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includes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full</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disclosure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benefits, and anticipated outcomes of all options, as well the opportunity for the patient and caregivers to express their goals and concerns.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35546397"/>
                  </a:ext>
                </a:extLst>
              </a:tr>
            </a:tbl>
          </a:graphicData>
        </a:graphic>
      </p:graphicFrame>
    </p:spTree>
    <p:extLst>
      <p:ext uri="{BB962C8B-B14F-4D97-AF65-F5344CB8AC3E}">
        <p14:creationId xmlns:p14="http://schemas.microsoft.com/office/powerpoint/2010/main" val="141556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EB917D-1DD9-8264-35F7-762C0E5B8E05}"/>
              </a:ext>
            </a:extLst>
          </p:cNvPr>
          <p:cNvSpPr>
            <a:spLocks noGrp="1"/>
          </p:cNvSpPr>
          <p:nvPr>
            <p:ph type="sldNum" sz="quarter" idx="4"/>
          </p:nvPr>
        </p:nvSpPr>
        <p:spPr/>
        <p:txBody>
          <a:bodyPr/>
          <a:lstStyle/>
          <a:p>
            <a:fld id="{01CD3B2E-BC1C-6C4D-9D91-A67B950EE325}" type="slidenum">
              <a:rPr lang="en-US" smtClean="0"/>
              <a:pPr/>
              <a:t>24</a:t>
            </a:fld>
            <a:endParaRPr lang="en-US"/>
          </a:p>
        </p:txBody>
      </p:sp>
      <p:sp>
        <p:nvSpPr>
          <p:cNvPr id="7" name="TextBox 6">
            <a:extLst>
              <a:ext uri="{FF2B5EF4-FFF2-40B4-BE49-F238E27FC236}">
                <a16:creationId xmlns:a16="http://schemas.microsoft.com/office/drawing/2014/main" id="{E61E3A15-188C-C746-66AA-28D2B876FDB9}"/>
              </a:ext>
            </a:extLst>
          </p:cNvPr>
          <p:cNvSpPr txBox="1"/>
          <p:nvPr/>
        </p:nvSpPr>
        <p:spPr>
          <a:xfrm>
            <a:off x="2362200" y="3683913"/>
            <a:ext cx="9906000" cy="861774"/>
          </a:xfrm>
          <a:prstGeom prst="rect">
            <a:avLst/>
          </a:prstGeom>
          <a:noFill/>
        </p:spPr>
        <p:txBody>
          <a:bodyPr wrap="square">
            <a:spAutoFit/>
          </a:bodyPr>
          <a:lstStyle/>
          <a:p>
            <a:r>
              <a:rPr lang="en-US" sz="5000">
                <a:latin typeface="Lub Dub Bold" panose="020B0803030403020204" pitchFamily="34" charset="0"/>
              </a:rPr>
              <a:t>Multidisciplinary HCM Centers</a:t>
            </a:r>
          </a:p>
        </p:txBody>
      </p:sp>
    </p:spTree>
    <p:extLst>
      <p:ext uri="{BB962C8B-B14F-4D97-AF65-F5344CB8AC3E}">
        <p14:creationId xmlns:p14="http://schemas.microsoft.com/office/powerpoint/2010/main" val="141970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25</a:t>
            </a:fld>
            <a:endParaRPr lang="en-US"/>
          </a:p>
        </p:txBody>
      </p:sp>
      <p:graphicFrame>
        <p:nvGraphicFramePr>
          <p:cNvPr id="2" name="Table 1">
            <a:extLst>
              <a:ext uri="{FF2B5EF4-FFF2-40B4-BE49-F238E27FC236}">
                <a16:creationId xmlns:a16="http://schemas.microsoft.com/office/drawing/2014/main" id="{F7AA3454-3EFD-4493-9E1C-BB5FB87BD8CF}"/>
              </a:ext>
            </a:extLst>
          </p:cNvPr>
          <p:cNvGraphicFramePr>
            <a:graphicFrameLocks noGrp="1"/>
          </p:cNvGraphicFramePr>
          <p:nvPr>
            <p:extLst>
              <p:ext uri="{D42A27DB-BD31-4B8C-83A1-F6EECF244321}">
                <p14:modId xmlns:p14="http://schemas.microsoft.com/office/powerpoint/2010/main" val="4211010338"/>
              </p:ext>
            </p:extLst>
          </p:nvPr>
        </p:nvGraphicFramePr>
        <p:xfrm>
          <a:off x="3048000" y="2667000"/>
          <a:ext cx="8763000" cy="4571999"/>
        </p:xfrm>
        <a:graphic>
          <a:graphicData uri="http://schemas.openxmlformats.org/drawingml/2006/table">
            <a:tbl>
              <a:tblPr firstRow="1" firstCol="1" lastRow="1" lastCol="1" bandRow="1" bandCol="1"/>
              <a:tblGrid>
                <a:gridCol w="795807">
                  <a:extLst>
                    <a:ext uri="{9D8B030D-6E8A-4147-A177-3AD203B41FA5}">
                      <a16:colId xmlns:a16="http://schemas.microsoft.com/office/drawing/2014/main" val="3365852018"/>
                    </a:ext>
                  </a:extLst>
                </a:gridCol>
                <a:gridCol w="821359">
                  <a:extLst>
                    <a:ext uri="{9D8B030D-6E8A-4147-A177-3AD203B41FA5}">
                      <a16:colId xmlns:a16="http://schemas.microsoft.com/office/drawing/2014/main" val="990896340"/>
                    </a:ext>
                  </a:extLst>
                </a:gridCol>
                <a:gridCol w="7145834">
                  <a:extLst>
                    <a:ext uri="{9D8B030D-6E8A-4147-A177-3AD203B41FA5}">
                      <a16:colId xmlns:a16="http://schemas.microsoft.com/office/drawing/2014/main" val="2776142026"/>
                    </a:ext>
                  </a:extLst>
                </a:gridCol>
              </a:tblGrid>
              <a:tr h="615147">
                <a:tc gridSpan="3">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cs typeface="Times New Roman" panose="02020603050405020304" pitchFamily="18" charset="0"/>
                        </a:rPr>
                        <a:t>Recommendations</a:t>
                      </a:r>
                      <a:r>
                        <a:rPr lang="en-US" sz="1800" b="1" spc="-4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for</a:t>
                      </a:r>
                      <a:r>
                        <a:rPr lang="en-US" sz="1800" b="1" spc="-35">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Multidisciplinary</a:t>
                      </a:r>
                      <a:r>
                        <a:rPr lang="en-US" sz="1800" b="1" spc="-35">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HCM</a:t>
                      </a:r>
                      <a:r>
                        <a:rPr lang="en-US" sz="1800" b="1" spc="-35">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Centers</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Multidisciplinary</a:t>
                      </a:r>
                      <a:r>
                        <a:rPr lang="en-US" sz="1800" b="1" spc="-3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15796897"/>
                  </a:ext>
                </a:extLst>
              </a:tr>
              <a:tr h="494607">
                <a:tc>
                  <a:txBody>
                    <a:bodyPr/>
                    <a:lstStyle/>
                    <a:p>
                      <a:pPr marL="67945" marR="140970" algn="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73643944"/>
                  </a:ext>
                </a:extLst>
              </a:tr>
              <a:tr h="1978426">
                <a:tc>
                  <a:txBody>
                    <a:bodyPr/>
                    <a:lstStyle/>
                    <a:p>
                      <a:pPr marL="67945"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Clr>
                          <a:srgbClr val="231F20"/>
                        </a:buClr>
                        <a:buFont typeface="+mj-lt"/>
                        <a:buAutoNum type="arabicPeriod"/>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whom</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SRT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indicated, the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performed</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experi</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enced</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centers</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(comprehensive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rimary</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centers)</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demonstrated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excellence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clinical</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outcomes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these</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procedures</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70405000"/>
                  </a:ext>
                </a:extLst>
              </a:tr>
              <a:tr h="1483819">
                <a:tc>
                  <a:txBody>
                    <a:bodyPr/>
                    <a:lstStyle/>
                    <a:p>
                      <a:pPr marL="67945"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Clr>
                          <a:srgbClr val="231F20"/>
                        </a:buClr>
                        <a:buFont typeface="+mj-lt"/>
                        <a:buAutoNum type="arabicPeriod" startAt="2"/>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consultation with or referral to a comprehensive or primary HCM center</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aid</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complex</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disease-related management decisions</a:t>
                      </a:r>
                      <a:r>
                        <a:rPr lang="en-US" sz="1800" b="1" spc="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 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48331315"/>
                  </a:ext>
                </a:extLst>
              </a:tr>
            </a:tbl>
          </a:graphicData>
        </a:graphic>
      </p:graphicFrame>
      <p:sp>
        <p:nvSpPr>
          <p:cNvPr id="3" name="TextBox 2">
            <a:extLst>
              <a:ext uri="{FF2B5EF4-FFF2-40B4-BE49-F238E27FC236}">
                <a16:creationId xmlns:a16="http://schemas.microsoft.com/office/drawing/2014/main" id="{48E25E74-B81B-B351-F217-F225D70A5749}"/>
              </a:ext>
            </a:extLst>
          </p:cNvPr>
          <p:cNvSpPr txBox="1"/>
          <p:nvPr/>
        </p:nvSpPr>
        <p:spPr>
          <a:xfrm>
            <a:off x="4533900" y="1745773"/>
            <a:ext cx="5562600" cy="523220"/>
          </a:xfrm>
          <a:prstGeom prst="rect">
            <a:avLst/>
          </a:prstGeom>
          <a:noFill/>
        </p:spPr>
        <p:txBody>
          <a:bodyPr wrap="square">
            <a:spAutoFit/>
          </a:bodyPr>
          <a:lstStyle/>
          <a:p>
            <a:r>
              <a:rPr lang="en-US" sz="2800">
                <a:latin typeface="Lub Dub Medium" panose="020B0603030403020204" pitchFamily="34" charset="0"/>
              </a:rPr>
              <a:t>Multidisciplinary HCM Centers</a:t>
            </a:r>
          </a:p>
        </p:txBody>
      </p:sp>
    </p:spTree>
    <p:extLst>
      <p:ext uri="{BB962C8B-B14F-4D97-AF65-F5344CB8AC3E}">
        <p14:creationId xmlns:p14="http://schemas.microsoft.com/office/powerpoint/2010/main" val="66743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A202B-C276-D3CD-60E2-A99D4203E225}"/>
              </a:ext>
            </a:extLst>
          </p:cNvPr>
          <p:cNvSpPr txBox="1"/>
          <p:nvPr/>
        </p:nvSpPr>
        <p:spPr>
          <a:xfrm>
            <a:off x="3562350" y="803106"/>
            <a:ext cx="7505700" cy="954107"/>
          </a:xfrm>
          <a:prstGeom prst="rect">
            <a:avLst/>
          </a:prstGeom>
          <a:noFill/>
        </p:spPr>
        <p:txBody>
          <a:bodyPr wrap="square">
            <a:spAutoFit/>
          </a:bodyPr>
          <a:lstStyle/>
          <a:p>
            <a:r>
              <a:rPr lang="en-US" sz="2800">
                <a:latin typeface="Lub Dub Medium" panose="020B0603030403020204" pitchFamily="34" charset="0"/>
              </a:rPr>
              <a:t>Table 3. Suggested Competencies of Comprehensive and Primary HCM Centers</a:t>
            </a:r>
          </a:p>
        </p:txBody>
      </p:sp>
      <p:graphicFrame>
        <p:nvGraphicFramePr>
          <p:cNvPr id="3" name="Table 2">
            <a:extLst>
              <a:ext uri="{FF2B5EF4-FFF2-40B4-BE49-F238E27FC236}">
                <a16:creationId xmlns:a16="http://schemas.microsoft.com/office/drawing/2014/main" id="{FA869A30-C835-2EEE-6644-94756FC194D1}"/>
              </a:ext>
            </a:extLst>
          </p:cNvPr>
          <p:cNvGraphicFramePr>
            <a:graphicFrameLocks noGrp="1"/>
          </p:cNvGraphicFramePr>
          <p:nvPr>
            <p:extLst>
              <p:ext uri="{D42A27DB-BD31-4B8C-83A1-F6EECF244321}">
                <p14:modId xmlns:p14="http://schemas.microsoft.com/office/powerpoint/2010/main" val="2256248906"/>
              </p:ext>
            </p:extLst>
          </p:nvPr>
        </p:nvGraphicFramePr>
        <p:xfrm>
          <a:off x="1006475" y="1783080"/>
          <a:ext cx="12617450" cy="4389120"/>
        </p:xfrm>
        <a:graphic>
          <a:graphicData uri="http://schemas.openxmlformats.org/drawingml/2006/table">
            <a:tbl>
              <a:tblPr firstRow="1" firstCol="1" lastRow="1" lastCol="1" bandRow="1" bandCol="1"/>
              <a:tblGrid>
                <a:gridCol w="6149744">
                  <a:extLst>
                    <a:ext uri="{9D8B030D-6E8A-4147-A177-3AD203B41FA5}">
                      <a16:colId xmlns:a16="http://schemas.microsoft.com/office/drawing/2014/main" val="3699691923"/>
                    </a:ext>
                  </a:extLst>
                </a:gridCol>
                <a:gridCol w="2268618">
                  <a:extLst>
                    <a:ext uri="{9D8B030D-6E8A-4147-A177-3AD203B41FA5}">
                      <a16:colId xmlns:a16="http://schemas.microsoft.com/office/drawing/2014/main" val="1281399949"/>
                    </a:ext>
                  </a:extLst>
                </a:gridCol>
                <a:gridCol w="2129826">
                  <a:extLst>
                    <a:ext uri="{9D8B030D-6E8A-4147-A177-3AD203B41FA5}">
                      <a16:colId xmlns:a16="http://schemas.microsoft.com/office/drawing/2014/main" val="2622878942"/>
                    </a:ext>
                  </a:extLst>
                </a:gridCol>
                <a:gridCol w="2069262">
                  <a:extLst>
                    <a:ext uri="{9D8B030D-6E8A-4147-A177-3AD203B41FA5}">
                      <a16:colId xmlns:a16="http://schemas.microsoft.com/office/drawing/2014/main" val="3389191993"/>
                    </a:ext>
                  </a:extLst>
                </a:gridCol>
              </a:tblGrid>
              <a:tr h="365760">
                <a:tc>
                  <a:txBody>
                    <a:bodyPr/>
                    <a:lstStyle/>
                    <a:p>
                      <a:pPr marL="67945" marR="0">
                        <a:spcBef>
                          <a:spcPts val="50"/>
                        </a:spcBef>
                        <a:spcAft>
                          <a:spcPts val="0"/>
                        </a:spcAft>
                      </a:pPr>
                      <a:r>
                        <a:rPr lang="en-US" sz="1800" b="1" dirty="0">
                          <a:effectLst/>
                          <a:latin typeface="Times New Roman"/>
                          <a:ea typeface="Times New Roman" panose="02020603050405020304" pitchFamily="18" charset="0"/>
                          <a:cs typeface="Times New Roman"/>
                        </a:rPr>
                        <a:t> </a:t>
                      </a:r>
                      <a:r>
                        <a:rPr lang="en-US" sz="1800" b="1" spc="-20" dirty="0">
                          <a:solidFill>
                            <a:srgbClr val="231F20"/>
                          </a:solidFill>
                          <a:effectLst/>
                          <a:latin typeface="Times New Roman"/>
                          <a:ea typeface="Times New Roman" panose="02020603050405020304" pitchFamily="18" charset="0"/>
                          <a:cs typeface="Times New Roman"/>
                        </a:rPr>
                        <a:t>Potential</a:t>
                      </a:r>
                      <a:r>
                        <a:rPr lang="en-US" sz="1800" b="1" spc="15" dirty="0">
                          <a:solidFill>
                            <a:srgbClr val="231F20"/>
                          </a:solidFill>
                          <a:effectLst/>
                          <a:latin typeface="Times New Roman"/>
                          <a:ea typeface="Times New Roman" panose="02020603050405020304" pitchFamily="18" charset="0"/>
                          <a:cs typeface="Times New Roman"/>
                        </a:rPr>
                        <a:t> </a:t>
                      </a:r>
                      <a:r>
                        <a:rPr lang="en-US" sz="1800" b="1" spc="-20" dirty="0">
                          <a:solidFill>
                            <a:srgbClr val="231F20"/>
                          </a:solidFill>
                          <a:effectLst/>
                          <a:latin typeface="Times New Roman"/>
                          <a:ea typeface="Times New Roman" panose="02020603050405020304" pitchFamily="18" charset="0"/>
                          <a:cs typeface="Times New Roman"/>
                        </a:rPr>
                        <a:t>HCM</a:t>
                      </a:r>
                      <a:r>
                        <a:rPr lang="en-US" sz="1800" b="1" spc="20" dirty="0">
                          <a:solidFill>
                            <a:srgbClr val="231F20"/>
                          </a:solidFill>
                          <a:effectLst/>
                          <a:latin typeface="Times New Roman"/>
                          <a:ea typeface="Times New Roman" panose="02020603050405020304" pitchFamily="18" charset="0"/>
                          <a:cs typeface="Times New Roman"/>
                        </a:rPr>
                        <a:t> </a:t>
                      </a:r>
                      <a:r>
                        <a:rPr lang="en-US" sz="1800" b="1" spc="-20" dirty="0">
                          <a:solidFill>
                            <a:srgbClr val="231F20"/>
                          </a:solidFill>
                          <a:effectLst/>
                          <a:latin typeface="Times New Roman"/>
                          <a:ea typeface="Times New Roman" panose="02020603050405020304" pitchFamily="18" charset="0"/>
                          <a:cs typeface="Times New Roman"/>
                        </a:rPr>
                        <a:t>Care</a:t>
                      </a:r>
                      <a:r>
                        <a:rPr lang="en-US" sz="1800" b="1" spc="20" dirty="0">
                          <a:solidFill>
                            <a:srgbClr val="231F20"/>
                          </a:solidFill>
                          <a:effectLst/>
                          <a:latin typeface="Times New Roman"/>
                          <a:ea typeface="Times New Roman" panose="02020603050405020304" pitchFamily="18" charset="0"/>
                          <a:cs typeface="Times New Roman"/>
                        </a:rPr>
                        <a:t> </a:t>
                      </a:r>
                      <a:r>
                        <a:rPr lang="en-US" sz="1800" b="1" spc="-20" dirty="0">
                          <a:solidFill>
                            <a:srgbClr val="231F20"/>
                          </a:solidFill>
                          <a:effectLst/>
                          <a:latin typeface="Times New Roman"/>
                          <a:ea typeface="Times New Roman" panose="02020603050405020304" pitchFamily="18" charset="0"/>
                          <a:cs typeface="Times New Roman"/>
                        </a:rPr>
                        <a:t>Delivery</a:t>
                      </a:r>
                      <a:r>
                        <a:rPr lang="en-US" sz="1800" b="1" spc="15" dirty="0">
                          <a:solidFill>
                            <a:srgbClr val="231F20"/>
                          </a:solidFill>
                          <a:effectLst/>
                          <a:latin typeface="Times New Roman"/>
                          <a:ea typeface="Times New Roman" panose="02020603050405020304" pitchFamily="18" charset="0"/>
                          <a:cs typeface="Times New Roman"/>
                        </a:rPr>
                        <a:t> </a:t>
                      </a:r>
                      <a:r>
                        <a:rPr lang="en-US" sz="1800" b="1" spc="-20" dirty="0">
                          <a:solidFill>
                            <a:srgbClr val="231F20"/>
                          </a:solidFill>
                          <a:effectLst/>
                          <a:latin typeface="Times New Roman"/>
                          <a:ea typeface="Times New Roman" panose="02020603050405020304" pitchFamily="18" charset="0"/>
                          <a:cs typeface="Times New Roman"/>
                        </a:rPr>
                        <a:t>Competencies</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375285" marR="0" indent="-298450">
                        <a:spcBef>
                          <a:spcPts val="310"/>
                        </a:spcBef>
                        <a:spcAft>
                          <a:spcPts val="0"/>
                        </a:spcAft>
                      </a:pPr>
                      <a:r>
                        <a:rPr lang="en-US" sz="1800" b="1" spc="-20" dirty="0">
                          <a:solidFill>
                            <a:srgbClr val="231F20"/>
                          </a:solidFill>
                          <a:effectLst/>
                          <a:latin typeface="Times New Roman"/>
                          <a:ea typeface="Times New Roman" panose="02020603050405020304" pitchFamily="18" charset="0"/>
                          <a:cs typeface="Times New Roman"/>
                        </a:rPr>
                        <a:t>Comprehensive</a:t>
                      </a:r>
                      <a:r>
                        <a:rPr lang="en-US" sz="1800" b="1" spc="-30" dirty="0">
                          <a:solidFill>
                            <a:srgbClr val="231F20"/>
                          </a:solidFill>
                          <a:effectLst/>
                          <a:latin typeface="Times New Roman"/>
                          <a:ea typeface="Times New Roman" panose="02020603050405020304" pitchFamily="18" charset="0"/>
                          <a:cs typeface="Times New Roman"/>
                        </a:rPr>
                        <a:t> </a:t>
                      </a:r>
                      <a:r>
                        <a:rPr lang="en-US" sz="1800" b="1" spc="-20" dirty="0">
                          <a:solidFill>
                            <a:srgbClr val="231F20"/>
                          </a:solidFill>
                          <a:effectLst/>
                          <a:latin typeface="Times New Roman"/>
                          <a:ea typeface="Times New Roman" panose="02020603050405020304" pitchFamily="18" charset="0"/>
                          <a:cs typeface="Times New Roman"/>
                        </a:rPr>
                        <a:t>HCM</a:t>
                      </a:r>
                      <a:r>
                        <a:rPr lang="en-US" sz="1800" b="1" spc="200" dirty="0">
                          <a:solidFill>
                            <a:srgbClr val="231F20"/>
                          </a:solidFill>
                          <a:effectLst/>
                          <a:latin typeface="Times New Roman"/>
                          <a:ea typeface="Times New Roman" panose="02020603050405020304" pitchFamily="18" charset="0"/>
                          <a:cs typeface="Times New Roman"/>
                        </a:rPr>
                        <a:t> </a:t>
                      </a:r>
                      <a:r>
                        <a:rPr lang="en-US" sz="1800" b="1" spc="-10" dirty="0">
                          <a:solidFill>
                            <a:srgbClr val="231F20"/>
                          </a:solidFill>
                          <a:effectLst/>
                          <a:latin typeface="Times New Roman"/>
                          <a:ea typeface="Times New Roman" panose="02020603050405020304" pitchFamily="18" charset="0"/>
                          <a:cs typeface="Times New Roman"/>
                        </a:rPr>
                        <a:t>Center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67945" marR="0">
                        <a:spcBef>
                          <a:spcPts val="50"/>
                        </a:spcBef>
                        <a:spcAft>
                          <a:spcPts val="0"/>
                        </a:spcAft>
                      </a:pPr>
                      <a:r>
                        <a:rPr lang="en-US" sz="1800" b="1" dirty="0">
                          <a:effectLst/>
                          <a:latin typeface="Times New Roman"/>
                          <a:ea typeface="Times New Roman" panose="02020603050405020304" pitchFamily="18" charset="0"/>
                          <a:cs typeface="Times New Roman"/>
                        </a:rPr>
                        <a:t> </a:t>
                      </a:r>
                      <a:r>
                        <a:rPr lang="en-US" sz="1800" b="1" spc="-30" dirty="0">
                          <a:solidFill>
                            <a:srgbClr val="231F20"/>
                          </a:solidFill>
                          <a:effectLst/>
                          <a:latin typeface="Times New Roman"/>
                          <a:ea typeface="Times New Roman" panose="02020603050405020304" pitchFamily="18" charset="0"/>
                          <a:cs typeface="Times New Roman"/>
                        </a:rPr>
                        <a:t>Primary</a:t>
                      </a:r>
                      <a:r>
                        <a:rPr lang="en-US" sz="1800" b="1" spc="-10" dirty="0">
                          <a:solidFill>
                            <a:srgbClr val="231F20"/>
                          </a:solidFill>
                          <a:effectLst/>
                          <a:latin typeface="Times New Roman"/>
                          <a:ea typeface="Times New Roman" panose="02020603050405020304" pitchFamily="18" charset="0"/>
                          <a:cs typeface="Times New Roman"/>
                        </a:rPr>
                        <a:t> </a:t>
                      </a:r>
                      <a:r>
                        <a:rPr lang="en-US" sz="1800" b="1" spc="-30" dirty="0">
                          <a:solidFill>
                            <a:srgbClr val="231F20"/>
                          </a:solidFill>
                          <a:effectLst/>
                          <a:latin typeface="Times New Roman"/>
                          <a:ea typeface="Times New Roman" panose="02020603050405020304" pitchFamily="18" charset="0"/>
                          <a:cs typeface="Times New Roman"/>
                        </a:rPr>
                        <a:t>HCM</a:t>
                      </a:r>
                      <a:r>
                        <a:rPr lang="en-US" sz="1800" b="1" spc="-10" dirty="0">
                          <a:solidFill>
                            <a:srgbClr val="231F20"/>
                          </a:solidFill>
                          <a:effectLst/>
                          <a:latin typeface="Times New Roman"/>
                          <a:ea typeface="Times New Roman" panose="02020603050405020304" pitchFamily="18" charset="0"/>
                          <a:cs typeface="Times New Roman"/>
                        </a:rPr>
                        <a:t> </a:t>
                      </a:r>
                      <a:r>
                        <a:rPr lang="en-US" sz="1800" b="1" spc="-30" dirty="0">
                          <a:solidFill>
                            <a:srgbClr val="231F20"/>
                          </a:solidFill>
                          <a:effectLst/>
                          <a:latin typeface="Times New Roman"/>
                          <a:ea typeface="Times New Roman" panose="02020603050405020304" pitchFamily="18" charset="0"/>
                          <a:cs typeface="Times New Roman"/>
                        </a:rPr>
                        <a:t>Center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291465" marR="0" indent="-170815">
                        <a:spcBef>
                          <a:spcPts val="310"/>
                        </a:spcBef>
                        <a:spcAft>
                          <a:spcPts val="0"/>
                        </a:spcAft>
                      </a:pPr>
                      <a:r>
                        <a:rPr lang="en-US" sz="1800" b="1" spc="-10" dirty="0">
                          <a:solidFill>
                            <a:srgbClr val="231F20"/>
                          </a:solidFill>
                          <a:effectLst/>
                          <a:latin typeface="Times New Roman"/>
                          <a:ea typeface="Times New Roman" panose="02020603050405020304" pitchFamily="18" charset="0"/>
                          <a:cs typeface="Times New Roman"/>
                        </a:rPr>
                        <a:t>Referring</a:t>
                      </a:r>
                      <a:r>
                        <a:rPr lang="en-US" sz="1800" b="1" spc="-40" dirty="0">
                          <a:solidFill>
                            <a:srgbClr val="231F20"/>
                          </a:solidFill>
                          <a:effectLst/>
                          <a:latin typeface="Times New Roman"/>
                          <a:ea typeface="Times New Roman" panose="02020603050405020304" pitchFamily="18" charset="0"/>
                          <a:cs typeface="Times New Roman"/>
                        </a:rPr>
                        <a:t> </a:t>
                      </a:r>
                      <a:r>
                        <a:rPr lang="en-US" sz="1800" b="1" spc="-10" dirty="0">
                          <a:solidFill>
                            <a:srgbClr val="231F20"/>
                          </a:solidFill>
                          <a:effectLst/>
                          <a:latin typeface="Times New Roman"/>
                          <a:ea typeface="Times New Roman" panose="02020603050405020304" pitchFamily="18" charset="0"/>
                          <a:cs typeface="Times New Roman"/>
                        </a:rPr>
                        <a:t>Centers and</a:t>
                      </a:r>
                      <a:r>
                        <a:rPr lang="en-US" sz="1800" b="1" spc="200" dirty="0">
                          <a:solidFill>
                            <a:srgbClr val="231F20"/>
                          </a:solidFill>
                          <a:effectLst/>
                          <a:latin typeface="Times New Roman"/>
                          <a:ea typeface="Times New Roman" panose="02020603050405020304" pitchFamily="18" charset="0"/>
                          <a:cs typeface="Times New Roman"/>
                        </a:rPr>
                        <a:t> </a:t>
                      </a:r>
                      <a:r>
                        <a:rPr lang="en-US" sz="1800" b="1" spc="-10" dirty="0">
                          <a:solidFill>
                            <a:srgbClr val="231F20"/>
                          </a:solidFill>
                          <a:effectLst/>
                          <a:latin typeface="Times New Roman"/>
                          <a:ea typeface="Times New Roman" panose="02020603050405020304" pitchFamily="18" charset="0"/>
                          <a:cs typeface="Times New Roman"/>
                        </a:rPr>
                        <a:t>Physicians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extLst>
                  <a:ext uri="{0D108BD9-81ED-4DB2-BD59-A6C34878D82A}">
                    <a16:rowId xmlns:a16="http://schemas.microsoft.com/office/drawing/2014/main" val="3784611901"/>
                  </a:ext>
                </a:extLst>
              </a:tr>
              <a:tr h="182880">
                <a:tc>
                  <a:txBody>
                    <a:bodyPr/>
                    <a:lstStyle/>
                    <a:p>
                      <a:pPr marL="88900" marR="0">
                        <a:spcBef>
                          <a:spcPts val="330"/>
                        </a:spcBef>
                        <a:spcAft>
                          <a:spcPts val="0"/>
                        </a:spcAft>
                      </a:pPr>
                      <a:r>
                        <a:rPr lang="en-US" sz="1800" spc="-10" dirty="0">
                          <a:solidFill>
                            <a:srgbClr val="231F20"/>
                          </a:solidFill>
                          <a:effectLst/>
                          <a:latin typeface="Times New Roman"/>
                          <a:ea typeface="Times New Roman" panose="02020603050405020304" pitchFamily="18" charset="0"/>
                          <a:cs typeface="Times New Roman"/>
                        </a:rPr>
                        <a:t>Diagnosis</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33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33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885" marR="0">
                        <a:spcBef>
                          <a:spcPts val="33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15635748"/>
                  </a:ext>
                </a:extLst>
              </a:tr>
              <a:tr h="182880">
                <a:tc>
                  <a:txBody>
                    <a:bodyPr/>
                    <a:lstStyle/>
                    <a:p>
                      <a:pPr marL="88900" marR="0">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Initial and</a:t>
                      </a:r>
                      <a:r>
                        <a:rPr lang="en-US" sz="1800" spc="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surveillance </a:t>
                      </a:r>
                      <a:r>
                        <a:rPr lang="en-US" sz="1800" spc="-25" dirty="0">
                          <a:solidFill>
                            <a:srgbClr val="231F20"/>
                          </a:solidFill>
                          <a:effectLst/>
                          <a:latin typeface="Times New Roman"/>
                          <a:ea typeface="Times New Roman" panose="02020603050405020304" pitchFamily="18" charset="0"/>
                          <a:cs typeface="Times New Roman"/>
                        </a:rPr>
                        <a:t>TTE</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885" marR="0">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60522941"/>
                  </a:ext>
                </a:extLst>
              </a:tr>
              <a:tr h="182880">
                <a:tc>
                  <a:txBody>
                    <a:bodyPr/>
                    <a:lstStyle/>
                    <a:p>
                      <a:pPr marL="88900" marR="0">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Advanced</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echocardiographic</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imaging</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to</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detect</a:t>
                      </a:r>
                      <a:r>
                        <a:rPr lang="en-US" sz="1800" spc="2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latent</a:t>
                      </a:r>
                      <a:r>
                        <a:rPr lang="en-US" sz="1800" spc="20"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LVOTO</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57646831"/>
                  </a:ext>
                </a:extLst>
              </a:tr>
              <a:tr h="182880">
                <a:tc>
                  <a:txBody>
                    <a:bodyPr/>
                    <a:lstStyle/>
                    <a:p>
                      <a:pPr marL="88900" marR="0">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Echocardiography to guide </a:t>
                      </a:r>
                      <a:r>
                        <a:rPr lang="en-US" sz="1800" spc="-25" dirty="0">
                          <a:solidFill>
                            <a:srgbClr val="231F20"/>
                          </a:solidFill>
                          <a:effectLst/>
                          <a:latin typeface="Times New Roman"/>
                          <a:ea typeface="Times New Roman" panose="02020603050405020304" pitchFamily="18" charset="0"/>
                          <a:cs typeface="Times New Roman"/>
                        </a:rPr>
                        <a:t>SRT</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24653160"/>
                  </a:ext>
                </a:extLst>
              </a:tr>
              <a:tr h="182880">
                <a:tc>
                  <a:txBody>
                    <a:bodyPr/>
                    <a:lstStyle/>
                    <a:p>
                      <a:pPr marL="88265" marR="0">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CMR</a:t>
                      </a:r>
                      <a:r>
                        <a:rPr lang="en-US" sz="1800" spc="1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imaging</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for</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diagnosis</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and</a:t>
                      </a:r>
                      <a:r>
                        <a:rPr lang="en-US" sz="1800" spc="2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risk</a:t>
                      </a:r>
                      <a:r>
                        <a:rPr lang="en-US" sz="1800" spc="20"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stratification</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60460999"/>
                  </a:ext>
                </a:extLst>
              </a:tr>
              <a:tr h="182880">
                <a:tc>
                  <a:txBody>
                    <a:bodyPr/>
                    <a:lstStyle/>
                    <a:p>
                      <a:pPr marL="88265" marR="0">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Invasive</a:t>
                      </a:r>
                      <a:r>
                        <a:rPr lang="en-US" sz="1800" spc="-1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evaluation</a:t>
                      </a:r>
                      <a:r>
                        <a:rPr lang="en-US" sz="1800" spc="-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for</a:t>
                      </a:r>
                      <a:r>
                        <a:rPr lang="en-US" sz="1800" spc="-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LVOTO</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8790" marR="0">
                        <a:spcBef>
                          <a:spcPts val="285"/>
                        </a:spcBef>
                        <a:spcAft>
                          <a:spcPts val="0"/>
                        </a:spcAft>
                      </a:pPr>
                      <a:r>
                        <a:rPr lang="en-US" sz="1800" dirty="0">
                          <a:solidFill>
                            <a:srgbClr val="231F2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81017539"/>
                  </a:ext>
                </a:extLst>
              </a:tr>
              <a:tr h="182880">
                <a:tc>
                  <a:txBody>
                    <a:bodyPr/>
                    <a:lstStyle/>
                    <a:p>
                      <a:pPr marL="88265"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Coronary</a:t>
                      </a:r>
                      <a:r>
                        <a:rPr lang="en-US" sz="1800" spc="-50"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angiography</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51673709"/>
                  </a:ext>
                </a:extLst>
              </a:tr>
              <a:tr h="287020">
                <a:tc>
                  <a:txBody>
                    <a:bodyPr/>
                    <a:lstStyle/>
                    <a:p>
                      <a:pPr marL="88265" marR="0">
                        <a:spcBef>
                          <a:spcPts val="290"/>
                        </a:spcBef>
                        <a:spcAft>
                          <a:spcPts val="0"/>
                        </a:spcAft>
                      </a:pPr>
                      <a:r>
                        <a:rPr lang="en-US" sz="1800" spc="-10" dirty="0">
                          <a:solidFill>
                            <a:srgbClr val="231F20"/>
                          </a:solidFill>
                          <a:effectLst/>
                          <a:latin typeface="Times New Roman"/>
                          <a:ea typeface="Times New Roman" panose="02020603050405020304" pitchFamily="18" charset="0"/>
                          <a:cs typeface="Times New Roman"/>
                        </a:rPr>
                        <a:t>Stress</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testing</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for</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elicitation</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of</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LVOTO</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or</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consideration</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of</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advanced</a:t>
                      </a:r>
                      <a:r>
                        <a:rPr lang="en-US" sz="1800" spc="-2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HF</a:t>
                      </a:r>
                      <a:r>
                        <a:rPr lang="en-US" sz="1800" spc="200"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therapies and transplant</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83871942"/>
                  </a:ext>
                </a:extLst>
              </a:tr>
              <a:tr h="182880">
                <a:tc>
                  <a:txBody>
                    <a:bodyPr/>
                    <a:lstStyle/>
                    <a:p>
                      <a:pPr marL="88265"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Counseling</a:t>
                      </a:r>
                      <a:r>
                        <a:rPr lang="en-US" sz="1800" spc="16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and</a:t>
                      </a:r>
                      <a:r>
                        <a:rPr lang="en-US" sz="1800" spc="16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performing</a:t>
                      </a:r>
                      <a:r>
                        <a:rPr lang="en-US" sz="1800" spc="17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family</a:t>
                      </a:r>
                      <a:r>
                        <a:rPr lang="en-US" sz="1800" spc="16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screening</a:t>
                      </a:r>
                      <a:r>
                        <a:rPr lang="en-US" sz="1800" spc="16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(imaging</a:t>
                      </a:r>
                      <a:r>
                        <a:rPr lang="en-US" sz="1800" spc="17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and</a:t>
                      </a:r>
                      <a:r>
                        <a:rPr lang="en-US" sz="1800" spc="16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genetic)</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11658258"/>
                  </a:ext>
                </a:extLst>
              </a:tr>
              <a:tr h="182880">
                <a:tc>
                  <a:txBody>
                    <a:bodyPr/>
                    <a:lstStyle/>
                    <a:p>
                      <a:pPr marL="88265"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Genetic</a:t>
                      </a:r>
                      <a:r>
                        <a:rPr lang="en-US" sz="1800" spc="40"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testing and counseling</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8790"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75455138"/>
                  </a:ext>
                </a:extLst>
              </a:tr>
              <a:tr h="182880">
                <a:tc>
                  <a:txBody>
                    <a:bodyPr/>
                    <a:lstStyle/>
                    <a:p>
                      <a:pPr marL="88265" marR="0">
                        <a:spcBef>
                          <a:spcPts val="290"/>
                        </a:spcBef>
                        <a:spcAft>
                          <a:spcPts val="0"/>
                        </a:spcAft>
                      </a:pPr>
                      <a:r>
                        <a:rPr lang="en-US" sz="1800" spc="-10" dirty="0">
                          <a:solidFill>
                            <a:srgbClr val="231F20"/>
                          </a:solidFill>
                          <a:effectLst/>
                          <a:latin typeface="Times New Roman"/>
                          <a:ea typeface="Times New Roman" panose="02020603050405020304" pitchFamily="18" charset="0"/>
                          <a:cs typeface="Times New Roman"/>
                        </a:rPr>
                        <a:t>SCD</a:t>
                      </a:r>
                      <a:r>
                        <a:rPr lang="en-US" sz="1800" spc="-1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risk</a:t>
                      </a:r>
                      <a:r>
                        <a:rPr lang="en-US" sz="1800" spc="-1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assessment</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34613905"/>
                  </a:ext>
                </a:extLst>
              </a:tr>
              <a:tr h="182880">
                <a:tc>
                  <a:txBody>
                    <a:bodyPr/>
                    <a:lstStyle/>
                    <a:p>
                      <a:pPr marL="88265"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COR</a:t>
                      </a:r>
                      <a:r>
                        <a:rPr lang="en-US" sz="1800" spc="-1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1</a:t>
                      </a:r>
                      <a:r>
                        <a:rPr lang="en-US" sz="1800" spc="-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and</a:t>
                      </a:r>
                      <a:r>
                        <a:rPr lang="en-US" sz="1800" spc="-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COR 2a</a:t>
                      </a:r>
                      <a:r>
                        <a:rPr lang="en-US" sz="1800" spc="-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ICD</a:t>
                      </a:r>
                      <a:r>
                        <a:rPr lang="en-US" sz="1800" spc="-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decision-making</a:t>
                      </a:r>
                      <a:r>
                        <a:rPr lang="en-US" sz="1800" spc="-5"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with</a:t>
                      </a:r>
                      <a:r>
                        <a:rPr lang="en-US" sz="1800" spc="-10" dirty="0">
                          <a:solidFill>
                            <a:srgbClr val="231F20"/>
                          </a:solidFill>
                          <a:effectLst/>
                          <a:latin typeface="Times New Roman"/>
                          <a:ea typeface="Times New Roman" panose="02020603050405020304" pitchFamily="18" charset="0"/>
                          <a:cs typeface="Times New Roman"/>
                        </a:rPr>
                        <a:t> </a:t>
                      </a:r>
                      <a:r>
                        <a:rPr lang="en-US" sz="1800" dirty="0">
                          <a:solidFill>
                            <a:srgbClr val="231F20"/>
                          </a:solidFill>
                          <a:effectLst/>
                          <a:latin typeface="Times New Roman"/>
                          <a:ea typeface="Times New Roman" panose="02020603050405020304" pitchFamily="18" charset="0"/>
                          <a:cs typeface="Times New Roman"/>
                        </a:rPr>
                        <a:t>adult</a:t>
                      </a:r>
                      <a:r>
                        <a:rPr lang="en-US" sz="1800" spc="-5" dirty="0">
                          <a:solidFill>
                            <a:srgbClr val="231F20"/>
                          </a:solidFill>
                          <a:effectLst/>
                          <a:latin typeface="Times New Roman"/>
                          <a:ea typeface="Times New Roman" panose="02020603050405020304" pitchFamily="18" charset="0"/>
                          <a:cs typeface="Times New Roman"/>
                        </a:rPr>
                        <a:t> </a:t>
                      </a:r>
                      <a:r>
                        <a:rPr lang="en-US" sz="1800" spc="-10" dirty="0">
                          <a:solidFill>
                            <a:srgbClr val="231F20"/>
                          </a:solidFill>
                          <a:effectLst/>
                          <a:latin typeface="Times New Roman"/>
                          <a:ea typeface="Times New Roman" panose="02020603050405020304" pitchFamily="18" charset="0"/>
                          <a:cs typeface="Times New Roman"/>
                        </a:rPr>
                        <a:t>patients</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dirty="0">
                          <a:solidFill>
                            <a:srgbClr val="231F20"/>
                          </a:solidFill>
                          <a:effectLst/>
                          <a:latin typeface="Times New Roman"/>
                          <a:ea typeface="Times New Roman" panose="02020603050405020304" pitchFamily="18" charset="0"/>
                          <a:cs typeface="Times New Roman"/>
                        </a:rPr>
                        <a:t>X</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54209094"/>
                  </a:ext>
                </a:extLst>
              </a:tr>
            </a:tbl>
          </a:graphicData>
        </a:graphic>
      </p:graphicFrame>
      <p:sp>
        <p:nvSpPr>
          <p:cNvPr id="4" name="TextBox 3">
            <a:extLst>
              <a:ext uri="{FF2B5EF4-FFF2-40B4-BE49-F238E27FC236}">
                <a16:creationId xmlns:a16="http://schemas.microsoft.com/office/drawing/2014/main" id="{5E786A74-4FF4-C7A9-8EE5-FB99990A28FD}"/>
              </a:ext>
            </a:extLst>
          </p:cNvPr>
          <p:cNvSpPr txBox="1"/>
          <p:nvPr/>
        </p:nvSpPr>
        <p:spPr>
          <a:xfrm>
            <a:off x="1006475" y="6629400"/>
            <a:ext cx="5394325" cy="830997"/>
          </a:xfrm>
          <a:prstGeom prst="rect">
            <a:avLst/>
          </a:prstGeom>
          <a:noFill/>
        </p:spPr>
        <p:txBody>
          <a:bodyPr wrap="square">
            <a:spAutoFit/>
          </a:bodyPr>
          <a:lstStyle/>
          <a:p>
            <a:r>
              <a:rPr lang="en-US" sz="1200">
                <a:latin typeface="Lub Dub Medium" panose="020B0603030403020204" pitchFamily="34" charset="0"/>
              </a:rPr>
              <a:t>*Optional depending on the core competencies of the institution.</a:t>
            </a:r>
          </a:p>
          <a:p>
            <a:r>
              <a:rPr lang="en-US" sz="1200">
                <a:latin typeface="Lub Dub Medium" panose="020B0603030403020204" pitchFamily="34" charset="0"/>
              </a:rPr>
              <a:t>†If these procedures are performed, adequate quality assurance should be in place to demonstrate outcomes consistent with that achieved by comprehensive centers.</a:t>
            </a:r>
          </a:p>
        </p:txBody>
      </p:sp>
      <p:sp>
        <p:nvSpPr>
          <p:cNvPr id="6" name="TextBox 5">
            <a:extLst>
              <a:ext uri="{FF2B5EF4-FFF2-40B4-BE49-F238E27FC236}">
                <a16:creationId xmlns:a16="http://schemas.microsoft.com/office/drawing/2014/main" id="{8E662E35-39AF-E008-3C0B-B2C34EB1CFC9}"/>
              </a:ext>
            </a:extLst>
          </p:cNvPr>
          <p:cNvSpPr txBox="1"/>
          <p:nvPr/>
        </p:nvSpPr>
        <p:spPr>
          <a:xfrm>
            <a:off x="6400800" y="6537066"/>
            <a:ext cx="7772400" cy="1015663"/>
          </a:xfrm>
          <a:prstGeom prst="rect">
            <a:avLst/>
          </a:prstGeom>
          <a:noFill/>
        </p:spPr>
        <p:txBody>
          <a:bodyPr wrap="square">
            <a:spAutoFit/>
          </a:bodyPr>
          <a:lstStyle/>
          <a:p>
            <a:r>
              <a:rPr lang="en-US" sz="1200">
                <a:latin typeface="Lub Dub Medium" panose="020B0603030403020204" pitchFamily="34" charset="0"/>
              </a:rPr>
              <a:t>AF indicates atrial fibrillation; CMR, cardiovascular magnetic resonance; COR, Class of Recommendation; CRT, cardiac resynchronization therapy; HCM, hypertrophic cardiomyopathy; HF, heart failure; </a:t>
            </a:r>
            <a:r>
              <a:rPr lang="en-US" sz="1200" err="1">
                <a:latin typeface="Lub Dub Medium" panose="020B0603030403020204" pitchFamily="34" charset="0"/>
              </a:rPr>
              <a:t>HFpEF</a:t>
            </a:r>
            <a:r>
              <a:rPr lang="en-US" sz="1200">
                <a:latin typeface="Lub Dub Medium" panose="020B0603030403020204" pitchFamily="34" charset="0"/>
              </a:rPr>
              <a:t>, heart failure with preserved ejection fraction; </a:t>
            </a:r>
            <a:r>
              <a:rPr lang="en-US" sz="1200" err="1">
                <a:latin typeface="Lub Dub Medium" panose="020B0603030403020204" pitchFamily="34" charset="0"/>
              </a:rPr>
              <a:t>HFrEF</a:t>
            </a:r>
            <a:r>
              <a:rPr lang="en-US" sz="1200">
                <a:latin typeface="Lub Dub Medium" panose="020B0603030403020204" pitchFamily="34" charset="0"/>
              </a:rPr>
              <a:t>, heart failure with reduced ejection fraction; ICD, implantable cardioverter-defibrillator; LVOTO, left ventricular outflow tract obstruction; SCD, sudden cardiac death; and TTE, transthoracic echocardiography.</a:t>
            </a:r>
          </a:p>
        </p:txBody>
      </p:sp>
    </p:spTree>
    <p:extLst>
      <p:ext uri="{BB962C8B-B14F-4D97-AF65-F5344CB8AC3E}">
        <p14:creationId xmlns:p14="http://schemas.microsoft.com/office/powerpoint/2010/main" val="1165018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27</a:t>
            </a:fld>
            <a:endParaRPr lang="en-US"/>
          </a:p>
        </p:txBody>
      </p:sp>
      <p:sp>
        <p:nvSpPr>
          <p:cNvPr id="2" name="TextBox 1">
            <a:extLst>
              <a:ext uri="{FF2B5EF4-FFF2-40B4-BE49-F238E27FC236}">
                <a16:creationId xmlns:a16="http://schemas.microsoft.com/office/drawing/2014/main" id="{70CF626C-65E4-5976-D74D-6C4F45CB122E}"/>
              </a:ext>
            </a:extLst>
          </p:cNvPr>
          <p:cNvSpPr txBox="1"/>
          <p:nvPr/>
        </p:nvSpPr>
        <p:spPr>
          <a:xfrm>
            <a:off x="2914650" y="179481"/>
            <a:ext cx="8801100" cy="954107"/>
          </a:xfrm>
          <a:prstGeom prst="rect">
            <a:avLst/>
          </a:prstGeom>
          <a:noFill/>
        </p:spPr>
        <p:txBody>
          <a:bodyPr wrap="square">
            <a:spAutoFit/>
          </a:bodyPr>
          <a:lstStyle/>
          <a:p>
            <a:r>
              <a:rPr lang="en-US" sz="2800">
                <a:latin typeface="Lub Dub Medium" panose="020B0603030403020204" pitchFamily="34" charset="0"/>
              </a:rPr>
              <a:t>Table 3. Suggested Competencies of Comprehensive and Primary HCM Centers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52EF3FB-12D0-EF19-0E86-4BC39B8DCB3A}"/>
              </a:ext>
            </a:extLst>
          </p:cNvPr>
          <p:cNvGraphicFramePr>
            <a:graphicFrameLocks noGrp="1"/>
          </p:cNvGraphicFramePr>
          <p:nvPr>
            <p:extLst>
              <p:ext uri="{D42A27DB-BD31-4B8C-83A1-F6EECF244321}">
                <p14:modId xmlns:p14="http://schemas.microsoft.com/office/powerpoint/2010/main" val="3894202016"/>
              </p:ext>
            </p:extLst>
          </p:nvPr>
        </p:nvGraphicFramePr>
        <p:xfrm>
          <a:off x="1006475" y="1181891"/>
          <a:ext cx="12617450" cy="5224780"/>
        </p:xfrm>
        <a:graphic>
          <a:graphicData uri="http://schemas.openxmlformats.org/drawingml/2006/table">
            <a:tbl>
              <a:tblPr firstRow="1" firstCol="1" lastRow="1" lastCol="1" bandRow="1" bandCol="1"/>
              <a:tblGrid>
                <a:gridCol w="6149744">
                  <a:extLst>
                    <a:ext uri="{9D8B030D-6E8A-4147-A177-3AD203B41FA5}">
                      <a16:colId xmlns:a16="http://schemas.microsoft.com/office/drawing/2014/main" val="3349356558"/>
                    </a:ext>
                  </a:extLst>
                </a:gridCol>
                <a:gridCol w="2268618">
                  <a:extLst>
                    <a:ext uri="{9D8B030D-6E8A-4147-A177-3AD203B41FA5}">
                      <a16:colId xmlns:a16="http://schemas.microsoft.com/office/drawing/2014/main" val="662566337"/>
                    </a:ext>
                  </a:extLst>
                </a:gridCol>
                <a:gridCol w="2129826">
                  <a:extLst>
                    <a:ext uri="{9D8B030D-6E8A-4147-A177-3AD203B41FA5}">
                      <a16:colId xmlns:a16="http://schemas.microsoft.com/office/drawing/2014/main" val="3420254353"/>
                    </a:ext>
                  </a:extLst>
                </a:gridCol>
                <a:gridCol w="2069262">
                  <a:extLst>
                    <a:ext uri="{9D8B030D-6E8A-4147-A177-3AD203B41FA5}">
                      <a16:colId xmlns:a16="http://schemas.microsoft.com/office/drawing/2014/main" val="3517682805"/>
                    </a:ext>
                  </a:extLst>
                </a:gridCol>
              </a:tblGrid>
              <a:tr h="365760">
                <a:tc>
                  <a:txBody>
                    <a:bodyPr/>
                    <a:lstStyle/>
                    <a:p>
                      <a:pPr marL="67945" marR="0">
                        <a:spcBef>
                          <a:spcPts val="5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spcBef>
                          <a:spcPts val="0"/>
                        </a:spcBef>
                        <a:spcAft>
                          <a:spcPts val="0"/>
                        </a:spcAft>
                      </a:pP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Potential</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Delivery</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Competencies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375285" marR="0" indent="-298450">
                        <a:spcBef>
                          <a:spcPts val="310"/>
                        </a:spcBef>
                        <a:spcAft>
                          <a:spcPts val="0"/>
                        </a:spcAft>
                      </a:pP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Comprehensive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Center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67945" marR="0">
                        <a:spcBef>
                          <a:spcPts val="5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6360" marR="85725" algn="ctr">
                        <a:spcBef>
                          <a:spcPts val="0"/>
                        </a:spcBef>
                        <a:spcAft>
                          <a:spcPts val="0"/>
                        </a:spcAft>
                      </a:pP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Primary</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Center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291465" marR="0" indent="-170815">
                        <a:spcBef>
                          <a:spcPts val="31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Referring</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Centers and</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Physicians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extLst>
                  <a:ext uri="{0D108BD9-81ED-4DB2-BD59-A6C34878D82A}">
                    <a16:rowId xmlns:a16="http://schemas.microsoft.com/office/drawing/2014/main" val="3579902544"/>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decision-making</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adult</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70327449"/>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spc="6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implantation</a:t>
                      </a:r>
                      <a:r>
                        <a:rPr lang="en-US" sz="1800" spc="7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(adults)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8790"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67335702"/>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decision-making</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implantation</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children and adolescents</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their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parents and caregivers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28649599"/>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Initial AF</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management and</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stroke</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prevention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17377393"/>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catheter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ablation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8790"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10290903"/>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Initial management</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HFrEF</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HFpEF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13643377"/>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Advanced</a:t>
                      </a:r>
                      <a:r>
                        <a:rPr lang="en-US" sz="1800" spc="17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spc="17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management</a:t>
                      </a:r>
                      <a:r>
                        <a:rPr lang="en-US" sz="1800" spc="17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spc="17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transplantation,</a:t>
                      </a:r>
                      <a:r>
                        <a:rPr lang="en-US" sz="1800" spc="17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22714470"/>
                  </a:ext>
                </a:extLst>
              </a:tr>
              <a:tr h="28702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Pharmacological</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therapy</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48803407"/>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Invasive</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management</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symptomatic</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obstructive</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70"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87506465"/>
                  </a:ext>
                </a:extLst>
              </a:tr>
              <a:tr h="182880">
                <a:tc>
                  <a:txBody>
                    <a:bodyPr/>
                    <a:lstStyle/>
                    <a:p>
                      <a:pPr marL="88265" marR="6604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Counseling occupational and healthy living choices other than high-intensity or competitive activities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3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23554482"/>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Counseling</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options</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participation</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high-intensity</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competitive</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athletics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3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972059460"/>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Managing</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women</a:t>
                      </a:r>
                      <a:r>
                        <a:rPr lang="en-US" sz="1800"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through</a:t>
                      </a:r>
                      <a:r>
                        <a:rPr lang="en-US" sz="1800"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3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87987005"/>
                  </a:ext>
                </a:extLst>
              </a:tr>
              <a:tr h="182880">
                <a:tc>
                  <a:txBody>
                    <a:bodyPr/>
                    <a:lstStyle/>
                    <a:p>
                      <a:pPr marL="88265"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Management</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comorbidities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3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0" marR="0">
                        <a:spcBef>
                          <a:spcPts val="29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58051183"/>
                  </a:ext>
                </a:extLst>
              </a:tr>
            </a:tbl>
          </a:graphicData>
        </a:graphic>
      </p:graphicFrame>
      <p:sp>
        <p:nvSpPr>
          <p:cNvPr id="6" name="TextBox 5">
            <a:extLst>
              <a:ext uri="{FF2B5EF4-FFF2-40B4-BE49-F238E27FC236}">
                <a16:creationId xmlns:a16="http://schemas.microsoft.com/office/drawing/2014/main" id="{8F3F0FBE-58F4-4620-DB23-89DD22A76EBB}"/>
              </a:ext>
            </a:extLst>
          </p:cNvPr>
          <p:cNvSpPr txBox="1"/>
          <p:nvPr/>
        </p:nvSpPr>
        <p:spPr>
          <a:xfrm>
            <a:off x="1006475" y="6467331"/>
            <a:ext cx="4763831" cy="1015663"/>
          </a:xfrm>
          <a:prstGeom prst="rect">
            <a:avLst/>
          </a:prstGeom>
          <a:noFill/>
        </p:spPr>
        <p:txBody>
          <a:bodyPr wrap="square">
            <a:spAutoFit/>
          </a:bodyPr>
          <a:lstStyle/>
          <a:p>
            <a:r>
              <a:rPr lang="en-US" sz="1200">
                <a:latin typeface="Lub Dub Medium" panose="020B0603030403020204" pitchFamily="34" charset="0"/>
              </a:rPr>
              <a:t>*Optional depending on the core competencies of the institution.</a:t>
            </a:r>
          </a:p>
          <a:p>
            <a:r>
              <a:rPr lang="en-US" sz="1200">
                <a:latin typeface="Lub Dub Medium" panose="020B0603030403020204" pitchFamily="34" charset="0"/>
              </a:rPr>
              <a:t>†If these procedures are performed, adequate quality assurance should be in place to demonstrate outcomes consistent with that achieved by comprehensive centers.</a:t>
            </a:r>
          </a:p>
        </p:txBody>
      </p:sp>
      <p:sp>
        <p:nvSpPr>
          <p:cNvPr id="7" name="TextBox 6">
            <a:extLst>
              <a:ext uri="{FF2B5EF4-FFF2-40B4-BE49-F238E27FC236}">
                <a16:creationId xmlns:a16="http://schemas.microsoft.com/office/drawing/2014/main" id="{FD6B0E4E-6232-3849-61B2-E0A90227AE6C}"/>
              </a:ext>
            </a:extLst>
          </p:cNvPr>
          <p:cNvSpPr txBox="1"/>
          <p:nvPr/>
        </p:nvSpPr>
        <p:spPr>
          <a:xfrm>
            <a:off x="6019800" y="6523914"/>
            <a:ext cx="7604125" cy="1015663"/>
          </a:xfrm>
          <a:prstGeom prst="rect">
            <a:avLst/>
          </a:prstGeom>
          <a:noFill/>
        </p:spPr>
        <p:txBody>
          <a:bodyPr wrap="square">
            <a:spAutoFit/>
          </a:bodyPr>
          <a:lstStyle/>
          <a:p>
            <a:r>
              <a:rPr lang="en-US" sz="1200">
                <a:latin typeface="Lub Dub Medium" panose="020B0603030403020204" pitchFamily="34" charset="0"/>
              </a:rPr>
              <a:t>AF indicates atrial fibrillation; CMR, cardiovascular magnetic resonance; COR, Class of Recommendation; CRT, cardiac resynchronization therapy; HCM, hypertrophic cardiomyopathy; HF, heart failure; </a:t>
            </a:r>
            <a:r>
              <a:rPr lang="en-US" sz="1200" err="1">
                <a:latin typeface="Lub Dub Medium" panose="020B0603030403020204" pitchFamily="34" charset="0"/>
              </a:rPr>
              <a:t>HFpEF</a:t>
            </a:r>
            <a:r>
              <a:rPr lang="en-US" sz="1200">
                <a:latin typeface="Lub Dub Medium" panose="020B0603030403020204" pitchFamily="34" charset="0"/>
              </a:rPr>
              <a:t>, heart failure with preserved ejection fraction; </a:t>
            </a:r>
            <a:r>
              <a:rPr lang="en-US" sz="1200" err="1">
                <a:latin typeface="Lub Dub Medium" panose="020B0603030403020204" pitchFamily="34" charset="0"/>
              </a:rPr>
              <a:t>HFrEF</a:t>
            </a:r>
            <a:r>
              <a:rPr lang="en-US" sz="1200">
                <a:latin typeface="Lub Dub Medium" panose="020B0603030403020204" pitchFamily="34" charset="0"/>
              </a:rPr>
              <a:t>, heart failure with reduced ejection fraction; ICD, implantable cardioverter-defibrillator; LVOTO, left ventricular outflow tract obstruction; SCD, sudden cardiac death; and TTE, transthoracic echocardiography.</a:t>
            </a:r>
          </a:p>
        </p:txBody>
      </p:sp>
    </p:spTree>
    <p:extLst>
      <p:ext uri="{BB962C8B-B14F-4D97-AF65-F5344CB8AC3E}">
        <p14:creationId xmlns:p14="http://schemas.microsoft.com/office/powerpoint/2010/main" val="294841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8F217-CA71-0EA5-61EA-A87077256FB2}"/>
              </a:ext>
            </a:extLst>
          </p:cNvPr>
          <p:cNvSpPr txBox="1"/>
          <p:nvPr/>
        </p:nvSpPr>
        <p:spPr>
          <a:xfrm>
            <a:off x="4200525" y="188535"/>
            <a:ext cx="6229350" cy="954107"/>
          </a:xfrm>
          <a:prstGeom prst="rect">
            <a:avLst/>
          </a:prstGeom>
          <a:noFill/>
        </p:spPr>
        <p:txBody>
          <a:bodyPr wrap="square">
            <a:spAutoFit/>
          </a:bodyPr>
          <a:lstStyle/>
          <a:p>
            <a:r>
              <a:rPr lang="en-US" sz="2800">
                <a:latin typeface="Lub Dub Medium" panose="020B0603030403020204" pitchFamily="34" charset="0"/>
              </a:rPr>
              <a:t>Table 4. Targets for Invasive Septal Reduction Therapies Outcomes</a:t>
            </a:r>
          </a:p>
        </p:txBody>
      </p:sp>
      <p:graphicFrame>
        <p:nvGraphicFramePr>
          <p:cNvPr id="3" name="Table 2">
            <a:extLst>
              <a:ext uri="{FF2B5EF4-FFF2-40B4-BE49-F238E27FC236}">
                <a16:creationId xmlns:a16="http://schemas.microsoft.com/office/drawing/2014/main" id="{7B37BD6C-0C85-EA3D-206F-9FE124EFFFFC}"/>
              </a:ext>
            </a:extLst>
          </p:cNvPr>
          <p:cNvGraphicFramePr>
            <a:graphicFrameLocks noGrp="1"/>
          </p:cNvGraphicFramePr>
          <p:nvPr>
            <p:extLst>
              <p:ext uri="{D42A27DB-BD31-4B8C-83A1-F6EECF244321}">
                <p14:modId xmlns:p14="http://schemas.microsoft.com/office/powerpoint/2010/main" val="1690474093"/>
              </p:ext>
            </p:extLst>
          </p:nvPr>
        </p:nvGraphicFramePr>
        <p:xfrm>
          <a:off x="2933700" y="1268627"/>
          <a:ext cx="8763000" cy="6167120"/>
        </p:xfrm>
        <a:graphic>
          <a:graphicData uri="http://schemas.openxmlformats.org/drawingml/2006/table">
            <a:tbl>
              <a:tblPr firstRow="1" firstCol="1" lastRow="1" lastCol="1" bandRow="1" bandCol="1"/>
              <a:tblGrid>
                <a:gridCol w="4088392">
                  <a:extLst>
                    <a:ext uri="{9D8B030D-6E8A-4147-A177-3AD203B41FA5}">
                      <a16:colId xmlns:a16="http://schemas.microsoft.com/office/drawing/2014/main" val="2649267382"/>
                    </a:ext>
                  </a:extLst>
                </a:gridCol>
                <a:gridCol w="2388608">
                  <a:extLst>
                    <a:ext uri="{9D8B030D-6E8A-4147-A177-3AD203B41FA5}">
                      <a16:colId xmlns:a16="http://schemas.microsoft.com/office/drawing/2014/main" val="4281178052"/>
                    </a:ext>
                  </a:extLst>
                </a:gridCol>
                <a:gridCol w="2286000">
                  <a:extLst>
                    <a:ext uri="{9D8B030D-6E8A-4147-A177-3AD203B41FA5}">
                      <a16:colId xmlns:a16="http://schemas.microsoft.com/office/drawing/2014/main" val="2480466087"/>
                    </a:ext>
                  </a:extLst>
                </a:gridCol>
              </a:tblGrid>
              <a:tr h="299599">
                <a:tc rowSpan="2">
                  <a:txBody>
                    <a:bodyPr/>
                    <a:lstStyle/>
                    <a:p>
                      <a:pPr marL="0" marR="0">
                        <a:lnSpc>
                          <a:spcPct val="150000"/>
                        </a:lnSpc>
                        <a:spcBef>
                          <a:spcPts val="600"/>
                        </a:spcBef>
                        <a:spcAft>
                          <a:spcPts val="0"/>
                        </a:spcAft>
                      </a:pPr>
                      <a:r>
                        <a:rPr lang="en-US" sz="1800">
                          <a:effectLst/>
                          <a:latin typeface="Times New Roman" panose="02020603050405020304" pitchFamily="18" charset="0"/>
                          <a:ea typeface="Gill Sans MT" panose="020B0502020104020203"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gridSpan="2">
                  <a:txBody>
                    <a:bodyPr/>
                    <a:lstStyle/>
                    <a:p>
                      <a:pPr marL="513715" marR="511175" algn="ctr">
                        <a:lnSpc>
                          <a:spcPct val="150000"/>
                        </a:lnSpc>
                        <a:spcBef>
                          <a:spcPts val="310"/>
                        </a:spcBef>
                        <a:spcAft>
                          <a:spcPts val="0"/>
                        </a:spcAft>
                      </a:pPr>
                      <a:r>
                        <a:rPr lang="en-US" sz="1800" b="1"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Rate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hMerge="1">
                  <a:txBody>
                    <a:bodyPr/>
                    <a:lstStyle/>
                    <a:p>
                      <a:endParaRPr lang="en-US"/>
                    </a:p>
                  </a:txBody>
                  <a:tcPr/>
                </a:tc>
                <a:extLst>
                  <a:ext uri="{0D108BD9-81ED-4DB2-BD59-A6C34878D82A}">
                    <a16:rowId xmlns:a16="http://schemas.microsoft.com/office/drawing/2014/main" val="271099496"/>
                  </a:ext>
                </a:extLst>
              </a:tr>
              <a:tr h="682419">
                <a:tc vMerge="1">
                  <a:txBody>
                    <a:bodyPr/>
                    <a:lstStyle/>
                    <a:p>
                      <a:endParaRPr lang="en-US"/>
                    </a:p>
                  </a:txBody>
                  <a:tcPr/>
                </a:tc>
                <a:tc>
                  <a:txBody>
                    <a:bodyPr/>
                    <a:lstStyle/>
                    <a:p>
                      <a:pPr marL="0" marR="0">
                        <a:lnSpc>
                          <a:spcPct val="150000"/>
                        </a:lnSpc>
                        <a:spcBef>
                          <a:spcPts val="50"/>
                        </a:spcBef>
                        <a:spcAft>
                          <a:spcPts val="0"/>
                        </a:spcAft>
                      </a:pPr>
                      <a:r>
                        <a:rPr lang="en-US" sz="1800" b="1">
                          <a:effectLst/>
                          <a:latin typeface="Times New Roman" panose="02020603050405020304" pitchFamily="18" charset="0"/>
                          <a:ea typeface="Gill Sans MT" panose="020B0502020104020203"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085" marR="41910" algn="ctr">
                        <a:lnSpc>
                          <a:spcPct val="150000"/>
                        </a:lnSpc>
                        <a:spcBef>
                          <a:spcPts val="600"/>
                        </a:spcBef>
                        <a:spcAft>
                          <a:spcPts val="0"/>
                        </a:spcAft>
                      </a:pP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Myectomy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166370" marR="0" indent="-121285" algn="ctr">
                        <a:lnSpc>
                          <a:spcPct val="150000"/>
                        </a:lnSpc>
                        <a:spcBef>
                          <a:spcPts val="310"/>
                        </a:spcBef>
                        <a:spcAft>
                          <a:spcPts val="0"/>
                        </a:spcAft>
                      </a:pP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Alcohol</a:t>
                      </a:r>
                      <a:r>
                        <a:rPr lang="en-US" sz="1800" b="1"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Septal</a:t>
                      </a:r>
                      <a:r>
                        <a:rPr lang="en-US" sz="1800" b="1"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Ablation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extLst>
                  <a:ext uri="{0D108BD9-81ED-4DB2-BD59-A6C34878D82A}">
                    <a16:rowId xmlns:a16="http://schemas.microsoft.com/office/drawing/2014/main" val="3074581369"/>
                  </a:ext>
                </a:extLst>
              </a:tr>
              <a:tr h="299599">
                <a:tc>
                  <a:txBody>
                    <a:bodyPr/>
                    <a:lstStyle/>
                    <a:p>
                      <a:pPr marL="88265" marR="0">
                        <a:lnSpc>
                          <a:spcPct val="150000"/>
                        </a:lnSpc>
                        <a:spcBef>
                          <a:spcPts val="33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30-d</a:t>
                      </a:r>
                      <a:r>
                        <a:rPr lang="en-US" sz="1800"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mortality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5085" marR="41910" algn="ctr">
                        <a:lnSpc>
                          <a:spcPct val="150000"/>
                        </a:lnSpc>
                        <a:spcBef>
                          <a:spcPts val="330"/>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17805" marR="215265" algn="ctr">
                        <a:lnSpc>
                          <a:spcPct val="150000"/>
                        </a:lnSpc>
                        <a:spcBef>
                          <a:spcPts val="330"/>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19900761"/>
                  </a:ext>
                </a:extLst>
              </a:tr>
              <a:tr h="599197">
                <a:tc>
                  <a:txBody>
                    <a:bodyPr/>
                    <a:lstStyle/>
                    <a:p>
                      <a:pPr marL="88265" marR="0">
                        <a:lnSpc>
                          <a:spcPct val="150000"/>
                        </a:lnSpc>
                        <a:spcBef>
                          <a:spcPts val="285"/>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30-d adverse complications (tamponade, LAD</a:t>
                      </a:r>
                      <a:r>
                        <a:rPr lang="en-US" sz="1800" spc="6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dissection,</a:t>
                      </a:r>
                      <a:r>
                        <a:rPr lang="en-US" sz="1800" spc="6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infection,</a:t>
                      </a:r>
                      <a:r>
                        <a:rPr lang="en-US" sz="1800" spc="6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major</a:t>
                      </a:r>
                      <a:r>
                        <a:rPr lang="en-US" sz="1800" spc="6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bleeding)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4450" marR="41910" algn="ctr">
                        <a:lnSpc>
                          <a:spcPct val="150000"/>
                        </a:lnSpc>
                        <a:spcBef>
                          <a:spcPts val="285"/>
                        </a:spcBef>
                        <a:spcAft>
                          <a:spcPts val="0"/>
                        </a:spcAft>
                      </a:pP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17805" marR="215265" algn="ctr">
                        <a:lnSpc>
                          <a:spcPct val="150000"/>
                        </a:lnSpc>
                        <a:spcBef>
                          <a:spcPts val="285"/>
                        </a:spcBef>
                        <a:spcAft>
                          <a:spcPts val="0"/>
                        </a:spcAft>
                      </a:pP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590456825"/>
                  </a:ext>
                </a:extLst>
              </a:tr>
              <a:tr h="599197">
                <a:tc>
                  <a:txBody>
                    <a:bodyPr/>
                    <a:lstStyle/>
                    <a:p>
                      <a:pPr marL="88265" marR="92710">
                        <a:lnSpc>
                          <a:spcPct val="150000"/>
                        </a:lnSpc>
                        <a:spcBef>
                          <a:spcPts val="285"/>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30-d</a:t>
                      </a:r>
                      <a:r>
                        <a:rPr lang="en-US" sz="1800"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complete</a:t>
                      </a:r>
                      <a:r>
                        <a:rPr lang="en-US" sz="1800"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heart</a:t>
                      </a:r>
                      <a:r>
                        <a:rPr lang="en-US" sz="1800"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block</a:t>
                      </a:r>
                      <a:r>
                        <a:rPr lang="en-US" sz="1800"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resulting</a:t>
                      </a:r>
                      <a:r>
                        <a:rPr lang="en-US" sz="1800"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 need for permanent pacemaker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4450" marR="41910" algn="ctr">
                        <a:lnSpc>
                          <a:spcPct val="150000"/>
                        </a:lnSpc>
                        <a:spcBef>
                          <a:spcPts val="285"/>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17805" marR="215900" algn="ctr">
                        <a:lnSpc>
                          <a:spcPct val="150000"/>
                        </a:lnSpc>
                        <a:spcBef>
                          <a:spcPts val="285"/>
                        </a:spcBef>
                        <a:spcAft>
                          <a:spcPts val="0"/>
                        </a:spcAft>
                      </a:pP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97205012"/>
                  </a:ext>
                </a:extLst>
              </a:tr>
              <a:tr h="299599">
                <a:tc>
                  <a:txBody>
                    <a:bodyPr/>
                    <a:lstStyle/>
                    <a:p>
                      <a:pPr marL="88265" marR="0">
                        <a:lnSpc>
                          <a:spcPct val="150000"/>
                        </a:lnSpc>
                        <a:spcBef>
                          <a:spcPts val="285"/>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Mitral</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valve</a:t>
                      </a:r>
                      <a:r>
                        <a:rPr lang="en-US" sz="1800" spc="-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replacement</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within</a:t>
                      </a:r>
                      <a:r>
                        <a:rPr lang="en-US" sz="1800" spc="-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r>
                        <a:rPr lang="en-US" sz="1800" spc="-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4450" marR="41910" algn="ctr">
                        <a:lnSpc>
                          <a:spcPct val="150000"/>
                        </a:lnSpc>
                        <a:spcBef>
                          <a:spcPts val="285"/>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50000"/>
                        </a:lnSpc>
                        <a:spcBef>
                          <a:spcPts val="600"/>
                        </a:spcBef>
                        <a:spcAft>
                          <a:spcPts val="0"/>
                        </a:spcAft>
                      </a:pPr>
                      <a:r>
                        <a:rPr lang="en-US" sz="1800">
                          <a:effectLst/>
                          <a:latin typeface="Times New Roman" panose="02020603050405020304" pitchFamily="18" charset="0"/>
                          <a:ea typeface="Gill Sans MT" panose="020B0502020104020203"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61564010"/>
                  </a:ext>
                </a:extLst>
              </a:tr>
              <a:tr h="599197">
                <a:tc>
                  <a:txBody>
                    <a:bodyPr/>
                    <a:lstStyle/>
                    <a:p>
                      <a:pPr marL="88265" marR="0">
                        <a:lnSpc>
                          <a:spcPct val="150000"/>
                        </a:lnSpc>
                        <a:spcBef>
                          <a:spcPts val="285"/>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More</a:t>
                      </a:r>
                      <a:r>
                        <a:rPr lang="en-US" sz="1800" spc="-5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than</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moderate</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residual</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mitral </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regurgitation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4450" marR="41910" algn="ctr">
                        <a:lnSpc>
                          <a:spcPct val="150000"/>
                        </a:lnSpc>
                        <a:spcBef>
                          <a:spcPts val="285"/>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17805" marR="215900" algn="ctr">
                        <a:lnSpc>
                          <a:spcPct val="150000"/>
                        </a:lnSpc>
                        <a:spcBef>
                          <a:spcPts val="285"/>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65722483"/>
                  </a:ext>
                </a:extLst>
              </a:tr>
              <a:tr h="299599">
                <a:tc>
                  <a:txBody>
                    <a:bodyPr/>
                    <a:lstStyle/>
                    <a:p>
                      <a:pPr marL="88265" marR="0">
                        <a:lnSpc>
                          <a:spcPct val="150000"/>
                        </a:lnSpc>
                        <a:spcBef>
                          <a:spcPts val="285"/>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Repeat</a:t>
                      </a:r>
                      <a:r>
                        <a:rPr lang="en-US" sz="1800" spc="4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procedure</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4450" marR="41910" algn="ctr">
                        <a:lnSpc>
                          <a:spcPct val="150000"/>
                        </a:lnSpc>
                        <a:spcBef>
                          <a:spcPts val="285"/>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17805" marR="215900" algn="ctr">
                        <a:lnSpc>
                          <a:spcPct val="150000"/>
                        </a:lnSpc>
                        <a:spcBef>
                          <a:spcPts val="285"/>
                        </a:spcBef>
                        <a:spcAft>
                          <a:spcPts val="0"/>
                        </a:spcAft>
                      </a:pP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17235282"/>
                  </a:ext>
                </a:extLst>
              </a:tr>
              <a:tr h="599197">
                <a:tc>
                  <a:txBody>
                    <a:bodyPr/>
                    <a:lstStyle/>
                    <a:p>
                      <a:pPr marL="88265" marR="0">
                        <a:lnSpc>
                          <a:spcPct val="150000"/>
                        </a:lnSpc>
                        <a:spcBef>
                          <a:spcPts val="285"/>
                        </a:spcBef>
                        <a:spcAft>
                          <a:spcPts val="0"/>
                        </a:spcAft>
                      </a:pPr>
                      <a:r>
                        <a:rPr lang="en-US" sz="180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Symptomatic improvement</a:t>
                      </a:r>
                      <a:r>
                        <a:rPr lang="en-US" sz="1800"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20" dirty="0" err="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eg</a:t>
                      </a:r>
                      <a:r>
                        <a:rPr lang="en-US" sz="1800"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r>
                        <a:rPr lang="en-US" sz="1800"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NYHA</a:t>
                      </a:r>
                      <a:r>
                        <a:rPr lang="en-US" sz="1800"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functional </a:t>
                      </a:r>
                      <a:r>
                        <a:rPr lang="en-US" sz="1800"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class)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3815" marR="41910" algn="ctr">
                        <a:lnSpc>
                          <a:spcPct val="150000"/>
                        </a:lnSpc>
                        <a:spcBef>
                          <a:spcPts val="285"/>
                        </a:spcBef>
                        <a:spcAft>
                          <a:spcPts val="0"/>
                        </a:spcAft>
                      </a:pP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&gt;90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17805" marR="215900" algn="ctr">
                        <a:lnSpc>
                          <a:spcPct val="150000"/>
                        </a:lnSpc>
                        <a:spcBef>
                          <a:spcPts val="285"/>
                        </a:spcBef>
                        <a:spcAft>
                          <a:spcPts val="0"/>
                        </a:spcAft>
                      </a:pP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&gt;90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64554877"/>
                  </a:ext>
                </a:extLst>
              </a:tr>
              <a:tr h="599197">
                <a:tc>
                  <a:txBody>
                    <a:bodyPr/>
                    <a:lstStyle/>
                    <a:p>
                      <a:pPr marL="88265" marR="92710">
                        <a:lnSpc>
                          <a:spcPct val="150000"/>
                        </a:lnSpc>
                        <a:spcBef>
                          <a:spcPts val="285"/>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Rest and provoked LVOT gradient &lt;50</a:t>
                      </a:r>
                      <a:r>
                        <a:rPr lang="en-US" sz="1800"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mm</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3815" marR="41910" algn="ctr">
                        <a:lnSpc>
                          <a:spcPct val="150000"/>
                        </a:lnSpc>
                        <a:spcBef>
                          <a:spcPts val="285"/>
                        </a:spcBef>
                        <a:spcAft>
                          <a:spcPts val="0"/>
                        </a:spcAft>
                      </a:pP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&gt;90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17170" marR="215900" algn="ctr">
                        <a:lnSpc>
                          <a:spcPct val="150000"/>
                        </a:lnSpc>
                        <a:spcBef>
                          <a:spcPts val="285"/>
                        </a:spcBef>
                        <a:spcAft>
                          <a:spcPts val="0"/>
                        </a:spcAft>
                      </a:pPr>
                      <a:r>
                        <a:rPr lang="en-US" sz="1800"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&gt;90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14846566"/>
                  </a:ext>
                </a:extLst>
              </a:tr>
            </a:tbl>
          </a:graphicData>
        </a:graphic>
      </p:graphicFrame>
      <p:sp>
        <p:nvSpPr>
          <p:cNvPr id="5" name="TextBox 4">
            <a:extLst>
              <a:ext uri="{FF2B5EF4-FFF2-40B4-BE49-F238E27FC236}">
                <a16:creationId xmlns:a16="http://schemas.microsoft.com/office/drawing/2014/main" id="{1EE39D54-A0ED-27C7-AF92-61D476048125}"/>
              </a:ext>
            </a:extLst>
          </p:cNvPr>
          <p:cNvSpPr txBox="1"/>
          <p:nvPr/>
        </p:nvSpPr>
        <p:spPr>
          <a:xfrm>
            <a:off x="12039600" y="6420084"/>
            <a:ext cx="2209800" cy="1015663"/>
          </a:xfrm>
          <a:prstGeom prst="rect">
            <a:avLst/>
          </a:prstGeom>
          <a:noFill/>
        </p:spPr>
        <p:txBody>
          <a:bodyPr wrap="square">
            <a:spAutoFit/>
          </a:bodyPr>
          <a:lstStyle/>
          <a:p>
            <a:r>
              <a:rPr lang="en-US" sz="1200">
                <a:latin typeface="Lub Dub Medium" panose="020B0603030403020204" pitchFamily="34" charset="0"/>
              </a:rPr>
              <a:t>LAD indicates left anterior descending; LVOT, left ventricular outflow tract; and NYHA, New York Heart Association.</a:t>
            </a:r>
          </a:p>
        </p:txBody>
      </p:sp>
    </p:spTree>
    <p:extLst>
      <p:ext uri="{BB962C8B-B14F-4D97-AF65-F5344CB8AC3E}">
        <p14:creationId xmlns:p14="http://schemas.microsoft.com/office/powerpoint/2010/main" val="1846234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EB917D-1DD9-8264-35F7-762C0E5B8E05}"/>
              </a:ext>
            </a:extLst>
          </p:cNvPr>
          <p:cNvSpPr>
            <a:spLocks noGrp="1"/>
          </p:cNvSpPr>
          <p:nvPr>
            <p:ph type="sldNum" sz="quarter" idx="4"/>
          </p:nvPr>
        </p:nvSpPr>
        <p:spPr/>
        <p:txBody>
          <a:bodyPr/>
          <a:lstStyle/>
          <a:p>
            <a:fld id="{01CD3B2E-BC1C-6C4D-9D91-A67B950EE325}" type="slidenum">
              <a:rPr lang="en-US" smtClean="0"/>
              <a:pPr/>
              <a:t>29</a:t>
            </a:fld>
            <a:endParaRPr lang="en-US"/>
          </a:p>
        </p:txBody>
      </p:sp>
      <p:sp>
        <p:nvSpPr>
          <p:cNvPr id="7" name="TextBox 6">
            <a:extLst>
              <a:ext uri="{FF2B5EF4-FFF2-40B4-BE49-F238E27FC236}">
                <a16:creationId xmlns:a16="http://schemas.microsoft.com/office/drawing/2014/main" id="{E61E3A15-188C-C746-66AA-28D2B876FDB9}"/>
              </a:ext>
            </a:extLst>
          </p:cNvPr>
          <p:cNvSpPr txBox="1"/>
          <p:nvPr/>
        </p:nvSpPr>
        <p:spPr>
          <a:xfrm>
            <a:off x="4572000" y="2914471"/>
            <a:ext cx="5486400" cy="2400657"/>
          </a:xfrm>
          <a:prstGeom prst="rect">
            <a:avLst/>
          </a:prstGeom>
          <a:noFill/>
        </p:spPr>
        <p:txBody>
          <a:bodyPr wrap="square">
            <a:spAutoFit/>
          </a:bodyPr>
          <a:lstStyle/>
          <a:p>
            <a:r>
              <a:rPr lang="en-US" sz="5000">
                <a:latin typeface="Lub Dub Bold" panose="020B0803030403020204" pitchFamily="34" charset="0"/>
              </a:rPr>
              <a:t>Diagnosis, Initial Evaluation, and Follow-Up</a:t>
            </a:r>
          </a:p>
        </p:txBody>
      </p:sp>
    </p:spTree>
    <p:extLst>
      <p:ext uri="{BB962C8B-B14F-4D97-AF65-F5344CB8AC3E}">
        <p14:creationId xmlns:p14="http://schemas.microsoft.com/office/powerpoint/2010/main" val="22243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a:p>
        </p:txBody>
      </p:sp>
      <p:sp>
        <p:nvSpPr>
          <p:cNvPr id="2" name="Title 5">
            <a:extLst>
              <a:ext uri="{FF2B5EF4-FFF2-40B4-BE49-F238E27FC236}">
                <a16:creationId xmlns:a16="http://schemas.microsoft.com/office/drawing/2014/main" id="{B098B25C-5FDE-4A89-BC10-7FCB24E5774E}"/>
              </a:ext>
            </a:extLst>
          </p:cNvPr>
          <p:cNvSpPr>
            <a:spLocks noGrp="1"/>
          </p:cNvSpPr>
          <p:nvPr/>
        </p:nvSpPr>
        <p:spPr>
          <a:xfrm>
            <a:off x="1752600" y="1265734"/>
            <a:ext cx="113538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a:latin typeface="Lub Dub Heavy" panose="020B0903030403020204" pitchFamily="34" charset="0"/>
              </a:rPr>
              <a:t>2024 Writing Committee Members*</a:t>
            </a:r>
          </a:p>
        </p:txBody>
      </p:sp>
      <p:sp>
        <p:nvSpPr>
          <p:cNvPr id="4" name="TextBox 3">
            <a:extLst>
              <a:ext uri="{FF2B5EF4-FFF2-40B4-BE49-F238E27FC236}">
                <a16:creationId xmlns:a16="http://schemas.microsoft.com/office/drawing/2014/main" id="{D5F29EF9-8709-B472-B148-2E410459C21B}"/>
              </a:ext>
            </a:extLst>
          </p:cNvPr>
          <p:cNvSpPr txBox="1"/>
          <p:nvPr/>
        </p:nvSpPr>
        <p:spPr>
          <a:xfrm>
            <a:off x="5181600" y="2299196"/>
            <a:ext cx="4267200" cy="646331"/>
          </a:xfrm>
          <a:prstGeom prst="rect">
            <a:avLst/>
          </a:prstGeom>
          <a:noFill/>
        </p:spPr>
        <p:txBody>
          <a:bodyPr wrap="square">
            <a:spAutoFit/>
          </a:bodyPr>
          <a:lstStyle/>
          <a:p>
            <a:r>
              <a:rPr lang="en-US">
                <a:latin typeface="Lub Dub Medium" panose="020B0603030403020204" pitchFamily="34" charset="0"/>
              </a:rPr>
              <a:t>Steve R. </a:t>
            </a:r>
            <a:r>
              <a:rPr lang="en-US" err="1">
                <a:latin typeface="Lub Dub Medium" panose="020B0603030403020204" pitchFamily="34" charset="0"/>
              </a:rPr>
              <a:t>Ommen</a:t>
            </a:r>
            <a:r>
              <a:rPr lang="en-US">
                <a:latin typeface="Lub Dub Medium" panose="020B0603030403020204" pitchFamily="34" charset="0"/>
              </a:rPr>
              <a:t>, MD, FACC, </a:t>
            </a:r>
            <a:r>
              <a:rPr lang="en-US" i="1">
                <a:latin typeface="Lub Dub Medium" panose="020B0603030403020204" pitchFamily="34" charset="0"/>
              </a:rPr>
              <a:t>Chair</a:t>
            </a:r>
          </a:p>
          <a:p>
            <a:r>
              <a:rPr lang="en-US">
                <a:latin typeface="Lub Dub Medium" panose="020B0603030403020204" pitchFamily="34" charset="0"/>
              </a:rPr>
              <a:t>Carolyn Y. Ho, MD, FAHA, </a:t>
            </a:r>
            <a:r>
              <a:rPr lang="en-US" i="1">
                <a:latin typeface="Lub Dub Medium" panose="020B0603030403020204" pitchFamily="34" charset="0"/>
              </a:rPr>
              <a:t>Vice Chair</a:t>
            </a:r>
          </a:p>
        </p:txBody>
      </p:sp>
      <p:sp>
        <p:nvSpPr>
          <p:cNvPr id="7" name="TextBox 6">
            <a:extLst>
              <a:ext uri="{FF2B5EF4-FFF2-40B4-BE49-F238E27FC236}">
                <a16:creationId xmlns:a16="http://schemas.microsoft.com/office/drawing/2014/main" id="{1C10DAB1-CBE2-2622-D5D8-27E750AC799E}"/>
              </a:ext>
            </a:extLst>
          </p:cNvPr>
          <p:cNvSpPr txBox="1"/>
          <p:nvPr/>
        </p:nvSpPr>
        <p:spPr>
          <a:xfrm>
            <a:off x="1923607" y="3183652"/>
            <a:ext cx="5343197" cy="2862322"/>
          </a:xfrm>
          <a:prstGeom prst="rect">
            <a:avLst/>
          </a:prstGeom>
          <a:noFill/>
        </p:spPr>
        <p:txBody>
          <a:bodyPr wrap="square" lIns="91440" tIns="45720" rIns="91440" bIns="45720" anchor="t">
            <a:spAutoFit/>
          </a:bodyPr>
          <a:lstStyle/>
          <a:p>
            <a:r>
              <a:rPr lang="en-US" dirty="0">
                <a:latin typeface="Lub Dub Medium"/>
              </a:rPr>
              <a:t>Irfan M. Asif, MD, FAMSSM†</a:t>
            </a:r>
          </a:p>
          <a:p>
            <a:r>
              <a:rPr lang="en-US" dirty="0">
                <a:latin typeface="Lub Dub Medium"/>
              </a:rPr>
              <a:t>Seshadri Balaji, MBBS, MRCP(UK), PhD, FHRS‡</a:t>
            </a:r>
          </a:p>
          <a:p>
            <a:r>
              <a:rPr lang="en-US" dirty="0">
                <a:latin typeface="Lub Dub Medium"/>
              </a:rPr>
              <a:t>Michael A. Burke, MD</a:t>
            </a:r>
          </a:p>
          <a:p>
            <a:r>
              <a:rPr lang="en-US" dirty="0">
                <a:latin typeface="Lub Dub Medium"/>
              </a:rPr>
              <a:t>Sharlene M. Day, MD, FAHA</a:t>
            </a:r>
          </a:p>
          <a:p>
            <a:r>
              <a:rPr lang="en-US" dirty="0">
                <a:latin typeface="Lub Dub Medium"/>
              </a:rPr>
              <a:t>Joseph A. </a:t>
            </a:r>
            <a:r>
              <a:rPr lang="en-US" dirty="0" err="1">
                <a:latin typeface="Lub Dub Medium"/>
              </a:rPr>
              <a:t>Dearani</a:t>
            </a:r>
            <a:r>
              <a:rPr lang="en-US" dirty="0">
                <a:latin typeface="Lub Dub Medium"/>
              </a:rPr>
              <a:t>, MD, FACC</a:t>
            </a:r>
          </a:p>
          <a:p>
            <a:r>
              <a:rPr lang="en-US" dirty="0">
                <a:latin typeface="Lub Dub Medium"/>
              </a:rPr>
              <a:t>Kelly C. Epps, MD, FACC</a:t>
            </a:r>
          </a:p>
          <a:p>
            <a:r>
              <a:rPr lang="en-US" dirty="0">
                <a:latin typeface="Lub Dub Medium"/>
              </a:rPr>
              <a:t>Lauren Evanovich, PhD§</a:t>
            </a:r>
          </a:p>
          <a:p>
            <a:r>
              <a:rPr lang="en-US" dirty="0">
                <a:latin typeface="Lub Dub Medium"/>
              </a:rPr>
              <a:t>Victor A. Ferrari, MD, FACC, FAHA║¶</a:t>
            </a:r>
          </a:p>
          <a:p>
            <a:r>
              <a:rPr lang="en-US" dirty="0">
                <a:latin typeface="Lub Dub Medium"/>
              </a:rPr>
              <a:t>José A. Joglar, MD, FACC, FAHA, MSCMR, FHRS</a:t>
            </a:r>
          </a:p>
          <a:p>
            <a:r>
              <a:rPr lang="en-US" dirty="0">
                <a:latin typeface="Lub Dub Medium"/>
              </a:rPr>
              <a:t>Sadiya S. Khan, MD, MSc, FACC, FAHA#</a:t>
            </a:r>
          </a:p>
        </p:txBody>
      </p:sp>
      <p:sp>
        <p:nvSpPr>
          <p:cNvPr id="9" name="TextBox 8">
            <a:extLst>
              <a:ext uri="{FF2B5EF4-FFF2-40B4-BE49-F238E27FC236}">
                <a16:creationId xmlns:a16="http://schemas.microsoft.com/office/drawing/2014/main" id="{2D5749B5-E5B1-5E1F-0325-2B965516EDE8}"/>
              </a:ext>
            </a:extLst>
          </p:cNvPr>
          <p:cNvSpPr txBox="1"/>
          <p:nvPr/>
        </p:nvSpPr>
        <p:spPr>
          <a:xfrm>
            <a:off x="7429500" y="3183652"/>
            <a:ext cx="6400800" cy="2862322"/>
          </a:xfrm>
          <a:prstGeom prst="rect">
            <a:avLst/>
          </a:prstGeom>
          <a:noFill/>
        </p:spPr>
        <p:txBody>
          <a:bodyPr wrap="square" lIns="91440" tIns="45720" rIns="91440" bIns="45720" anchor="t">
            <a:spAutoFit/>
          </a:bodyPr>
          <a:lstStyle/>
          <a:p>
            <a:r>
              <a:rPr lang="en-US" dirty="0">
                <a:latin typeface="Lub Dub Medium"/>
              </a:rPr>
              <a:t>Jeffrey J. Kim, MD, FACC, FHRS**</a:t>
            </a:r>
          </a:p>
          <a:p>
            <a:r>
              <a:rPr lang="en-US" dirty="0">
                <a:latin typeface="Lub Dub Medium"/>
              </a:rPr>
              <a:t>Michelle M. Kittleson, MD, PhD, FACC, FAHA║</a:t>
            </a:r>
          </a:p>
          <a:p>
            <a:r>
              <a:rPr lang="en-US" dirty="0" err="1">
                <a:latin typeface="Lub Dub Medium"/>
              </a:rPr>
              <a:t>Chayakrit</a:t>
            </a:r>
            <a:r>
              <a:rPr lang="en-US" dirty="0">
                <a:latin typeface="Lub Dub Medium"/>
              </a:rPr>
              <a:t> </a:t>
            </a:r>
            <a:r>
              <a:rPr lang="en-US" dirty="0" err="1">
                <a:latin typeface="Lub Dub Medium"/>
              </a:rPr>
              <a:t>Krittanawong</a:t>
            </a:r>
            <a:r>
              <a:rPr lang="en-US" dirty="0">
                <a:latin typeface="Lub Dub Medium"/>
              </a:rPr>
              <a:t>, MD††</a:t>
            </a:r>
          </a:p>
          <a:p>
            <a:r>
              <a:rPr lang="en-US" dirty="0">
                <a:latin typeface="Lub Dub Medium"/>
              </a:rPr>
              <a:t>Matthew W. Martinez, MD, FACC</a:t>
            </a:r>
          </a:p>
          <a:p>
            <a:r>
              <a:rPr lang="en-US" dirty="0">
                <a:latin typeface="Lub Dub Medium"/>
              </a:rPr>
              <a:t>Seema Mital, MD, FACC, FAHA</a:t>
            </a:r>
          </a:p>
          <a:p>
            <a:r>
              <a:rPr lang="en-US" dirty="0">
                <a:latin typeface="Lub Dub Medium"/>
              </a:rPr>
              <a:t>Srihari S. Naidu, MD, FACC, FAHA</a:t>
            </a:r>
            <a:endParaRPr lang="en-US" dirty="0">
              <a:latin typeface="Lub Dub Medium" panose="020B0603030403020204" pitchFamily="34" charset="0"/>
            </a:endParaRPr>
          </a:p>
          <a:p>
            <a:r>
              <a:rPr lang="en-US" dirty="0">
                <a:latin typeface="Lub Dub Medium"/>
              </a:rPr>
              <a:t>Sara Saberi, MD, MS</a:t>
            </a:r>
          </a:p>
          <a:p>
            <a:r>
              <a:rPr lang="en-US" dirty="0">
                <a:latin typeface="Lub Dub Medium"/>
              </a:rPr>
              <a:t>Christopher </a:t>
            </a:r>
            <a:r>
              <a:rPr lang="en-US" dirty="0" err="1">
                <a:latin typeface="Lub Dub Medium"/>
              </a:rPr>
              <a:t>Semsarian</a:t>
            </a:r>
            <a:r>
              <a:rPr lang="en-US" dirty="0">
                <a:latin typeface="Lub Dub Medium"/>
              </a:rPr>
              <a:t>, MBBS, PhD, MPH, FHRS, FAHA</a:t>
            </a:r>
          </a:p>
          <a:p>
            <a:r>
              <a:rPr lang="en-US" dirty="0">
                <a:latin typeface="Lub Dub Medium"/>
              </a:rPr>
              <a:t>Sabrina Times, DHSC, MPH‡‡</a:t>
            </a:r>
          </a:p>
          <a:p>
            <a:r>
              <a:rPr lang="en-US" dirty="0">
                <a:latin typeface="Lub Dub Medium"/>
              </a:rPr>
              <a:t>Cynthia Burstein Waldman, JD§</a:t>
            </a:r>
          </a:p>
        </p:txBody>
      </p:sp>
      <p:sp>
        <p:nvSpPr>
          <p:cNvPr id="11" name="TextBox 10">
            <a:extLst>
              <a:ext uri="{FF2B5EF4-FFF2-40B4-BE49-F238E27FC236}">
                <a16:creationId xmlns:a16="http://schemas.microsoft.com/office/drawing/2014/main" id="{F8583688-020A-C68F-EF03-8EA6A0725BD5}"/>
              </a:ext>
            </a:extLst>
          </p:cNvPr>
          <p:cNvSpPr txBox="1"/>
          <p:nvPr/>
        </p:nvSpPr>
        <p:spPr>
          <a:xfrm>
            <a:off x="762000" y="6560403"/>
            <a:ext cx="13335000" cy="830997"/>
          </a:xfrm>
          <a:prstGeom prst="rect">
            <a:avLst/>
          </a:prstGeom>
          <a:noFill/>
        </p:spPr>
        <p:txBody>
          <a:bodyPr wrap="square">
            <a:spAutoFit/>
          </a:bodyPr>
          <a:lstStyle/>
          <a:p>
            <a:r>
              <a:rPr lang="en-US" sz="1200">
                <a:latin typeface="Lub Dub Medium" panose="020B0603030403020204" pitchFamily="34" charset="0"/>
              </a:rPr>
              <a:t>*Writing committee members are required to recuse themselves from voting on sections to which their specific relationships with industry may apply; see Appendix 1 for detailed information. †AMSSM representative. ‡ HRS representative. §Lay stakeholder representative. ║AHA/ACC Joint Committee on Clinical Practice Guidelines liaison. ¶ SCMR representative; #ACC/AHA Joint Committee on Performance Measures representative. **PACES representative. ††ACC/AHA Joint Committee on Clinical Data Standards representative. ‡‡Joint ACC/AHA staff representative. </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30</a:t>
            </a:fld>
            <a:endParaRPr lang="en-US"/>
          </a:p>
        </p:txBody>
      </p:sp>
      <p:sp>
        <p:nvSpPr>
          <p:cNvPr id="2" name="TextBox 1">
            <a:extLst>
              <a:ext uri="{FF2B5EF4-FFF2-40B4-BE49-F238E27FC236}">
                <a16:creationId xmlns:a16="http://schemas.microsoft.com/office/drawing/2014/main" id="{7C91A485-2894-C02A-7D61-ACCC3CDA4882}"/>
              </a:ext>
            </a:extLst>
          </p:cNvPr>
          <p:cNvSpPr txBox="1"/>
          <p:nvPr/>
        </p:nvSpPr>
        <p:spPr>
          <a:xfrm>
            <a:off x="5648325" y="1371600"/>
            <a:ext cx="3333750" cy="523220"/>
          </a:xfrm>
          <a:prstGeom prst="rect">
            <a:avLst/>
          </a:prstGeom>
          <a:noFill/>
        </p:spPr>
        <p:txBody>
          <a:bodyPr wrap="square">
            <a:spAutoFit/>
          </a:bodyPr>
          <a:lstStyle/>
          <a:p>
            <a:r>
              <a:rPr lang="en-US" sz="2800">
                <a:latin typeface="Lub Dub Medium" panose="020B0603030403020204" pitchFamily="34" charset="0"/>
              </a:rPr>
              <a:t>Clinical Diagnosis</a:t>
            </a:r>
          </a:p>
        </p:txBody>
      </p:sp>
      <p:graphicFrame>
        <p:nvGraphicFramePr>
          <p:cNvPr id="3" name="Table 2">
            <a:extLst>
              <a:ext uri="{FF2B5EF4-FFF2-40B4-BE49-F238E27FC236}">
                <a16:creationId xmlns:a16="http://schemas.microsoft.com/office/drawing/2014/main" id="{C3B21586-EFBD-A3B0-BC1F-AEAAB6FA3E13}"/>
              </a:ext>
            </a:extLst>
          </p:cNvPr>
          <p:cNvGraphicFramePr>
            <a:graphicFrameLocks noGrp="1"/>
          </p:cNvGraphicFramePr>
          <p:nvPr>
            <p:extLst>
              <p:ext uri="{D42A27DB-BD31-4B8C-83A1-F6EECF244321}">
                <p14:modId xmlns:p14="http://schemas.microsoft.com/office/powerpoint/2010/main" val="1286494232"/>
              </p:ext>
            </p:extLst>
          </p:nvPr>
        </p:nvGraphicFramePr>
        <p:xfrm>
          <a:off x="3479800" y="2209800"/>
          <a:ext cx="7670800" cy="3475228"/>
        </p:xfrm>
        <a:graphic>
          <a:graphicData uri="http://schemas.openxmlformats.org/drawingml/2006/table">
            <a:tbl>
              <a:tblPr firstRow="1" firstCol="1" lastRow="1" lastCol="1" bandRow="1" bandCol="1"/>
              <a:tblGrid>
                <a:gridCol w="939800">
                  <a:extLst>
                    <a:ext uri="{9D8B030D-6E8A-4147-A177-3AD203B41FA5}">
                      <a16:colId xmlns:a16="http://schemas.microsoft.com/office/drawing/2014/main" val="1381167120"/>
                    </a:ext>
                  </a:extLst>
                </a:gridCol>
                <a:gridCol w="838200">
                  <a:extLst>
                    <a:ext uri="{9D8B030D-6E8A-4147-A177-3AD203B41FA5}">
                      <a16:colId xmlns:a16="http://schemas.microsoft.com/office/drawing/2014/main" val="1286876002"/>
                    </a:ext>
                  </a:extLst>
                </a:gridCol>
                <a:gridCol w="5892800">
                  <a:extLst>
                    <a:ext uri="{9D8B030D-6E8A-4147-A177-3AD203B41FA5}">
                      <a16:colId xmlns:a16="http://schemas.microsoft.com/office/drawing/2014/main" val="2675333597"/>
                    </a:ext>
                  </a:extLst>
                </a:gridCol>
              </a:tblGrid>
              <a:tr h="425450">
                <a:tc gridSpan="3">
                  <a:txBody>
                    <a:bodyPr/>
                    <a:lstStyle/>
                    <a:p>
                      <a:pPr marL="0" marR="0" algn="ctr">
                        <a:lnSpc>
                          <a:spcPct val="100000"/>
                        </a:lnSpc>
                        <a:spcBef>
                          <a:spcPts val="600"/>
                        </a:spcBef>
                        <a:spcAft>
                          <a:spcPts val="0"/>
                        </a:spcAft>
                      </a:pPr>
                      <a:r>
                        <a:rPr lang="en-US" sz="1800" b="1">
                          <a:effectLst/>
                          <a:latin typeface="Times New Roman" panose="02020603050405020304" pitchFamily="18" charset="0"/>
                          <a:cs typeface="Times New Roman" panose="02020603050405020304" pitchFamily="18" charset="0"/>
                        </a:rPr>
                        <a:t>Recommendation for Clinical Diagnosis </a:t>
                      </a:r>
                      <a:endParaRPr lang="en-US" sz="1800">
                        <a:effectLst/>
                        <a:latin typeface="Times New Roman" panose="02020603050405020304" pitchFamily="18" charset="0"/>
                        <a:cs typeface="Times New Roman" panose="02020603050405020304" pitchFamily="18" charset="0"/>
                      </a:endParaRPr>
                    </a:p>
                    <a:p>
                      <a:pPr marL="0" marR="0" algn="ctr">
                        <a:lnSpc>
                          <a:spcPct val="100000"/>
                        </a:lnSpc>
                        <a:spcBef>
                          <a:spcPts val="600"/>
                        </a:spcBef>
                        <a:spcAft>
                          <a:spcPts val="0"/>
                        </a:spcAft>
                      </a:pPr>
                      <a:r>
                        <a:rPr lang="en-US" sz="180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Clinical Diagnosis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72246496"/>
                  </a:ext>
                </a:extLst>
              </a:tr>
              <a:tr h="172720">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36020421"/>
                  </a:ext>
                </a:extLst>
              </a:tr>
              <a:tr h="62992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suspected HCM, comprehensive physical examination and complete medical and 3-generation family history is recommended as part of the initial diagnostic assessment</a:t>
                      </a:r>
                      <a:r>
                        <a:rPr lang="en-US"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(Table 5, Table 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53598325"/>
                  </a:ext>
                </a:extLst>
              </a:tr>
            </a:tbl>
          </a:graphicData>
        </a:graphic>
      </p:graphicFrame>
    </p:spTree>
    <p:extLst>
      <p:ext uri="{BB962C8B-B14F-4D97-AF65-F5344CB8AC3E}">
        <p14:creationId xmlns:p14="http://schemas.microsoft.com/office/powerpoint/2010/main" val="237117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47254F-EFA7-6CBE-95B3-A5FD252117BD}"/>
              </a:ext>
            </a:extLst>
          </p:cNvPr>
          <p:cNvSpPr txBox="1"/>
          <p:nvPr/>
        </p:nvSpPr>
        <p:spPr>
          <a:xfrm>
            <a:off x="4043360" y="381000"/>
            <a:ext cx="6543675" cy="954107"/>
          </a:xfrm>
          <a:prstGeom prst="rect">
            <a:avLst/>
          </a:prstGeom>
          <a:noFill/>
        </p:spPr>
        <p:txBody>
          <a:bodyPr wrap="square">
            <a:spAutoFit/>
          </a:bodyPr>
          <a:lstStyle/>
          <a:p>
            <a:r>
              <a:rPr lang="en-US" sz="2800">
                <a:latin typeface="Lub Dub Medium" panose="020B0603030403020204" pitchFamily="34" charset="0"/>
              </a:rPr>
              <a:t>Table 5. Clinical Features in Patients With HCM Phenocopies (Mimics)</a:t>
            </a:r>
          </a:p>
        </p:txBody>
      </p:sp>
      <p:graphicFrame>
        <p:nvGraphicFramePr>
          <p:cNvPr id="3" name="Table 2">
            <a:extLst>
              <a:ext uri="{FF2B5EF4-FFF2-40B4-BE49-F238E27FC236}">
                <a16:creationId xmlns:a16="http://schemas.microsoft.com/office/drawing/2014/main" id="{AFCD61DA-E6DB-9908-A8FD-D6E4CBAF502D}"/>
              </a:ext>
            </a:extLst>
          </p:cNvPr>
          <p:cNvGraphicFramePr>
            <a:graphicFrameLocks noGrp="1"/>
          </p:cNvGraphicFramePr>
          <p:nvPr>
            <p:extLst>
              <p:ext uri="{D42A27DB-BD31-4B8C-83A1-F6EECF244321}">
                <p14:modId xmlns:p14="http://schemas.microsoft.com/office/powerpoint/2010/main" val="3514025940"/>
              </p:ext>
            </p:extLst>
          </p:nvPr>
        </p:nvGraphicFramePr>
        <p:xfrm>
          <a:off x="1006474" y="1508760"/>
          <a:ext cx="12617449" cy="5212080"/>
        </p:xfrm>
        <a:graphic>
          <a:graphicData uri="http://schemas.openxmlformats.org/drawingml/2006/table">
            <a:tbl>
              <a:tblPr firstRow="1" firstCol="1" lastRow="1" lastCol="1" bandRow="1" bandCol="1"/>
              <a:tblGrid>
                <a:gridCol w="3025664">
                  <a:extLst>
                    <a:ext uri="{9D8B030D-6E8A-4147-A177-3AD203B41FA5}">
                      <a16:colId xmlns:a16="http://schemas.microsoft.com/office/drawing/2014/main" val="1923060141"/>
                    </a:ext>
                  </a:extLst>
                </a:gridCol>
                <a:gridCol w="3025664">
                  <a:extLst>
                    <a:ext uri="{9D8B030D-6E8A-4147-A177-3AD203B41FA5}">
                      <a16:colId xmlns:a16="http://schemas.microsoft.com/office/drawing/2014/main" val="4266015525"/>
                    </a:ext>
                  </a:extLst>
                </a:gridCol>
                <a:gridCol w="3028188">
                  <a:extLst>
                    <a:ext uri="{9D8B030D-6E8A-4147-A177-3AD203B41FA5}">
                      <a16:colId xmlns:a16="http://schemas.microsoft.com/office/drawing/2014/main" val="2915662889"/>
                    </a:ext>
                  </a:extLst>
                </a:gridCol>
                <a:gridCol w="3537933">
                  <a:extLst>
                    <a:ext uri="{9D8B030D-6E8A-4147-A177-3AD203B41FA5}">
                      <a16:colId xmlns:a16="http://schemas.microsoft.com/office/drawing/2014/main" val="2787936134"/>
                    </a:ext>
                  </a:extLst>
                </a:gridCol>
              </a:tblGrid>
              <a:tr h="175509">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Typical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Presentation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67945"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Systemic Features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Possible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Etiology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Diagnostic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Approach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extLst>
                  <a:ext uri="{0D108BD9-81ED-4DB2-BD59-A6C34878D82A}">
                    <a16:rowId xmlns:a16="http://schemas.microsoft.com/office/drawing/2014/main" val="3493142612"/>
                  </a:ext>
                </a:extLst>
              </a:tr>
              <a:tr h="702035">
                <a:tc>
                  <a:txBody>
                    <a:bodyPr/>
                    <a:lstStyle/>
                    <a:p>
                      <a:pPr marL="8890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Infants</a:t>
                      </a:r>
                      <a:r>
                        <a:rPr lang="en-US" sz="1800"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toddlers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92710">
                        <a:spcBef>
                          <a:spcPts val="0"/>
                        </a:spcBef>
                        <a:spcAft>
                          <a:spcPts val="0"/>
                        </a:spcAft>
                      </a:pP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Dysmorphic</a:t>
                      </a:r>
                      <a:r>
                        <a:rPr lang="en-US" sz="1800"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features,</a:t>
                      </a:r>
                      <a:r>
                        <a:rPr lang="en-US" sz="1800"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failure</a:t>
                      </a:r>
                      <a:r>
                        <a:rPr lang="en-US" sz="1800"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thrive, metabolic acidosis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800" spc="-1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RASopathies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Glycogen storage diseases, other metabolic</a:t>
                      </a:r>
                      <a:r>
                        <a:rPr lang="en-US" sz="1800" spc="-5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mitochondrial</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diseases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Infant</a:t>
                      </a:r>
                      <a:r>
                        <a:rPr lang="en-US" sz="18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mother</a:t>
                      </a:r>
                      <a:r>
                        <a:rPr lang="en-US" sz="18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diabetes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Geneticist assessment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Newborn</a:t>
                      </a:r>
                      <a:r>
                        <a:rPr lang="en-US" sz="1800"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metabolic</a:t>
                      </a:r>
                      <a:r>
                        <a:rPr lang="en-US" sz="1800"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screening</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Specific metabolic assays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Genetic</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61064334"/>
                  </a:ext>
                </a:extLst>
              </a:tr>
              <a:tr h="385144">
                <a:tc>
                  <a:txBody>
                    <a:bodyPr/>
                    <a:lstStyle/>
                    <a:p>
                      <a:pPr marL="8890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Early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childhood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283845">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Delayed or</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abnormal</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cognitive development,</a:t>
                      </a:r>
                      <a:r>
                        <a:rPr lang="en-US" sz="18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visual</a:t>
                      </a:r>
                      <a:r>
                        <a:rPr lang="en-US" sz="18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hearing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impairment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586740" lvl="0" indent="-342900">
                        <a:spcBef>
                          <a:spcPts val="0"/>
                        </a:spcBef>
                        <a:spcAft>
                          <a:spcPts val="0"/>
                        </a:spcAft>
                        <a:buFont typeface="Symbol" panose="05050102010706020507" pitchFamily="18" charset="2"/>
                        <a:buChar char=""/>
                      </a:pP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RASopathies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8674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Mitochondrial</a:t>
                      </a:r>
                      <a:r>
                        <a:rPr lang="en-US" sz="1800" spc="-5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diseases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611505"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Biochemical</a:t>
                      </a:r>
                      <a:r>
                        <a:rPr lang="en-US" sz="1800" spc="-5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screening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611505"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Genetic</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06553979"/>
                  </a:ext>
                </a:extLst>
              </a:tr>
              <a:tr h="526526">
                <a:tc>
                  <a:txBody>
                    <a:bodyPr/>
                    <a:lstStyle/>
                    <a:p>
                      <a:pPr marL="8890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Youth</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adolescence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9271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Skeletal</a:t>
                      </a:r>
                      <a:r>
                        <a:rPr lang="en-US" sz="1800" spc="-5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muscle</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weakness</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movement</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disorder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Friedreich’s</a:t>
                      </a:r>
                      <a:r>
                        <a:rPr lang="en-US" sz="1800" spc="-5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ataxia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Danon</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Mitochondrial</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Biochemical</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screening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Neuromuscular</a:t>
                      </a:r>
                      <a:r>
                        <a:rPr lang="en-US" sz="18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Genetic</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84149104"/>
                  </a:ext>
                </a:extLst>
              </a:tr>
              <a:tr h="877543">
                <a:tc>
                  <a:txBody>
                    <a:bodyPr/>
                    <a:lstStyle/>
                    <a:p>
                      <a:pPr marL="88900" marR="0">
                        <a:spcBef>
                          <a:spcPts val="0"/>
                        </a:spcBef>
                        <a:spcAft>
                          <a:spcPts val="0"/>
                        </a:spcAft>
                      </a:pP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Adulthood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spcBef>
                          <a:spcPts val="0"/>
                        </a:spcBef>
                        <a:spcAft>
                          <a:spcPts val="0"/>
                        </a:spcAft>
                      </a:pP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Movement</a:t>
                      </a:r>
                      <a:r>
                        <a:rPr lang="en-US" sz="18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disorder,</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peripheral</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neuropathy, renal dysfunction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Anderson-Fabry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Friedreich’s ataxia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infiltrative</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disorders</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amyloidosis)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Glycogen storage diseases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Mitochondrial</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Biochemical</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screening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Neuromuscular</a:t>
                      </a:r>
                      <a:r>
                        <a:rPr lang="en-US" sz="18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79400" lvl="0" indent="-342900">
                        <a:spcBef>
                          <a:spcPts val="0"/>
                        </a:spcBef>
                        <a:spcAft>
                          <a:spcPts val="0"/>
                        </a:spcAft>
                        <a:buFont typeface="Symbol" panose="05050102010706020507" pitchFamily="18" charset="2"/>
                        <a:buChar cha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Genetic</a:t>
                      </a:r>
                      <a:r>
                        <a:rPr lang="en-US" sz="18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16821630"/>
                  </a:ext>
                </a:extLst>
              </a:tr>
            </a:tbl>
          </a:graphicData>
        </a:graphic>
      </p:graphicFrame>
    </p:spTree>
    <p:extLst>
      <p:ext uri="{BB962C8B-B14F-4D97-AF65-F5344CB8AC3E}">
        <p14:creationId xmlns:p14="http://schemas.microsoft.com/office/powerpoint/2010/main" val="2494737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32</a:t>
            </a:fld>
            <a:endParaRPr lang="en-US"/>
          </a:p>
        </p:txBody>
      </p:sp>
      <p:sp>
        <p:nvSpPr>
          <p:cNvPr id="2" name="TextBox 1">
            <a:extLst>
              <a:ext uri="{FF2B5EF4-FFF2-40B4-BE49-F238E27FC236}">
                <a16:creationId xmlns:a16="http://schemas.microsoft.com/office/drawing/2014/main" id="{9270D995-FC0D-F3B8-B2A8-59893CFADD1D}"/>
              </a:ext>
            </a:extLst>
          </p:cNvPr>
          <p:cNvSpPr txBox="1"/>
          <p:nvPr/>
        </p:nvSpPr>
        <p:spPr>
          <a:xfrm>
            <a:off x="3317079" y="481905"/>
            <a:ext cx="7996240" cy="1384995"/>
          </a:xfrm>
          <a:prstGeom prst="rect">
            <a:avLst/>
          </a:prstGeom>
          <a:noFill/>
        </p:spPr>
        <p:txBody>
          <a:bodyPr wrap="square">
            <a:spAutoFit/>
          </a:bodyPr>
          <a:lstStyle/>
          <a:p>
            <a:r>
              <a:rPr lang="en-US" sz="2800">
                <a:latin typeface="Lub Dub Medium" panose="020B0603030403020204" pitchFamily="34" charset="0"/>
              </a:rPr>
              <a:t>Table 6. Screening With Electrocardiography and 2D Echocardiography in Asymptomatic Family Members*</a:t>
            </a:r>
          </a:p>
        </p:txBody>
      </p:sp>
      <p:graphicFrame>
        <p:nvGraphicFramePr>
          <p:cNvPr id="3" name="Table 2">
            <a:extLst>
              <a:ext uri="{FF2B5EF4-FFF2-40B4-BE49-F238E27FC236}">
                <a16:creationId xmlns:a16="http://schemas.microsoft.com/office/drawing/2014/main" id="{7D8AC53B-646F-A8C4-A1ED-A1B3F372666E}"/>
              </a:ext>
            </a:extLst>
          </p:cNvPr>
          <p:cNvGraphicFramePr>
            <a:graphicFrameLocks noGrp="1"/>
          </p:cNvGraphicFramePr>
          <p:nvPr>
            <p:extLst>
              <p:ext uri="{D42A27DB-BD31-4B8C-83A1-F6EECF244321}">
                <p14:modId xmlns:p14="http://schemas.microsoft.com/office/powerpoint/2010/main" val="2372656938"/>
              </p:ext>
            </p:extLst>
          </p:nvPr>
        </p:nvGraphicFramePr>
        <p:xfrm>
          <a:off x="1874836" y="2057400"/>
          <a:ext cx="10880725" cy="4495800"/>
        </p:xfrm>
        <a:graphic>
          <a:graphicData uri="http://schemas.openxmlformats.org/drawingml/2006/table">
            <a:tbl>
              <a:tblPr firstRow="1" firstCol="1" lastRow="1" lastCol="1" bandRow="1" bandCol="1"/>
              <a:tblGrid>
                <a:gridCol w="5060550">
                  <a:extLst>
                    <a:ext uri="{9D8B030D-6E8A-4147-A177-3AD203B41FA5}">
                      <a16:colId xmlns:a16="http://schemas.microsoft.com/office/drawing/2014/main" val="4155670784"/>
                    </a:ext>
                  </a:extLst>
                </a:gridCol>
                <a:gridCol w="4261744">
                  <a:extLst>
                    <a:ext uri="{9D8B030D-6E8A-4147-A177-3AD203B41FA5}">
                      <a16:colId xmlns:a16="http://schemas.microsoft.com/office/drawing/2014/main" val="3304136061"/>
                    </a:ext>
                  </a:extLst>
                </a:gridCol>
                <a:gridCol w="1558431">
                  <a:extLst>
                    <a:ext uri="{9D8B030D-6E8A-4147-A177-3AD203B41FA5}">
                      <a16:colId xmlns:a16="http://schemas.microsoft.com/office/drawing/2014/main" val="906935419"/>
                    </a:ext>
                  </a:extLst>
                </a:gridCol>
              </a:tblGrid>
              <a:tr h="11993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Age</a:t>
                      </a:r>
                      <a:r>
                        <a:rPr lang="en-US" sz="1800" b="1"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First-Degree</a:t>
                      </a:r>
                      <a:r>
                        <a:rPr lang="en-US" sz="1800" b="1"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Relative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Initiation</a:t>
                      </a:r>
                      <a:r>
                        <a:rPr lang="en-US" sz="1800" b="1" spc="3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3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Screening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0" marR="73025" algn="ctr">
                        <a:lnSpc>
                          <a:spcPct val="200000"/>
                        </a:lnSpc>
                        <a:spcBef>
                          <a:spcPts val="0"/>
                        </a:spcBef>
                        <a:spcAft>
                          <a:spcPts val="0"/>
                        </a:spcAft>
                      </a:pPr>
                      <a:r>
                        <a:rPr lang="en-US" sz="1800" b="1" spc="-1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Repeat</a:t>
                      </a:r>
                      <a:r>
                        <a:rPr lang="en-US" sz="1800" b="1" spc="2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ECG,</a:t>
                      </a:r>
                      <a:r>
                        <a:rPr lang="en-US" sz="1800" b="1" spc="-1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Echo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extLst>
                  <a:ext uri="{0D108BD9-81ED-4DB2-BD59-A6C34878D82A}">
                    <a16:rowId xmlns:a16="http://schemas.microsoft.com/office/drawing/2014/main" val="163795648"/>
                  </a:ext>
                </a:extLst>
              </a:tr>
              <a:tr h="550255">
                <a:tc gridSpan="3">
                  <a:txBody>
                    <a:bodyPr/>
                    <a:lstStyle/>
                    <a:p>
                      <a:pPr marL="88900" marR="0">
                        <a:lnSpc>
                          <a:spcPct val="200000"/>
                        </a:lnSpc>
                        <a:spcBef>
                          <a:spcPts val="0"/>
                        </a:spcBef>
                        <a:spcAft>
                          <a:spcPts val="0"/>
                        </a:spcAft>
                      </a:pPr>
                      <a:r>
                        <a:rPr lang="en-US" sz="1800" b="1" spc="-1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Pediatric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890695"/>
                  </a:ext>
                </a:extLst>
              </a:tr>
              <a:tr h="915388">
                <a:tc>
                  <a:txBody>
                    <a:bodyPr/>
                    <a:lstStyle/>
                    <a:p>
                      <a:pPr marL="0" marR="38100">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Children and adolescents from</a:t>
                      </a:r>
                      <a:r>
                        <a:rPr lang="en-US" sz="1800" spc="-2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genotype-positive families, and families with early onset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At the time HCM is diagnosed</a:t>
                      </a:r>
                      <a:r>
                        <a:rPr lang="en-US" sz="1800"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another family</a:t>
                      </a:r>
                      <a:r>
                        <a:rPr lang="en-US" sz="1800" spc="-2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member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3025" marR="73025" algn="ctr">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Every</a:t>
                      </a:r>
                      <a:r>
                        <a:rPr lang="en-US" sz="1800" spc="2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1-2</a:t>
                      </a:r>
                      <a:r>
                        <a:rPr lang="en-US" sz="1800" spc="2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6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96044559"/>
                  </a:ext>
                </a:extLst>
              </a:tr>
              <a:tr h="915388">
                <a:tc>
                  <a:txBody>
                    <a:bodyPr/>
                    <a:lstStyle/>
                    <a:p>
                      <a:pPr marL="0" marR="337185">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All</a:t>
                      </a:r>
                      <a:r>
                        <a:rPr lang="en-US" sz="1800" spc="-5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other</a:t>
                      </a:r>
                      <a:r>
                        <a:rPr lang="en-US" sz="1800" spc="-5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children</a:t>
                      </a:r>
                      <a:r>
                        <a:rPr lang="en-US" sz="1800" spc="-5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and </a:t>
                      </a:r>
                      <a:r>
                        <a:rPr lang="en-US" sz="1800" spc="-1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adolescents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70485">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At any time after HCM is</a:t>
                      </a:r>
                      <a:r>
                        <a:rPr lang="en-US" sz="1800" spc="-5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diagnosed</a:t>
                      </a:r>
                      <a:r>
                        <a:rPr lang="en-US" sz="1800" spc="-5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spc="-5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a:t>
                      </a:r>
                      <a:r>
                        <a:rPr lang="en-US" sz="1800" spc="-5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family member but no later than</a:t>
                      </a:r>
                      <a:r>
                        <a:rPr lang="en-US" sz="1800" spc="-3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puberty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3025" marR="73025" algn="ctr">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Every</a:t>
                      </a:r>
                      <a:r>
                        <a:rPr lang="en-US" sz="1800" spc="2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2</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-3</a:t>
                      </a:r>
                      <a:r>
                        <a:rPr lang="en-US" sz="1800" spc="2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6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82630771"/>
                  </a:ext>
                </a:extLst>
              </a:tr>
              <a:tr h="915388">
                <a:tc>
                  <a:txBody>
                    <a:bodyPr/>
                    <a:lstStyle/>
                    <a:p>
                      <a:pPr marL="0" marR="0">
                        <a:lnSpc>
                          <a:spcPct val="150000"/>
                        </a:lnSpc>
                        <a:spcBef>
                          <a:spcPts val="0"/>
                        </a:spcBef>
                        <a:spcAft>
                          <a:spcPts val="0"/>
                        </a:spcAft>
                      </a:pPr>
                      <a:r>
                        <a:rPr lang="en-US" sz="1800" spc="-1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Adults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At the time HCM is diagnosed</a:t>
                      </a:r>
                      <a:r>
                        <a:rPr lang="en-US" sz="1800"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spc="-4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another family</a:t>
                      </a:r>
                      <a:r>
                        <a:rPr lang="en-US" sz="1800" spc="-2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member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3025" marR="73025" algn="ctr">
                        <a:lnSpc>
                          <a:spcPct val="150000"/>
                        </a:lnSpc>
                        <a:spcBef>
                          <a:spcPts val="0"/>
                        </a:spcBef>
                        <a:spcAft>
                          <a:spcPts val="0"/>
                        </a:spcAft>
                      </a:pP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Every</a:t>
                      </a:r>
                      <a:r>
                        <a:rPr lang="en-US" sz="1800" spc="2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3-5</a:t>
                      </a:r>
                      <a:r>
                        <a:rPr lang="en-US" sz="1800" spc="25">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60">
                          <a:solidFill>
                            <a:srgbClr val="000000"/>
                          </a:solidFill>
                          <a:effectLst/>
                          <a:latin typeface="Times New Roman" panose="02020603050405020304" pitchFamily="18" charset="0"/>
                          <a:ea typeface="Gill Sans MT" panose="020B0502020104020203" pitchFamily="34" charset="0"/>
                          <a:cs typeface="Times New Roman" panose="02020603050405020304" pitchFamily="18" charset="0"/>
                        </a:rPr>
                        <a: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58039505"/>
                  </a:ext>
                </a:extLst>
              </a:tr>
            </a:tbl>
          </a:graphicData>
        </a:graphic>
      </p:graphicFrame>
      <p:sp>
        <p:nvSpPr>
          <p:cNvPr id="6" name="TextBox 5">
            <a:extLst>
              <a:ext uri="{FF2B5EF4-FFF2-40B4-BE49-F238E27FC236}">
                <a16:creationId xmlns:a16="http://schemas.microsoft.com/office/drawing/2014/main" id="{EF5AC853-E677-E745-B43B-67AC5D90E0F3}"/>
              </a:ext>
            </a:extLst>
          </p:cNvPr>
          <p:cNvSpPr txBox="1"/>
          <p:nvPr/>
        </p:nvSpPr>
        <p:spPr>
          <a:xfrm>
            <a:off x="1874836" y="6733403"/>
            <a:ext cx="7315200" cy="830997"/>
          </a:xfrm>
          <a:prstGeom prst="rect">
            <a:avLst/>
          </a:prstGeom>
          <a:noFill/>
        </p:spPr>
        <p:txBody>
          <a:bodyPr wrap="square">
            <a:spAutoFit/>
          </a:bodyPr>
          <a:lstStyle/>
          <a:p>
            <a:r>
              <a:rPr lang="en-US" sz="1200">
                <a:latin typeface="Lub Dub Medium" panose="020B0603030403020204" pitchFamily="34" charset="0"/>
              </a:rPr>
              <a:t>*Includes all asymptomatic, phenotype-negative, first-degree relatives deemed to be at-risk for developing HCM based on family history or genotype status and may sometimes include more distant relatives based on clinical judgment. Screening interval may be modified (</a:t>
            </a:r>
            <a:r>
              <a:rPr lang="en-US" sz="1200" err="1">
                <a:latin typeface="Lub Dub Medium" panose="020B0603030403020204" pitchFamily="34" charset="0"/>
              </a:rPr>
              <a:t>eg</a:t>
            </a:r>
            <a:r>
              <a:rPr lang="en-US" sz="1200">
                <a:latin typeface="Lub Dub Medium" panose="020B0603030403020204" pitchFamily="34" charset="0"/>
              </a:rPr>
              <a:t>, at onset of new symptoms or in families with a malignant clinical course or late-onset HCM). </a:t>
            </a:r>
          </a:p>
        </p:txBody>
      </p:sp>
      <p:sp>
        <p:nvSpPr>
          <p:cNvPr id="8" name="TextBox 7">
            <a:extLst>
              <a:ext uri="{FF2B5EF4-FFF2-40B4-BE49-F238E27FC236}">
                <a16:creationId xmlns:a16="http://schemas.microsoft.com/office/drawing/2014/main" id="{9BDB87B1-E2AC-CF5F-2D5C-23EF0C938E1A}"/>
              </a:ext>
            </a:extLst>
          </p:cNvPr>
          <p:cNvSpPr txBox="1"/>
          <p:nvPr/>
        </p:nvSpPr>
        <p:spPr>
          <a:xfrm>
            <a:off x="9478961" y="6733403"/>
            <a:ext cx="3276600" cy="646331"/>
          </a:xfrm>
          <a:prstGeom prst="rect">
            <a:avLst/>
          </a:prstGeom>
          <a:noFill/>
        </p:spPr>
        <p:txBody>
          <a:bodyPr wrap="square">
            <a:spAutoFit/>
          </a:bodyPr>
          <a:lstStyle/>
          <a:p>
            <a:r>
              <a:rPr lang="en-US" sz="1200">
                <a:latin typeface="Lub Dub Medium" panose="020B0603030403020204" pitchFamily="34" charset="0"/>
              </a:rPr>
              <a:t>ECG indicates electrocardiogram; Echo, echocardiogram; and HCM, hypertrophic cardiomyopathy.</a:t>
            </a:r>
          </a:p>
        </p:txBody>
      </p:sp>
    </p:spTree>
    <p:extLst>
      <p:ext uri="{BB962C8B-B14F-4D97-AF65-F5344CB8AC3E}">
        <p14:creationId xmlns:p14="http://schemas.microsoft.com/office/powerpoint/2010/main" val="1064275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968263-EF53-32CC-1474-1B32E7A97588}"/>
              </a:ext>
            </a:extLst>
          </p:cNvPr>
          <p:cNvSpPr txBox="1"/>
          <p:nvPr/>
        </p:nvSpPr>
        <p:spPr>
          <a:xfrm>
            <a:off x="5582839" y="838200"/>
            <a:ext cx="3464721" cy="523220"/>
          </a:xfrm>
          <a:prstGeom prst="rect">
            <a:avLst/>
          </a:prstGeom>
          <a:noFill/>
        </p:spPr>
        <p:txBody>
          <a:bodyPr wrap="square">
            <a:spAutoFit/>
          </a:bodyPr>
          <a:lstStyle/>
          <a:p>
            <a:r>
              <a:rPr lang="en-US" sz="2800">
                <a:latin typeface="Lub Dub Medium" panose="020B0603030403020204" pitchFamily="34" charset="0"/>
              </a:rPr>
              <a:t>Echocardiography</a:t>
            </a:r>
          </a:p>
        </p:txBody>
      </p:sp>
      <p:graphicFrame>
        <p:nvGraphicFramePr>
          <p:cNvPr id="3" name="Table 2">
            <a:extLst>
              <a:ext uri="{FF2B5EF4-FFF2-40B4-BE49-F238E27FC236}">
                <a16:creationId xmlns:a16="http://schemas.microsoft.com/office/drawing/2014/main" id="{749772B3-8511-97C1-19CC-9CB0563D6995}"/>
              </a:ext>
            </a:extLst>
          </p:cNvPr>
          <p:cNvGraphicFramePr>
            <a:graphicFrameLocks noGrp="1"/>
          </p:cNvGraphicFramePr>
          <p:nvPr>
            <p:extLst>
              <p:ext uri="{D42A27DB-BD31-4B8C-83A1-F6EECF244321}">
                <p14:modId xmlns:p14="http://schemas.microsoft.com/office/powerpoint/2010/main" val="3782428483"/>
              </p:ext>
            </p:extLst>
          </p:nvPr>
        </p:nvGraphicFramePr>
        <p:xfrm>
          <a:off x="2438399" y="1536715"/>
          <a:ext cx="9753599" cy="5156170"/>
        </p:xfrm>
        <a:graphic>
          <a:graphicData uri="http://schemas.openxmlformats.org/drawingml/2006/table">
            <a:tbl>
              <a:tblPr firstRow="1" firstCol="1" lastRow="1" lastCol="1" bandRow="1" bandCol="1"/>
              <a:tblGrid>
                <a:gridCol w="1143122">
                  <a:extLst>
                    <a:ext uri="{9D8B030D-6E8A-4147-A177-3AD203B41FA5}">
                      <a16:colId xmlns:a16="http://schemas.microsoft.com/office/drawing/2014/main" val="2644599834"/>
                    </a:ext>
                  </a:extLst>
                </a:gridCol>
                <a:gridCol w="1143122">
                  <a:extLst>
                    <a:ext uri="{9D8B030D-6E8A-4147-A177-3AD203B41FA5}">
                      <a16:colId xmlns:a16="http://schemas.microsoft.com/office/drawing/2014/main" val="1078816506"/>
                    </a:ext>
                  </a:extLst>
                </a:gridCol>
                <a:gridCol w="7467355">
                  <a:extLst>
                    <a:ext uri="{9D8B030D-6E8A-4147-A177-3AD203B41FA5}">
                      <a16:colId xmlns:a16="http://schemas.microsoft.com/office/drawing/2014/main" val="2507833492"/>
                    </a:ext>
                  </a:extLst>
                </a:gridCol>
              </a:tblGrid>
              <a:tr h="762000">
                <a:tc gridSpan="3">
                  <a:txBody>
                    <a:bodyPr/>
                    <a:lstStyle/>
                    <a:p>
                      <a:pPr marL="0" marR="0" indent="57150" algn="ctr">
                        <a:spcBef>
                          <a:spcPts val="1800"/>
                        </a:spcBef>
                        <a:spcAft>
                          <a:spcPts val="600"/>
                        </a:spcAft>
                      </a:pPr>
                      <a:r>
                        <a:rPr lang="en-US" sz="1800" b="1" kern="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Recommendations</a:t>
                      </a:r>
                      <a:r>
                        <a:rPr lang="en-US" sz="1800" b="1" spc="-5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for</a:t>
                      </a:r>
                      <a:r>
                        <a:rPr lang="en-US" sz="1800" b="1" spc="-45">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Echocardiography</a:t>
                      </a:r>
                      <a:r>
                        <a:rPr lang="en-US" sz="1800" b="1">
                          <a:solidFill>
                            <a:srgbClr val="000000"/>
                          </a:solidFill>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endParaRPr lang="en-US" sz="1800"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Echocardiography</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80257967"/>
                  </a:ext>
                </a:extLst>
              </a:tr>
              <a:tr h="399470">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80457535"/>
                  </a:ext>
                </a:extLst>
              </a:tr>
              <a:tr h="798940">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0" indent="-342900">
                        <a:lnSpc>
                          <a:spcPct val="150000"/>
                        </a:lnSpc>
                        <a:spcBef>
                          <a:spcPts val="0"/>
                        </a:spcBef>
                        <a:spcAft>
                          <a:spcPts val="0"/>
                        </a:spcAft>
                        <a:buFont typeface="+mj-lt"/>
                        <a:buAutoNum type="arabicPeriod"/>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suspected HCM, a transthoracic echocardiogram (TTE) is recommended in the initial evaluation.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28463623"/>
                  </a:ext>
                </a:extLst>
              </a:tr>
              <a:tr h="798940">
                <a:tc rowSpan="2">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51435"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children)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rowSpan="2">
                  <a:txBody>
                    <a:bodyPr/>
                    <a:lstStyle/>
                    <a:p>
                      <a:pPr marL="347472" marR="60325" indent="-342900">
                        <a:lnSpc>
                          <a:spcPct val="150000"/>
                        </a:lnSpc>
                        <a:spcBef>
                          <a:spcPts val="0"/>
                        </a:spcBef>
                        <a:spcAft>
                          <a:spcPts val="0"/>
                        </a:spcAft>
                        <a:buFont typeface="+mj-lt"/>
                        <a:buAutoNum type="arabicPeriod" startAt="2"/>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have no change in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clinical</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status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repeat</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mended every 1 to 2 years to assess the degree of myocardial hypertrophy, dynamic LVOTO, MR, and myocardial function</a:t>
                      </a:r>
                      <a:r>
                        <a:rPr lang="en-US" sz="1800" b="1" spc="200"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52589197"/>
                  </a:ext>
                </a:extLst>
              </a:tr>
              <a:tr h="798940">
                <a:tc vMerge="1">
                  <a:txBody>
                    <a:bodyPr/>
                    <a:lstStyle/>
                    <a:p>
                      <a:endParaRPr lang="en-US"/>
                    </a:p>
                  </a:txBody>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(adults)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3083428897"/>
                  </a:ext>
                </a:extLst>
              </a:tr>
              <a:tr h="798940">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34290" indent="-342900">
                        <a:lnSpc>
                          <a:spcPct val="150000"/>
                        </a:lnSpc>
                        <a:spcBef>
                          <a:spcPts val="0"/>
                        </a:spcBef>
                        <a:spcAft>
                          <a:spcPts val="0"/>
                        </a:spcAft>
                        <a:buFont typeface="+mj-lt"/>
                        <a:buAutoNum type="arabicPeriod" startAt="3"/>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experience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 change in clinical status or a new clinical event,</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repeat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89431257"/>
                  </a:ext>
                </a:extLst>
              </a:tr>
              <a:tr h="798940">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0" indent="-342900">
                        <a:lnSpc>
                          <a:spcPct val="150000"/>
                        </a:lnSpc>
                        <a:spcBef>
                          <a:spcPts val="0"/>
                        </a:spcBef>
                        <a:spcAft>
                          <a:spcPts val="0"/>
                        </a:spcAft>
                        <a:buFont typeface="+mj-lt"/>
                        <a:buAutoNum type="arabicPeriod" startAt="4"/>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and resting peak LVOT gradient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&lt;50</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Hg,</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provocative maneuvers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24095320"/>
                  </a:ext>
                </a:extLst>
              </a:tr>
            </a:tbl>
          </a:graphicData>
        </a:graphic>
      </p:graphicFrame>
    </p:spTree>
    <p:extLst>
      <p:ext uri="{BB962C8B-B14F-4D97-AF65-F5344CB8AC3E}">
        <p14:creationId xmlns:p14="http://schemas.microsoft.com/office/powerpoint/2010/main" val="517957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34</a:t>
            </a:fld>
            <a:endParaRPr lang="en-US"/>
          </a:p>
        </p:txBody>
      </p:sp>
      <p:sp>
        <p:nvSpPr>
          <p:cNvPr id="2" name="TextBox 1">
            <a:extLst>
              <a:ext uri="{FF2B5EF4-FFF2-40B4-BE49-F238E27FC236}">
                <a16:creationId xmlns:a16="http://schemas.microsoft.com/office/drawing/2014/main" id="{FF6D1C9E-B2A9-79DB-2977-132AE5300BD2}"/>
              </a:ext>
            </a:extLst>
          </p:cNvPr>
          <p:cNvSpPr txBox="1"/>
          <p:nvPr/>
        </p:nvSpPr>
        <p:spPr>
          <a:xfrm>
            <a:off x="4973239" y="914400"/>
            <a:ext cx="4683921" cy="523220"/>
          </a:xfrm>
          <a:prstGeom prst="rect">
            <a:avLst/>
          </a:prstGeom>
          <a:noFill/>
        </p:spPr>
        <p:txBody>
          <a:bodyPr wrap="square">
            <a:spAutoFit/>
          </a:bodyPr>
          <a:lstStyle/>
          <a:p>
            <a:r>
              <a:rPr lang="en-US" sz="2800">
                <a:latin typeface="Lub Dub Medium" panose="020B0603030403020204" pitchFamily="34" charset="0"/>
              </a:rPr>
              <a:t>Echocardiography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33AED81-8DD1-26BF-6AA1-BF63D0D137A5}"/>
              </a:ext>
            </a:extLst>
          </p:cNvPr>
          <p:cNvGraphicFramePr>
            <a:graphicFrameLocks noGrp="1"/>
          </p:cNvGraphicFramePr>
          <p:nvPr>
            <p:extLst>
              <p:ext uri="{D42A27DB-BD31-4B8C-83A1-F6EECF244321}">
                <p14:modId xmlns:p14="http://schemas.microsoft.com/office/powerpoint/2010/main" val="3399442982"/>
              </p:ext>
            </p:extLst>
          </p:nvPr>
        </p:nvGraphicFramePr>
        <p:xfrm>
          <a:off x="2065336" y="1603076"/>
          <a:ext cx="10499725" cy="5712124"/>
        </p:xfrm>
        <a:graphic>
          <a:graphicData uri="http://schemas.openxmlformats.org/drawingml/2006/table">
            <a:tbl>
              <a:tblPr firstRow="1" firstCol="1" lastRow="1" lastCol="1" bandRow="1" bandCol="1"/>
              <a:tblGrid>
                <a:gridCol w="1039680">
                  <a:extLst>
                    <a:ext uri="{9D8B030D-6E8A-4147-A177-3AD203B41FA5}">
                      <a16:colId xmlns:a16="http://schemas.microsoft.com/office/drawing/2014/main" val="745926351"/>
                    </a:ext>
                  </a:extLst>
                </a:gridCol>
                <a:gridCol w="1230814">
                  <a:extLst>
                    <a:ext uri="{9D8B030D-6E8A-4147-A177-3AD203B41FA5}">
                      <a16:colId xmlns:a16="http://schemas.microsoft.com/office/drawing/2014/main" val="3533136449"/>
                    </a:ext>
                  </a:extLst>
                </a:gridCol>
                <a:gridCol w="8229231">
                  <a:extLst>
                    <a:ext uri="{9D8B030D-6E8A-4147-A177-3AD203B41FA5}">
                      <a16:colId xmlns:a16="http://schemas.microsoft.com/office/drawing/2014/main" val="761030386"/>
                    </a:ext>
                  </a:extLst>
                </a:gridCol>
              </a:tblGrid>
              <a:tr h="1247405">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93980" indent="-342900">
                        <a:lnSpc>
                          <a:spcPct val="150000"/>
                        </a:lnSpc>
                        <a:spcBef>
                          <a:spcPts val="0"/>
                        </a:spcBef>
                        <a:spcAft>
                          <a:spcPts val="0"/>
                        </a:spcAft>
                        <a:buFont typeface="+mj-lt"/>
                        <a:buAutoNum type="arabicPeriod" startAt="5"/>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HCM who do</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resting</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provocable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outflow tract peak</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gradient</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Hg</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exercise TTE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detection</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quantification of dynamic LVOTO.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90541444"/>
                  </a:ext>
                </a:extLst>
              </a:tr>
              <a:tr h="1236258">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40005" indent="-342900">
                        <a:lnSpc>
                          <a:spcPct val="150000"/>
                        </a:lnSpc>
                        <a:spcBef>
                          <a:spcPts val="0"/>
                        </a:spcBef>
                        <a:spcAft>
                          <a:spcPts val="0"/>
                        </a:spcAft>
                        <a:buFont typeface="+mj-lt"/>
                        <a:buAutoNum type="arabicPeriod" startAt="6"/>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who are undergoing surgical septal</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myectomy,</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intraoperative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transesophageal echocardiogram (TEE) is recommended to assess mitral valve anatomy and function and adequacy of septal myectomy.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0912400"/>
                  </a:ext>
                </a:extLst>
              </a:tr>
              <a:tr h="1236258">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60325" indent="-342900">
                        <a:lnSpc>
                          <a:spcPct val="150000"/>
                        </a:lnSpc>
                        <a:spcBef>
                          <a:spcPts val="0"/>
                        </a:spcBef>
                        <a:spcAft>
                          <a:spcPts val="0"/>
                        </a:spcAft>
                        <a:buFont typeface="+mj-lt"/>
                        <a:buAutoNum type="arabicPeriod" startAt="7"/>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who are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undergoing</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alcohol septal ablation, TTE or intraoperative TEE with intracoronary ultrasound-enhancing contrast</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injection</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candidate’s</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septal perforator(s)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72991676"/>
                  </a:ext>
                </a:extLst>
              </a:tr>
              <a:tr h="807039">
                <a:tc>
                  <a:txBody>
                    <a:bodyPr/>
                    <a:lstStyle/>
                    <a:p>
                      <a:pPr marL="67945" marR="205740" algn="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0" indent="-342900">
                        <a:lnSpc>
                          <a:spcPct val="150000"/>
                        </a:lnSpc>
                        <a:spcBef>
                          <a:spcPts val="0"/>
                        </a:spcBef>
                        <a:spcAft>
                          <a:spcPts val="0"/>
                        </a:spcAft>
                        <a:buFont typeface="+mj-lt"/>
                        <a:buAutoNum type="arabicPeriod" startAt="8"/>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undergone SRT, TTE within 3 to 6 months after the procedure is recommended to evaluate the procedural</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results.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81713357"/>
                  </a:ext>
                </a:extLst>
              </a:tr>
              <a:tr h="807039">
                <a:tc>
                  <a:txBody>
                    <a:bodyPr/>
                    <a:lstStyle/>
                    <a:p>
                      <a:pPr marL="67945" marR="205740" algn="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0" indent="-342900">
                        <a:lnSpc>
                          <a:spcPct val="150000"/>
                        </a:lnSpc>
                        <a:spcBef>
                          <a:spcPts val="0"/>
                        </a:spcBef>
                        <a:spcAft>
                          <a:spcPts val="0"/>
                        </a:spcAft>
                        <a:buFont typeface="+mj-lt"/>
                        <a:buAutoNum type="arabicPeriod" startAt="9"/>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Screening:</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first-degree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relatives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part</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initial family screening and periodic follow- up</a:t>
                      </a:r>
                      <a:r>
                        <a:rPr lang="en-US" sz="1800" b="1" spc="200"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1, Table 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46813519"/>
                  </a:ext>
                </a:extLst>
              </a:tr>
            </a:tbl>
          </a:graphicData>
        </a:graphic>
      </p:graphicFrame>
    </p:spTree>
    <p:extLst>
      <p:ext uri="{BB962C8B-B14F-4D97-AF65-F5344CB8AC3E}">
        <p14:creationId xmlns:p14="http://schemas.microsoft.com/office/powerpoint/2010/main" val="3698039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C4C4C2-5F4B-521B-1509-B71F97579D8D}"/>
              </a:ext>
            </a:extLst>
          </p:cNvPr>
          <p:cNvSpPr txBox="1"/>
          <p:nvPr/>
        </p:nvSpPr>
        <p:spPr>
          <a:xfrm>
            <a:off x="4973239" y="914400"/>
            <a:ext cx="4683921" cy="523220"/>
          </a:xfrm>
          <a:prstGeom prst="rect">
            <a:avLst/>
          </a:prstGeom>
          <a:noFill/>
        </p:spPr>
        <p:txBody>
          <a:bodyPr wrap="square">
            <a:spAutoFit/>
          </a:bodyPr>
          <a:lstStyle/>
          <a:p>
            <a:r>
              <a:rPr lang="en-US" sz="2800">
                <a:latin typeface="Lub Dub Medium" panose="020B0603030403020204" pitchFamily="34" charset="0"/>
              </a:rPr>
              <a:t>Echocardiography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C2C8698-BAB2-1F5A-D4A7-3597A7F59792}"/>
              </a:ext>
            </a:extLst>
          </p:cNvPr>
          <p:cNvGraphicFramePr>
            <a:graphicFrameLocks noGrp="1"/>
          </p:cNvGraphicFramePr>
          <p:nvPr>
            <p:extLst>
              <p:ext uri="{D42A27DB-BD31-4B8C-83A1-F6EECF244321}">
                <p14:modId xmlns:p14="http://schemas.microsoft.com/office/powerpoint/2010/main" val="4027244747"/>
              </p:ext>
            </p:extLst>
          </p:nvPr>
        </p:nvGraphicFramePr>
        <p:xfrm>
          <a:off x="1006474" y="1600200"/>
          <a:ext cx="12617449" cy="5563616"/>
        </p:xfrm>
        <a:graphic>
          <a:graphicData uri="http://schemas.openxmlformats.org/drawingml/2006/table">
            <a:tbl>
              <a:tblPr firstRow="1" firstCol="1" lastRow="1" lastCol="1" bandRow="1" bandCol="1"/>
              <a:tblGrid>
                <a:gridCol w="1249377">
                  <a:extLst>
                    <a:ext uri="{9D8B030D-6E8A-4147-A177-3AD203B41FA5}">
                      <a16:colId xmlns:a16="http://schemas.microsoft.com/office/drawing/2014/main" val="3591888550"/>
                    </a:ext>
                  </a:extLst>
                </a:gridCol>
                <a:gridCol w="1479061">
                  <a:extLst>
                    <a:ext uri="{9D8B030D-6E8A-4147-A177-3AD203B41FA5}">
                      <a16:colId xmlns:a16="http://schemas.microsoft.com/office/drawing/2014/main" val="1050082174"/>
                    </a:ext>
                  </a:extLst>
                </a:gridCol>
                <a:gridCol w="9889011">
                  <a:extLst>
                    <a:ext uri="{9D8B030D-6E8A-4147-A177-3AD203B41FA5}">
                      <a16:colId xmlns:a16="http://schemas.microsoft.com/office/drawing/2014/main" val="1364856786"/>
                    </a:ext>
                  </a:extLst>
                </a:gridCol>
              </a:tblGrid>
              <a:tr h="858348">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430530" marR="34290" indent="-342900">
                        <a:lnSpc>
                          <a:spcPct val="150000"/>
                        </a:lnSpc>
                        <a:spcBef>
                          <a:spcPts val="0"/>
                        </a:spcBef>
                        <a:spcAft>
                          <a:spcPts val="0"/>
                        </a:spcAft>
                        <a:buFont typeface="+mj-lt"/>
                        <a:buAutoNum type="arabicPeriod" startAt="10"/>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Screening: In individuals who are genotype-positive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phenotype-negative,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echocardiography is recommended at periodic intervals depending on age (1 to 2 years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children and adolescents, 3 to 5 years in adults) and change in clinical status</a:t>
                      </a:r>
                      <a:r>
                        <a:rPr lang="en-US" sz="1800" b="1" spc="200"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1, Table 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27448501"/>
                  </a:ext>
                </a:extLst>
              </a:tr>
              <a:tr h="972625">
                <a:tc>
                  <a:txBody>
                    <a:bodyPr/>
                    <a:lstStyle/>
                    <a:p>
                      <a:pPr marL="67945"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0" indent="-342900">
                        <a:lnSpc>
                          <a:spcPct val="150000"/>
                        </a:lnSpc>
                        <a:spcBef>
                          <a:spcPts val="0"/>
                        </a:spcBef>
                        <a:spcAft>
                          <a:spcPts val="0"/>
                        </a:spcAft>
                        <a:buFont typeface="+mj-lt"/>
                        <a:buAutoNum type="arabicPeriod" startAt="11"/>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TEE can be useful if TTE</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inconclusive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clinical</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decision-making regarding medical therapy, and in situations such as planning for myectomy, exclusion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subaortic</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membrane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MR</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secondary</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 structural abnormalities of the mitral valve apparatus,</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feasibility of alcohol septal ablation.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75237213"/>
                  </a:ext>
                </a:extLst>
              </a:tr>
              <a:tr h="857713">
                <a:tc>
                  <a:txBody>
                    <a:bodyPr/>
                    <a:lstStyle/>
                    <a:p>
                      <a:pPr marL="67945"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34290" indent="-342900">
                        <a:lnSpc>
                          <a:spcPct val="150000"/>
                        </a:lnSpc>
                        <a:spcBef>
                          <a:spcPts val="0"/>
                        </a:spcBef>
                        <a:spcAft>
                          <a:spcPts val="0"/>
                        </a:spcAft>
                        <a:buFont typeface="+mj-lt"/>
                        <a:buAutoNum type="arabicPeriod" startAt="12"/>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in whom the diagnosis</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apical</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apical</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aneurysm,</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atypical</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patterns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hypertrophy</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inconclusive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 TTE, the use of an intravenous ultrasound-enhancing agent is reasonable, particularly if</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imaging</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modalities</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such</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CMR</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are not readily available or are contraindicated.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98453636"/>
                  </a:ext>
                </a:extLst>
              </a:tr>
              <a:tr h="743436">
                <a:tc>
                  <a:txBody>
                    <a:bodyPr/>
                    <a:lstStyle/>
                    <a:p>
                      <a:pPr marL="67945"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93980" indent="-342900">
                        <a:lnSpc>
                          <a:spcPct val="150000"/>
                        </a:lnSpc>
                        <a:spcBef>
                          <a:spcPts val="0"/>
                        </a:spcBef>
                        <a:spcAft>
                          <a:spcPts val="0"/>
                        </a:spcAft>
                        <a:buFont typeface="+mj-lt"/>
                        <a:buAutoNum type="arabicPeriod" startAt="13"/>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asymptomatic patients with HCM who do</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resting</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provocable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outflow tract peak gradient ≥50 mm Hg on standard</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exercise</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 detection and quantification of dynamic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LVOTO.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97937463"/>
                  </a:ext>
                </a:extLst>
              </a:tr>
            </a:tbl>
          </a:graphicData>
        </a:graphic>
      </p:graphicFrame>
    </p:spTree>
    <p:extLst>
      <p:ext uri="{BB962C8B-B14F-4D97-AF65-F5344CB8AC3E}">
        <p14:creationId xmlns:p14="http://schemas.microsoft.com/office/powerpoint/2010/main" val="3670911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36</a:t>
            </a:fld>
            <a:endParaRPr lang="en-US"/>
          </a:p>
        </p:txBody>
      </p:sp>
      <p:sp>
        <p:nvSpPr>
          <p:cNvPr id="2" name="TextBox 1">
            <a:extLst>
              <a:ext uri="{FF2B5EF4-FFF2-40B4-BE49-F238E27FC236}">
                <a16:creationId xmlns:a16="http://schemas.microsoft.com/office/drawing/2014/main" id="{E253938E-2CA0-E6CE-2DFA-9EFE3278CD16}"/>
              </a:ext>
            </a:extLst>
          </p:cNvPr>
          <p:cNvSpPr txBox="1"/>
          <p:nvPr/>
        </p:nvSpPr>
        <p:spPr>
          <a:xfrm>
            <a:off x="5953716" y="1371600"/>
            <a:ext cx="2722961" cy="523220"/>
          </a:xfrm>
          <a:prstGeom prst="rect">
            <a:avLst/>
          </a:prstGeom>
          <a:noFill/>
        </p:spPr>
        <p:txBody>
          <a:bodyPr wrap="square">
            <a:spAutoFit/>
          </a:bodyPr>
          <a:lstStyle/>
          <a:p>
            <a:r>
              <a:rPr lang="en-US" sz="2800">
                <a:latin typeface="Lub Dub Medium" panose="020B0603030403020204" pitchFamily="34" charset="0"/>
              </a:rPr>
              <a:t>CMR Imaging </a:t>
            </a:r>
          </a:p>
        </p:txBody>
      </p:sp>
      <p:graphicFrame>
        <p:nvGraphicFramePr>
          <p:cNvPr id="3" name="Table 2">
            <a:extLst>
              <a:ext uri="{FF2B5EF4-FFF2-40B4-BE49-F238E27FC236}">
                <a16:creationId xmlns:a16="http://schemas.microsoft.com/office/drawing/2014/main" id="{3AD09F5A-EF88-192E-301F-83164DFBA0F5}"/>
              </a:ext>
            </a:extLst>
          </p:cNvPr>
          <p:cNvGraphicFramePr>
            <a:graphicFrameLocks noGrp="1"/>
          </p:cNvGraphicFramePr>
          <p:nvPr>
            <p:extLst>
              <p:ext uri="{D42A27DB-BD31-4B8C-83A1-F6EECF244321}">
                <p14:modId xmlns:p14="http://schemas.microsoft.com/office/powerpoint/2010/main" val="2001209932"/>
              </p:ext>
            </p:extLst>
          </p:nvPr>
        </p:nvGraphicFramePr>
        <p:xfrm>
          <a:off x="3086098" y="2156342"/>
          <a:ext cx="8458199" cy="3916916"/>
        </p:xfrm>
        <a:graphic>
          <a:graphicData uri="http://schemas.openxmlformats.org/drawingml/2006/table">
            <a:tbl>
              <a:tblPr firstRow="1" firstCol="1" lastRow="1" lastCol="1" bandRow="1" bandCol="1"/>
              <a:tblGrid>
                <a:gridCol w="838200">
                  <a:extLst>
                    <a:ext uri="{9D8B030D-6E8A-4147-A177-3AD203B41FA5}">
                      <a16:colId xmlns:a16="http://schemas.microsoft.com/office/drawing/2014/main" val="1573745469"/>
                    </a:ext>
                  </a:extLst>
                </a:gridCol>
                <a:gridCol w="804169">
                  <a:extLst>
                    <a:ext uri="{9D8B030D-6E8A-4147-A177-3AD203B41FA5}">
                      <a16:colId xmlns:a16="http://schemas.microsoft.com/office/drawing/2014/main" val="2344346456"/>
                    </a:ext>
                  </a:extLst>
                </a:gridCol>
                <a:gridCol w="6815830">
                  <a:extLst>
                    <a:ext uri="{9D8B030D-6E8A-4147-A177-3AD203B41FA5}">
                      <a16:colId xmlns:a16="http://schemas.microsoft.com/office/drawing/2014/main" val="3708934752"/>
                    </a:ext>
                  </a:extLst>
                </a:gridCol>
              </a:tblGrid>
              <a:tr h="899239">
                <a:tc gridSpan="3">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Recommendations</a:t>
                      </a:r>
                      <a:r>
                        <a:rPr lang="en-US" sz="1800" b="1" spc="-5">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for CMR</a:t>
                      </a:r>
                      <a:r>
                        <a:rPr lang="en-US" sz="1800" b="1" spc="-5">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Imaging</a:t>
                      </a:r>
                      <a:r>
                        <a:rPr lang="en-US" sz="1800" b="1">
                          <a:solidFill>
                            <a:srgbClr val="000000"/>
                          </a:solidFill>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CMR</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Imaging</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8793656"/>
                  </a:ext>
                </a:extLst>
              </a:tr>
              <a:tr h="360627">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86484869"/>
                  </a:ext>
                </a:extLst>
              </a:tr>
              <a:tr h="1214539">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77470" lvl="0" indent="-342900" algn="just">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suspected</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having</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whom echocardiography is inconclusive, CMR imaging is indicated for diagnostic clarification.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54827677"/>
                  </a:ext>
                </a:extLst>
              </a:tr>
              <a:tr h="1442511">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LVH</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whom</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suspicion of alternative diagnoses, including infiltrative or storage disease as well as athlete’s heart, CMR imaging is useful (Figure 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19631661"/>
                  </a:ext>
                </a:extLst>
              </a:tr>
            </a:tbl>
          </a:graphicData>
        </a:graphic>
      </p:graphicFrame>
    </p:spTree>
    <p:extLst>
      <p:ext uri="{BB962C8B-B14F-4D97-AF65-F5344CB8AC3E}">
        <p14:creationId xmlns:p14="http://schemas.microsoft.com/office/powerpoint/2010/main" val="2847229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D9346-A924-83E8-8129-79948F2E962B}"/>
              </a:ext>
            </a:extLst>
          </p:cNvPr>
          <p:cNvSpPr txBox="1"/>
          <p:nvPr/>
        </p:nvSpPr>
        <p:spPr>
          <a:xfrm>
            <a:off x="5377158" y="659756"/>
            <a:ext cx="3876081" cy="523220"/>
          </a:xfrm>
          <a:prstGeom prst="rect">
            <a:avLst/>
          </a:prstGeom>
          <a:noFill/>
        </p:spPr>
        <p:txBody>
          <a:bodyPr wrap="square">
            <a:spAutoFit/>
          </a:bodyPr>
          <a:lstStyle/>
          <a:p>
            <a:r>
              <a:rPr lang="en-US" sz="2800">
                <a:latin typeface="Lub Dub Medium" panose="020B0603030403020204" pitchFamily="34" charset="0"/>
              </a:rPr>
              <a:t>CMR Imaging (</a:t>
            </a:r>
            <a:r>
              <a:rPr lang="en-US" sz="2800" err="1">
                <a:latin typeface="Lub Dub Medium" panose="020B0603030403020204" pitchFamily="34" charset="0"/>
              </a:rPr>
              <a:t>con’t</a:t>
            </a:r>
            <a:r>
              <a:rPr lang="en-US" sz="280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937E3526-DF70-EDC6-8D31-EA115005900D}"/>
              </a:ext>
            </a:extLst>
          </p:cNvPr>
          <p:cNvGraphicFramePr>
            <a:graphicFrameLocks noGrp="1"/>
          </p:cNvGraphicFramePr>
          <p:nvPr>
            <p:extLst>
              <p:ext uri="{D42A27DB-BD31-4B8C-83A1-F6EECF244321}">
                <p14:modId xmlns:p14="http://schemas.microsoft.com/office/powerpoint/2010/main" val="3063604465"/>
              </p:ext>
            </p:extLst>
          </p:nvPr>
        </p:nvGraphicFramePr>
        <p:xfrm>
          <a:off x="2247899" y="1600200"/>
          <a:ext cx="10134600" cy="5612892"/>
        </p:xfrm>
        <a:graphic>
          <a:graphicData uri="http://schemas.openxmlformats.org/drawingml/2006/table">
            <a:tbl>
              <a:tblPr firstRow="1" firstCol="1" lastRow="1" lastCol="1" bandRow="1" bandCol="1"/>
              <a:tblGrid>
                <a:gridCol w="1028701">
                  <a:extLst>
                    <a:ext uri="{9D8B030D-6E8A-4147-A177-3AD203B41FA5}">
                      <a16:colId xmlns:a16="http://schemas.microsoft.com/office/drawing/2014/main" val="2478310815"/>
                    </a:ext>
                  </a:extLst>
                </a:gridCol>
                <a:gridCol w="939183">
                  <a:extLst>
                    <a:ext uri="{9D8B030D-6E8A-4147-A177-3AD203B41FA5}">
                      <a16:colId xmlns:a16="http://schemas.microsoft.com/office/drawing/2014/main" val="3611298253"/>
                    </a:ext>
                  </a:extLst>
                </a:gridCol>
                <a:gridCol w="8166716">
                  <a:extLst>
                    <a:ext uri="{9D8B030D-6E8A-4147-A177-3AD203B41FA5}">
                      <a16:colId xmlns:a16="http://schemas.microsoft.com/office/drawing/2014/main" val="935828582"/>
                    </a:ext>
                  </a:extLst>
                </a:gridCol>
              </a:tblGrid>
              <a:tr h="1201420">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otherwise identified as high risk for SCD, or in whom a decision to proceed with ICD remains uncertain after clinical assessment that includes personal or family</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history,</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echocardiography,</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ambulatory electrocardiographic monitoring, CMR imaging is beneficial to assess for maximum LV wall thickness, EF, LV apical aneurysm, and extent of myocardial replacement fibrosis with late gadolinium enhancement (LGE).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20301786"/>
                  </a:ext>
                </a:extLst>
              </a:tr>
              <a:tr h="470535">
                <a:tc>
                  <a:txBody>
                    <a:bodyPr/>
                    <a:lstStyle/>
                    <a:p>
                      <a:pPr marL="67945"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HCM in whom the anatomic mechanism of obstruction is inconclusive on echocardiography, CMR imaging is indicated to inform the selection and planning of SRT.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47818708"/>
                  </a:ext>
                </a:extLst>
              </a:tr>
              <a:tr h="972185">
                <a:tc>
                  <a:txBody>
                    <a:bodyPr/>
                    <a:lstStyle/>
                    <a:p>
                      <a:pPr marL="67945"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60325" lvl="0" indent="-342900">
                        <a:lnSpc>
                          <a:spcPct val="150000"/>
                        </a:lnSpc>
                        <a:spcBef>
                          <a:spcPts val="0"/>
                        </a:spcBef>
                        <a:spcAft>
                          <a:spcPts val="0"/>
                        </a:spcAft>
                        <a:buClr>
                          <a:srgbClr val="231F20"/>
                        </a:buClr>
                        <a:buFont typeface="+mj-lt"/>
                        <a:buAutoNum type="arabicPeriod" startAt="5"/>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repeat contrast-enhanced CMR imaging on a periodic basis (every 3 to 5 years) for the purpose of SCD risk</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stratification</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considered</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evaluate changes in LGE and other morphologic changes, including EF, development of apical aneurysm, or LV wall thickness (Figure 1, Table 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5459534"/>
                  </a:ext>
                </a:extLst>
              </a:tr>
            </a:tbl>
          </a:graphicData>
        </a:graphic>
      </p:graphicFrame>
    </p:spTree>
    <p:extLst>
      <p:ext uri="{BB962C8B-B14F-4D97-AF65-F5344CB8AC3E}">
        <p14:creationId xmlns:p14="http://schemas.microsoft.com/office/powerpoint/2010/main" val="34601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38</a:t>
            </a:fld>
            <a:endParaRPr lang="en-US"/>
          </a:p>
        </p:txBody>
      </p:sp>
      <p:sp>
        <p:nvSpPr>
          <p:cNvPr id="2" name="TextBox 1">
            <a:extLst>
              <a:ext uri="{FF2B5EF4-FFF2-40B4-BE49-F238E27FC236}">
                <a16:creationId xmlns:a16="http://schemas.microsoft.com/office/drawing/2014/main" id="{AD505B6C-472C-7E0A-C557-396E3B7CD6D7}"/>
              </a:ext>
            </a:extLst>
          </p:cNvPr>
          <p:cNvSpPr txBox="1"/>
          <p:nvPr/>
        </p:nvSpPr>
        <p:spPr>
          <a:xfrm>
            <a:off x="6193778" y="1676400"/>
            <a:ext cx="2242841" cy="523220"/>
          </a:xfrm>
          <a:prstGeom prst="rect">
            <a:avLst/>
          </a:prstGeom>
          <a:noFill/>
        </p:spPr>
        <p:txBody>
          <a:bodyPr wrap="square">
            <a:spAutoFit/>
          </a:bodyPr>
          <a:lstStyle/>
          <a:p>
            <a:r>
              <a:rPr lang="en-US" sz="2800">
                <a:latin typeface="Lub Dub Medium" panose="020B0603030403020204" pitchFamily="34" charset="0"/>
              </a:rPr>
              <a:t>Cardiac CT</a:t>
            </a:r>
          </a:p>
        </p:txBody>
      </p:sp>
      <p:graphicFrame>
        <p:nvGraphicFramePr>
          <p:cNvPr id="3" name="Table 2">
            <a:extLst>
              <a:ext uri="{FF2B5EF4-FFF2-40B4-BE49-F238E27FC236}">
                <a16:creationId xmlns:a16="http://schemas.microsoft.com/office/drawing/2014/main" id="{EDEA4DD4-637C-E375-88A8-BE34E90FD629}"/>
              </a:ext>
            </a:extLst>
          </p:cNvPr>
          <p:cNvGraphicFramePr>
            <a:graphicFrameLocks noGrp="1"/>
          </p:cNvGraphicFramePr>
          <p:nvPr>
            <p:extLst>
              <p:ext uri="{D42A27DB-BD31-4B8C-83A1-F6EECF244321}">
                <p14:modId xmlns:p14="http://schemas.microsoft.com/office/powerpoint/2010/main" val="2059200046"/>
              </p:ext>
            </p:extLst>
          </p:nvPr>
        </p:nvGraphicFramePr>
        <p:xfrm>
          <a:off x="2865437" y="2438400"/>
          <a:ext cx="8899525" cy="2973826"/>
        </p:xfrm>
        <a:graphic>
          <a:graphicData uri="http://schemas.openxmlformats.org/drawingml/2006/table">
            <a:tbl>
              <a:tblPr firstRow="1" firstCol="1" lastRow="1" lastCol="1" bandRow="1" bandCol="1"/>
              <a:tblGrid>
                <a:gridCol w="788498">
                  <a:extLst>
                    <a:ext uri="{9D8B030D-6E8A-4147-A177-3AD203B41FA5}">
                      <a16:colId xmlns:a16="http://schemas.microsoft.com/office/drawing/2014/main" val="1265898090"/>
                    </a:ext>
                  </a:extLst>
                </a:gridCol>
                <a:gridCol w="946910">
                  <a:extLst>
                    <a:ext uri="{9D8B030D-6E8A-4147-A177-3AD203B41FA5}">
                      <a16:colId xmlns:a16="http://schemas.microsoft.com/office/drawing/2014/main" val="2829481740"/>
                    </a:ext>
                  </a:extLst>
                </a:gridCol>
                <a:gridCol w="7164117">
                  <a:extLst>
                    <a:ext uri="{9D8B030D-6E8A-4147-A177-3AD203B41FA5}">
                      <a16:colId xmlns:a16="http://schemas.microsoft.com/office/drawing/2014/main" val="4144835482"/>
                    </a:ext>
                  </a:extLst>
                </a:gridCol>
              </a:tblGrid>
              <a:tr h="609600">
                <a:tc gridSpan="3">
                  <a:txBody>
                    <a:bodyPr/>
                    <a:lstStyle/>
                    <a:p>
                      <a:pPr marL="88900" marR="0" algn="ctr">
                        <a:spcBef>
                          <a:spcPts val="31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Recommendation</a:t>
                      </a:r>
                      <a:r>
                        <a:rPr lang="en-US" sz="1800" b="1" spc="-20">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for</a:t>
                      </a:r>
                      <a:r>
                        <a:rPr lang="en-US" sz="1800" b="1" spc="-20">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Cardiac</a:t>
                      </a:r>
                      <a:r>
                        <a:rPr lang="en-US" sz="1800" b="1" spc="-20">
                          <a:solidFill>
                            <a:srgbClr val="000000"/>
                          </a:solidFill>
                          <a:effectLst/>
                          <a:latin typeface="Times New Roman" panose="02020603050405020304" pitchFamily="18" charset="0"/>
                          <a:cs typeface="Times New Roman" panose="02020603050405020304" pitchFamily="18" charset="0"/>
                        </a:rPr>
                        <a:t> CT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310"/>
                        </a:spcBef>
                        <a:spcAft>
                          <a:spcPts val="0"/>
                        </a:spcAft>
                      </a:pP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r>
                        <a:rPr lang="en-US" sz="1800" b="1"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Cardiac</a:t>
                      </a:r>
                      <a:r>
                        <a:rPr lang="en-US" sz="1800" b="1"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54196510"/>
                  </a:ext>
                </a:extLst>
              </a:tr>
              <a:tr h="788075">
                <a:tc>
                  <a:txBody>
                    <a:bodyPr/>
                    <a:lstStyle/>
                    <a:p>
                      <a:pPr marL="67945" marR="140970" algn="ctr">
                        <a:spcBef>
                          <a:spcPts val="285"/>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0" algn="ctr">
                        <a:spcBef>
                          <a:spcPts val="285"/>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285"/>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10011436"/>
                  </a:ext>
                </a:extLst>
              </a:tr>
              <a:tr h="1576151">
                <a:tc>
                  <a:txBody>
                    <a:bodyPr/>
                    <a:lstStyle/>
                    <a:p>
                      <a:pPr marL="67945" marR="178435" algn="r">
                        <a:spcBef>
                          <a:spcPts val="71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spcBef>
                          <a:spcPts val="71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285"/>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adult</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suspected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cardiac CT may be considered for diagnosis if the echocardiogram is not diagnostic and CMR imaging is unavailable.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18109994"/>
                  </a:ext>
                </a:extLst>
              </a:tr>
            </a:tbl>
          </a:graphicData>
        </a:graphic>
      </p:graphicFrame>
    </p:spTree>
    <p:extLst>
      <p:ext uri="{BB962C8B-B14F-4D97-AF65-F5344CB8AC3E}">
        <p14:creationId xmlns:p14="http://schemas.microsoft.com/office/powerpoint/2010/main" val="4859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E8BA4-FF03-570F-8967-308DFDE81BE5}"/>
              </a:ext>
            </a:extLst>
          </p:cNvPr>
          <p:cNvSpPr txBox="1"/>
          <p:nvPr/>
        </p:nvSpPr>
        <p:spPr>
          <a:xfrm>
            <a:off x="4925689" y="838200"/>
            <a:ext cx="4779022" cy="523220"/>
          </a:xfrm>
          <a:prstGeom prst="rect">
            <a:avLst/>
          </a:prstGeom>
          <a:noFill/>
        </p:spPr>
        <p:txBody>
          <a:bodyPr wrap="square">
            <a:spAutoFit/>
          </a:bodyPr>
          <a:lstStyle/>
          <a:p>
            <a:r>
              <a:rPr lang="en-US" sz="2800">
                <a:latin typeface="Lub Dub Medium" panose="020B0603030403020204" pitchFamily="34" charset="0"/>
              </a:rPr>
              <a:t>Heart Rhythm Assessment</a:t>
            </a:r>
          </a:p>
        </p:txBody>
      </p:sp>
      <p:graphicFrame>
        <p:nvGraphicFramePr>
          <p:cNvPr id="5" name="Table 4">
            <a:extLst>
              <a:ext uri="{FF2B5EF4-FFF2-40B4-BE49-F238E27FC236}">
                <a16:creationId xmlns:a16="http://schemas.microsoft.com/office/drawing/2014/main" id="{1DF8BAD1-9ECE-3358-78DF-643B7D672ABC}"/>
              </a:ext>
            </a:extLst>
          </p:cNvPr>
          <p:cNvGraphicFramePr>
            <a:graphicFrameLocks noGrp="1"/>
          </p:cNvGraphicFramePr>
          <p:nvPr>
            <p:extLst>
              <p:ext uri="{D42A27DB-BD31-4B8C-83A1-F6EECF244321}">
                <p14:modId xmlns:p14="http://schemas.microsoft.com/office/powerpoint/2010/main" val="2736448879"/>
              </p:ext>
            </p:extLst>
          </p:nvPr>
        </p:nvGraphicFramePr>
        <p:xfrm>
          <a:off x="3086100" y="1637355"/>
          <a:ext cx="8458199" cy="4680570"/>
        </p:xfrm>
        <a:graphic>
          <a:graphicData uri="http://schemas.openxmlformats.org/drawingml/2006/table">
            <a:tbl>
              <a:tblPr firstRow="1" firstCol="1" lastRow="1" lastCol="1" bandRow="1" bandCol="1"/>
              <a:tblGrid>
                <a:gridCol w="838200">
                  <a:extLst>
                    <a:ext uri="{9D8B030D-6E8A-4147-A177-3AD203B41FA5}">
                      <a16:colId xmlns:a16="http://schemas.microsoft.com/office/drawing/2014/main" val="1573745469"/>
                    </a:ext>
                  </a:extLst>
                </a:gridCol>
                <a:gridCol w="804169">
                  <a:extLst>
                    <a:ext uri="{9D8B030D-6E8A-4147-A177-3AD203B41FA5}">
                      <a16:colId xmlns:a16="http://schemas.microsoft.com/office/drawing/2014/main" val="2344346456"/>
                    </a:ext>
                  </a:extLst>
                </a:gridCol>
                <a:gridCol w="6815830">
                  <a:extLst>
                    <a:ext uri="{9D8B030D-6E8A-4147-A177-3AD203B41FA5}">
                      <a16:colId xmlns:a16="http://schemas.microsoft.com/office/drawing/2014/main" val="3708934752"/>
                    </a:ext>
                  </a:extLst>
                </a:gridCol>
              </a:tblGrid>
              <a:tr h="1081883">
                <a:tc gridSpan="3">
                  <a:txBody>
                    <a:bodyPr/>
                    <a:lstStyle/>
                    <a:p>
                      <a:pPr marL="0" marR="0" algn="ctr">
                        <a:lnSpc>
                          <a:spcPct val="200000"/>
                        </a:lnSpc>
                        <a:spcBef>
                          <a:spcPts val="600"/>
                        </a:spcBef>
                        <a:spcAft>
                          <a:spcPts val="0"/>
                        </a:spcAft>
                        <a:tabLst>
                          <a:tab pos="241300" algn="l"/>
                        </a:tabLst>
                      </a:pPr>
                      <a:r>
                        <a:rPr lang="en-US" sz="1800" b="1">
                          <a:effectLst/>
                          <a:latin typeface="Times New Roman" panose="02020603050405020304" pitchFamily="18" charset="0"/>
                          <a:ea typeface="Gill Sans MT" panose="020B0502020104020203" pitchFamily="34" charset="0"/>
                        </a:rPr>
                        <a:t>Recommendations for Heart Rhythm Assessment </a:t>
                      </a:r>
                      <a:endParaRPr lang="en-US" sz="1600">
                        <a:effectLst/>
                        <a:latin typeface="Times New Roman" panose="02020603050405020304" pitchFamily="18" charset="0"/>
                        <a:ea typeface="Times New Roman" panose="02020603050405020304" pitchFamily="18" charset="0"/>
                      </a:endParaRPr>
                    </a:p>
                    <a:p>
                      <a:pPr algn="ctr"/>
                      <a:r>
                        <a:rPr lang="en-US" sz="1800">
                          <a:effectLst/>
                          <a:latin typeface="Times New Roman" panose="02020603050405020304" pitchFamily="18" charset="0"/>
                          <a:ea typeface="Gill Sans MT" panose="020B0502020104020203" pitchFamily="34" charset="0"/>
                        </a:rPr>
                        <a:t>Referenced studies that support the recommendations are 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CMR</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Imaging</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8793656"/>
                  </a:ext>
                </a:extLst>
              </a:tr>
              <a:tr h="360627">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86484869"/>
                  </a:ext>
                </a:extLst>
              </a:tr>
              <a:tr h="1214539">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77470" lvl="0" indent="-342900" algn="just">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Gill Sans MT" panose="020B0502020104020203" pitchFamily="34" charset="0"/>
                        </a:rPr>
                        <a:t>In</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patients</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with</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HCM,</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a</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12-lead</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ECG</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is</a:t>
                      </a:r>
                      <a:r>
                        <a:rPr lang="en-US" sz="1800" b="1" spc="-3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recommended in the initial evaluation and as part of periodic follow-up (every 1 to 2 years)</a:t>
                      </a:r>
                      <a:r>
                        <a:rPr lang="en-US" sz="1800" b="1" spc="200">
                          <a:solidFill>
                            <a:srgbClr val="231F20"/>
                          </a:solidFill>
                          <a:effectLst/>
                          <a:latin typeface="Times New Roman" panose="02020603050405020304" pitchFamily="18" charset="0"/>
                          <a:ea typeface="Gill Sans MT" panose="020B0502020104020203" pitchFamily="34" charset="0"/>
                        </a:rPr>
                        <a:t> </a:t>
                      </a:r>
                      <a:r>
                        <a:rPr lang="en-US" sz="1800" b="1">
                          <a:solidFill>
                            <a:srgbClr val="231F20"/>
                          </a:solidFill>
                          <a:effectLst/>
                          <a:latin typeface="Times New Roman" panose="02020603050405020304" pitchFamily="18" charset="0"/>
                          <a:ea typeface="Gill Sans MT" panose="020B0502020104020203" pitchFamily="34" charset="0"/>
                        </a:rPr>
                        <a:t>(Figure 1, Table 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54827677"/>
                  </a:ext>
                </a:extLst>
              </a:tr>
              <a:tr h="1442511">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24- to 48-hour ambulatory electrocardiographic monitoring is recommended in the initial evaluation and as part of periodic follow-up (every 1 to 2 years) to identify patients who are at risk for SCD and to guide management of arrhythmias (Figure 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19631661"/>
                  </a:ext>
                </a:extLst>
              </a:tr>
            </a:tbl>
          </a:graphicData>
        </a:graphic>
      </p:graphicFrame>
    </p:spTree>
    <p:extLst>
      <p:ext uri="{BB962C8B-B14F-4D97-AF65-F5344CB8AC3E}">
        <p14:creationId xmlns:p14="http://schemas.microsoft.com/office/powerpoint/2010/main" val="249891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D0D3205-DC8E-2834-BC35-F0D65968D8CC}"/>
              </a:ext>
            </a:extLst>
          </p:cNvPr>
          <p:cNvGraphicFramePr>
            <a:graphicFrameLocks noGrp="1"/>
          </p:cNvGraphicFramePr>
          <p:nvPr>
            <p:extLst>
              <p:ext uri="{D42A27DB-BD31-4B8C-83A1-F6EECF244321}">
                <p14:modId xmlns:p14="http://schemas.microsoft.com/office/powerpoint/2010/main" val="2478438843"/>
              </p:ext>
            </p:extLst>
          </p:nvPr>
        </p:nvGraphicFramePr>
        <p:xfrm>
          <a:off x="1006475" y="1828800"/>
          <a:ext cx="12617450" cy="5486400"/>
        </p:xfrm>
        <a:graphic>
          <a:graphicData uri="http://schemas.openxmlformats.org/drawingml/2006/table">
            <a:tbl>
              <a:tblPr firstRow="1" firstCol="1" bandRow="1"/>
              <a:tblGrid>
                <a:gridCol w="1292027">
                  <a:extLst>
                    <a:ext uri="{9D8B030D-6E8A-4147-A177-3AD203B41FA5}">
                      <a16:colId xmlns:a16="http://schemas.microsoft.com/office/drawing/2014/main" val="3277931293"/>
                    </a:ext>
                  </a:extLst>
                </a:gridCol>
                <a:gridCol w="2324134">
                  <a:extLst>
                    <a:ext uri="{9D8B030D-6E8A-4147-A177-3AD203B41FA5}">
                      <a16:colId xmlns:a16="http://schemas.microsoft.com/office/drawing/2014/main" val="1697148579"/>
                    </a:ext>
                  </a:extLst>
                </a:gridCol>
                <a:gridCol w="2697611">
                  <a:extLst>
                    <a:ext uri="{9D8B030D-6E8A-4147-A177-3AD203B41FA5}">
                      <a16:colId xmlns:a16="http://schemas.microsoft.com/office/drawing/2014/main" val="1662469848"/>
                    </a:ext>
                  </a:extLst>
                </a:gridCol>
                <a:gridCol w="1546899">
                  <a:extLst>
                    <a:ext uri="{9D8B030D-6E8A-4147-A177-3AD203B41FA5}">
                      <a16:colId xmlns:a16="http://schemas.microsoft.com/office/drawing/2014/main" val="1106504905"/>
                    </a:ext>
                  </a:extLst>
                </a:gridCol>
                <a:gridCol w="3149316">
                  <a:extLst>
                    <a:ext uri="{9D8B030D-6E8A-4147-A177-3AD203B41FA5}">
                      <a16:colId xmlns:a16="http://schemas.microsoft.com/office/drawing/2014/main" val="3501449702"/>
                    </a:ext>
                  </a:extLst>
                </a:gridCol>
                <a:gridCol w="1607463">
                  <a:extLst>
                    <a:ext uri="{9D8B030D-6E8A-4147-A177-3AD203B41FA5}">
                      <a16:colId xmlns:a16="http://schemas.microsoft.com/office/drawing/2014/main" val="806127971"/>
                    </a:ext>
                  </a:extLst>
                </a:gridCol>
              </a:tblGrid>
              <a:tr h="0">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New or Revised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Section Title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9938539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Revised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6.5 Heart Rhythm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solidFill>
                            <a:srgbClr val="231F20"/>
                          </a:solidFill>
                          <a:effectLst/>
                          <a:latin typeface="Times New Roman" panose="02020603050405020304" pitchFamily="18" charset="0"/>
                          <a:ea typeface="Gill Sans MT" panose="020B0502020104020203" pitchFamily="34" charset="0"/>
                        </a:rPr>
                        <a:t>In patients with HCM who have additional</a:t>
                      </a:r>
                      <a:r>
                        <a:rPr lang="en-US" sz="1800" spc="400">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risk factors for AF, such as left atrial dilatation, advanced age, and </a:t>
                      </a:r>
                      <a:r>
                        <a:rPr lang="en-US" sz="1800" spc="-10">
                          <a:solidFill>
                            <a:srgbClr val="231F20"/>
                          </a:solidFill>
                          <a:effectLst/>
                          <a:latin typeface="Times New Roman" panose="02020603050405020304" pitchFamily="18" charset="0"/>
                          <a:ea typeface="Gill Sans MT" panose="020B0502020104020203" pitchFamily="34" charset="0"/>
                        </a:rPr>
                        <a:t>NYHA</a:t>
                      </a:r>
                      <a:r>
                        <a:rPr lang="en-US" sz="1800" spc="-30">
                          <a:solidFill>
                            <a:srgbClr val="231F20"/>
                          </a:solidFill>
                          <a:effectLst/>
                          <a:latin typeface="Times New Roman" panose="02020603050405020304" pitchFamily="18" charset="0"/>
                          <a:ea typeface="Gill Sans MT" panose="020B0502020104020203" pitchFamily="34" charset="0"/>
                        </a:rPr>
                        <a:t> </a:t>
                      </a:r>
                      <a:r>
                        <a:rPr lang="en-US" sz="1800" spc="-10">
                          <a:solidFill>
                            <a:srgbClr val="231F20"/>
                          </a:solidFill>
                          <a:effectLst/>
                          <a:latin typeface="Times New Roman" panose="02020603050405020304" pitchFamily="18" charset="0"/>
                          <a:ea typeface="Gill Sans MT" panose="020B0502020104020203" pitchFamily="34" charset="0"/>
                        </a:rPr>
                        <a:t>class</a:t>
                      </a:r>
                      <a:r>
                        <a:rPr lang="en-US" sz="1800" spc="-30">
                          <a:solidFill>
                            <a:srgbClr val="231F20"/>
                          </a:solidFill>
                          <a:effectLst/>
                          <a:latin typeface="Times New Roman" panose="02020603050405020304" pitchFamily="18" charset="0"/>
                          <a:ea typeface="Gill Sans MT" panose="020B0502020104020203" pitchFamily="34" charset="0"/>
                        </a:rPr>
                        <a:t> </a:t>
                      </a:r>
                      <a:r>
                        <a:rPr lang="en-US" sz="1800" spc="-10">
                          <a:solidFill>
                            <a:srgbClr val="231F20"/>
                          </a:solidFill>
                          <a:effectLst/>
                          <a:latin typeface="Times New Roman" panose="02020603050405020304" pitchFamily="18" charset="0"/>
                          <a:ea typeface="Gill Sans MT" panose="020B0502020104020203" pitchFamily="34" charset="0"/>
                        </a:rPr>
                        <a:t>III</a:t>
                      </a:r>
                      <a:r>
                        <a:rPr lang="en-US" sz="1800" spc="-30">
                          <a:solidFill>
                            <a:srgbClr val="231F20"/>
                          </a:solidFill>
                          <a:effectLst/>
                          <a:latin typeface="Times New Roman" panose="02020603050405020304" pitchFamily="18" charset="0"/>
                          <a:ea typeface="Gill Sans MT" panose="020B0502020104020203" pitchFamily="34" charset="0"/>
                        </a:rPr>
                        <a:t> </a:t>
                      </a:r>
                      <a:r>
                        <a:rPr lang="en-US" sz="1800" spc="-10">
                          <a:solidFill>
                            <a:srgbClr val="231F20"/>
                          </a:solidFill>
                          <a:effectLst/>
                          <a:latin typeface="Times New Roman" panose="02020603050405020304" pitchFamily="18" charset="0"/>
                          <a:ea typeface="Gill Sans MT" panose="020B0502020104020203" pitchFamily="34" charset="0"/>
                        </a:rPr>
                        <a:t>to</a:t>
                      </a:r>
                      <a:r>
                        <a:rPr lang="en-US" sz="1800" spc="-30">
                          <a:solidFill>
                            <a:srgbClr val="231F20"/>
                          </a:solidFill>
                          <a:effectLst/>
                          <a:latin typeface="Times New Roman" panose="02020603050405020304" pitchFamily="18" charset="0"/>
                          <a:ea typeface="Gill Sans MT" panose="020B0502020104020203" pitchFamily="34" charset="0"/>
                        </a:rPr>
                        <a:t> </a:t>
                      </a:r>
                      <a:r>
                        <a:rPr lang="en-US" sz="1800" spc="-10">
                          <a:solidFill>
                            <a:srgbClr val="231F20"/>
                          </a:solidFill>
                          <a:effectLst/>
                          <a:latin typeface="Times New Roman" panose="02020603050405020304" pitchFamily="18" charset="0"/>
                          <a:ea typeface="Gill Sans MT" panose="020B0502020104020203" pitchFamily="34" charset="0"/>
                        </a:rPr>
                        <a:t>class</a:t>
                      </a:r>
                      <a:r>
                        <a:rPr lang="en-US" sz="1800" spc="-30">
                          <a:solidFill>
                            <a:srgbClr val="231F20"/>
                          </a:solidFill>
                          <a:effectLst/>
                          <a:latin typeface="Times New Roman" panose="02020603050405020304" pitchFamily="18" charset="0"/>
                          <a:ea typeface="Gill Sans MT" panose="020B0502020104020203" pitchFamily="34" charset="0"/>
                        </a:rPr>
                        <a:t> </a:t>
                      </a:r>
                      <a:r>
                        <a:rPr lang="en-US" sz="1800" spc="-10">
                          <a:solidFill>
                            <a:srgbClr val="231F20"/>
                          </a:solidFill>
                          <a:effectLst/>
                          <a:latin typeface="Times New Roman" panose="02020603050405020304" pitchFamily="18" charset="0"/>
                          <a:ea typeface="Gill Sans MT" panose="020B0502020104020203" pitchFamily="34" charset="0"/>
                        </a:rPr>
                        <a:t>IV</a:t>
                      </a:r>
                      <a:r>
                        <a:rPr lang="en-US" sz="1800" spc="-30">
                          <a:solidFill>
                            <a:srgbClr val="231F20"/>
                          </a:solidFill>
                          <a:effectLst/>
                          <a:latin typeface="Times New Roman" panose="02020603050405020304" pitchFamily="18" charset="0"/>
                          <a:ea typeface="Gill Sans MT" panose="020B0502020104020203" pitchFamily="34" charset="0"/>
                        </a:rPr>
                        <a:t> </a:t>
                      </a:r>
                      <a:r>
                        <a:rPr lang="en-US" sz="1800" spc="-10">
                          <a:solidFill>
                            <a:srgbClr val="231F20"/>
                          </a:solidFill>
                          <a:effectLst/>
                          <a:latin typeface="Times New Roman" panose="02020603050405020304" pitchFamily="18" charset="0"/>
                          <a:ea typeface="Gill Sans MT" panose="020B0502020104020203" pitchFamily="34" charset="0"/>
                        </a:rPr>
                        <a:t>HF,</a:t>
                      </a:r>
                      <a:r>
                        <a:rPr lang="en-US" sz="1800" spc="-30">
                          <a:solidFill>
                            <a:srgbClr val="231F20"/>
                          </a:solidFill>
                          <a:effectLst/>
                          <a:latin typeface="Times New Roman" panose="02020603050405020304" pitchFamily="18" charset="0"/>
                          <a:ea typeface="Gill Sans MT" panose="020B0502020104020203" pitchFamily="34" charset="0"/>
                        </a:rPr>
                        <a:t> </a:t>
                      </a:r>
                      <a:r>
                        <a:rPr lang="en-US" sz="1800" spc="-10">
                          <a:solidFill>
                            <a:srgbClr val="231F20"/>
                          </a:solidFill>
                          <a:effectLst/>
                          <a:latin typeface="Times New Roman" panose="02020603050405020304" pitchFamily="18" charset="0"/>
                          <a:ea typeface="Gill Sans MT" panose="020B0502020104020203" pitchFamily="34" charset="0"/>
                        </a:rPr>
                        <a:t>and</a:t>
                      </a:r>
                      <a:r>
                        <a:rPr lang="en-US" sz="1800">
                          <a:solidFill>
                            <a:srgbClr val="231F20"/>
                          </a:solidFill>
                          <a:effectLst/>
                          <a:latin typeface="Times New Roman" panose="02020603050405020304" pitchFamily="18" charset="0"/>
                          <a:ea typeface="Gill Sans MT" panose="020B0502020104020203" pitchFamily="34" charset="0"/>
                        </a:rPr>
                        <a:t> who are eligible for anticoagulation, extended ambulatory</a:t>
                      </a:r>
                      <a:r>
                        <a:rPr lang="en-US" sz="1800" spc="-5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monitoring</a:t>
                      </a:r>
                      <a:r>
                        <a:rPr lang="en-US" sz="1800" spc="-50">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is</a:t>
                      </a:r>
                      <a:r>
                        <a:rPr lang="en-US" sz="1800" spc="-50">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reasonable</a:t>
                      </a:r>
                      <a:r>
                        <a:rPr lang="en-US" sz="1800" spc="-50">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to</a:t>
                      </a:r>
                      <a:r>
                        <a:rPr lang="en-US" sz="1800" spc="-5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screen for</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AF</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as</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part</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of</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initial</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evaluation</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and</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periodic follow-up.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solidFill>
                            <a:srgbClr val="231F20"/>
                          </a:solidFill>
                          <a:effectLst/>
                          <a:latin typeface="Times New Roman" panose="02020603050405020304" pitchFamily="18" charset="0"/>
                          <a:ea typeface="Gill Sans MT" panose="020B0502020104020203" pitchFamily="34" charset="0"/>
                        </a:rPr>
                        <a:t>In patients with HCM who are deemed to be at high risk for developing AF based on the presence of risk factors </a:t>
                      </a:r>
                      <a:r>
                        <a:rPr lang="en-US" sz="1800" spc="-30">
                          <a:solidFill>
                            <a:srgbClr val="231F20"/>
                          </a:solidFill>
                          <a:effectLst/>
                          <a:latin typeface="Times New Roman" panose="02020603050405020304" pitchFamily="18" charset="0"/>
                          <a:ea typeface="Gill Sans MT" panose="020B0502020104020203" pitchFamily="34" charset="0"/>
                        </a:rPr>
                        <a:t>or as determined by a validated risk score, </a:t>
                      </a:r>
                      <a:r>
                        <a:rPr lang="en-US" sz="1800" spc="-10">
                          <a:solidFill>
                            <a:srgbClr val="231F20"/>
                          </a:solidFill>
                          <a:effectLst/>
                          <a:latin typeface="Times New Roman" panose="02020603050405020304" pitchFamily="18" charset="0"/>
                          <a:ea typeface="Gill Sans MT" panose="020B0502020104020203" pitchFamily="34" charset="0"/>
                        </a:rPr>
                        <a:t>and</a:t>
                      </a:r>
                      <a:r>
                        <a:rPr lang="en-US" sz="1800">
                          <a:solidFill>
                            <a:srgbClr val="231F20"/>
                          </a:solidFill>
                          <a:effectLst/>
                          <a:latin typeface="Times New Roman" panose="02020603050405020304" pitchFamily="18" charset="0"/>
                          <a:ea typeface="Gill Sans MT" panose="020B0502020104020203" pitchFamily="34" charset="0"/>
                        </a:rPr>
                        <a:t> who are eligible for anticoagulation, extended ambulatory</a:t>
                      </a:r>
                      <a:r>
                        <a:rPr lang="en-US" sz="1800" spc="-5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monitoring</a:t>
                      </a:r>
                      <a:r>
                        <a:rPr lang="en-US" sz="1800" spc="-50">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is</a:t>
                      </a:r>
                      <a:r>
                        <a:rPr lang="en-US" sz="1800" spc="-50">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recommended</a:t>
                      </a:r>
                      <a:r>
                        <a:rPr lang="en-US" sz="1800" spc="-50">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to</a:t>
                      </a:r>
                      <a:r>
                        <a:rPr lang="en-US" sz="1800" spc="-5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screen for</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AF</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as</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part</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of</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initial</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evaluation</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and</a:t>
                      </a:r>
                      <a:r>
                        <a:rPr lang="en-US" sz="1800" spc="-25">
                          <a:solidFill>
                            <a:srgbClr val="231F20"/>
                          </a:solidFill>
                          <a:effectLst/>
                          <a:latin typeface="Times New Roman" panose="02020603050405020304" pitchFamily="18" charset="0"/>
                          <a:ea typeface="Gill Sans MT" panose="020B0502020104020203" pitchFamily="34" charset="0"/>
                        </a:rPr>
                        <a:t> </a:t>
                      </a:r>
                      <a:r>
                        <a:rPr lang="en-US" sz="1800">
                          <a:solidFill>
                            <a:srgbClr val="231F20"/>
                          </a:solidFill>
                          <a:effectLst/>
                          <a:latin typeface="Times New Roman" panose="02020603050405020304" pitchFamily="18" charset="0"/>
                          <a:ea typeface="Gill Sans MT" panose="020B0502020104020203" pitchFamily="34" charset="0"/>
                        </a:rPr>
                        <a:t>annual follow-up.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97792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6.7 Exercise Stress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In pediatric patients with HCM, regardless of symptom status, exercise stress testing is recommended to determine functional capacity and to provide prognostic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587191"/>
                  </a:ext>
                </a:extLst>
              </a:tr>
            </a:tbl>
          </a:graphicData>
        </a:graphic>
      </p:graphicFrame>
      <p:sp>
        <p:nvSpPr>
          <p:cNvPr id="3" name="Title 3">
            <a:extLst>
              <a:ext uri="{FF2B5EF4-FFF2-40B4-BE49-F238E27FC236}">
                <a16:creationId xmlns:a16="http://schemas.microsoft.com/office/drawing/2014/main" id="{7EBB3EA4-F533-7A19-09A9-92A881F0C892}"/>
              </a:ext>
            </a:extLst>
          </p:cNvPr>
          <p:cNvSpPr>
            <a:spLocks noGrp="1"/>
          </p:cNvSpPr>
          <p:nvPr/>
        </p:nvSpPr>
        <p:spPr>
          <a:xfrm>
            <a:off x="5791200" y="838200"/>
            <a:ext cx="30480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What Is New</a:t>
            </a:r>
          </a:p>
        </p:txBody>
      </p:sp>
    </p:spTree>
    <p:extLst>
      <p:ext uri="{BB962C8B-B14F-4D97-AF65-F5344CB8AC3E}">
        <p14:creationId xmlns:p14="http://schemas.microsoft.com/office/powerpoint/2010/main" val="2614897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40</a:t>
            </a:fld>
            <a:endParaRPr lang="en-US"/>
          </a:p>
        </p:txBody>
      </p:sp>
      <p:sp>
        <p:nvSpPr>
          <p:cNvPr id="2" name="TextBox 1">
            <a:extLst>
              <a:ext uri="{FF2B5EF4-FFF2-40B4-BE49-F238E27FC236}">
                <a16:creationId xmlns:a16="http://schemas.microsoft.com/office/drawing/2014/main" id="{4F72B232-15CF-8117-1F0C-71252AF44A01}"/>
              </a:ext>
            </a:extLst>
          </p:cNvPr>
          <p:cNvSpPr txBox="1"/>
          <p:nvPr/>
        </p:nvSpPr>
        <p:spPr>
          <a:xfrm>
            <a:off x="4277988" y="990600"/>
            <a:ext cx="6074422" cy="523220"/>
          </a:xfrm>
          <a:prstGeom prst="rect">
            <a:avLst/>
          </a:prstGeom>
          <a:noFill/>
        </p:spPr>
        <p:txBody>
          <a:bodyPr wrap="square">
            <a:spAutoFit/>
          </a:bodyPr>
          <a:lstStyle/>
          <a:p>
            <a:r>
              <a:rPr lang="en-US" sz="2800">
                <a:latin typeface="Lub Dub Medium" panose="020B0603030403020204" pitchFamily="34" charset="0"/>
              </a:rPr>
              <a:t>Heart Rhythm Assessment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12E9D1C-0B29-979F-1365-81E04C0D48AE}"/>
              </a:ext>
            </a:extLst>
          </p:cNvPr>
          <p:cNvGraphicFramePr>
            <a:graphicFrameLocks noGrp="1"/>
          </p:cNvGraphicFramePr>
          <p:nvPr>
            <p:extLst>
              <p:ext uri="{D42A27DB-BD31-4B8C-83A1-F6EECF244321}">
                <p14:modId xmlns:p14="http://schemas.microsoft.com/office/powerpoint/2010/main" val="4235474916"/>
              </p:ext>
            </p:extLst>
          </p:nvPr>
        </p:nvGraphicFramePr>
        <p:xfrm>
          <a:off x="1570036" y="1752600"/>
          <a:ext cx="11490325" cy="5152136"/>
        </p:xfrm>
        <a:graphic>
          <a:graphicData uri="http://schemas.openxmlformats.org/drawingml/2006/table">
            <a:tbl>
              <a:tblPr firstRow="1" firstCol="1" lastRow="1" lastCol="1" bandRow="1" bandCol="1"/>
              <a:tblGrid>
                <a:gridCol w="974726">
                  <a:extLst>
                    <a:ext uri="{9D8B030D-6E8A-4147-A177-3AD203B41FA5}">
                      <a16:colId xmlns:a16="http://schemas.microsoft.com/office/drawing/2014/main" val="110731553"/>
                    </a:ext>
                  </a:extLst>
                </a:gridCol>
                <a:gridCol w="976332">
                  <a:extLst>
                    <a:ext uri="{9D8B030D-6E8A-4147-A177-3AD203B41FA5}">
                      <a16:colId xmlns:a16="http://schemas.microsoft.com/office/drawing/2014/main" val="2016068297"/>
                    </a:ext>
                  </a:extLst>
                </a:gridCol>
                <a:gridCol w="9539267">
                  <a:extLst>
                    <a:ext uri="{9D8B030D-6E8A-4147-A177-3AD203B41FA5}">
                      <a16:colId xmlns:a16="http://schemas.microsoft.com/office/drawing/2014/main" val="1526480565"/>
                    </a:ext>
                  </a:extLst>
                </a:gridCol>
              </a:tblGrid>
              <a:tr h="1126185">
                <a:tc>
                  <a:txBody>
                    <a:bodyPr/>
                    <a:lstStyle/>
                    <a:p>
                      <a:pPr marL="0" marR="0" algn="ctr">
                        <a:lnSpc>
                          <a:spcPct val="15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lnSpc>
                          <a:spcPct val="15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64135" indent="-342900">
                        <a:lnSpc>
                          <a:spcPct val="150000"/>
                        </a:lnSpc>
                        <a:spcBef>
                          <a:spcPts val="600"/>
                        </a:spcBef>
                        <a:spcAft>
                          <a:spcPts val="0"/>
                        </a:spcAft>
                        <a:buFont typeface="+mj-lt"/>
                        <a:buAutoNum type="arabicPeriod" startAt="3"/>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patients</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HCM</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who</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develop</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palpitations or lightheadedness, extended (&gt;24 hours) electrocardiographic monitoring or event recording is recommended for arrhythmia diagnosis and clinical correlation.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43087558"/>
                  </a:ext>
                </a:extLst>
              </a:tr>
              <a:tr h="735182">
                <a:tc>
                  <a:txBody>
                    <a:bodyPr/>
                    <a:lstStyle/>
                    <a:p>
                      <a:pPr marL="0" marR="0" algn="ctr">
                        <a:lnSpc>
                          <a:spcPct val="15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lnSpc>
                          <a:spcPct val="15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85725" indent="-342900">
                        <a:lnSpc>
                          <a:spcPct val="150000"/>
                        </a:lnSpc>
                        <a:spcBef>
                          <a:spcPts val="600"/>
                        </a:spcBef>
                        <a:spcAft>
                          <a:spcPts val="0"/>
                        </a:spcAft>
                        <a:buFont typeface="+mj-lt"/>
                        <a:buAutoNum type="arabicPeriod" startAt="4"/>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first-degree</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relatives</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patients</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HCM, a 12-lead ECG is recommended as a component of the screening algorithm</a:t>
                      </a:r>
                      <a:r>
                        <a:rPr lang="en-US" sz="1800" b="1" spc="1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(Figure 1, Table</a:t>
                      </a:r>
                      <a:r>
                        <a:rPr lang="en-US" sz="1800" b="1"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596441681"/>
                  </a:ext>
                </a:extLst>
              </a:tr>
              <a:tr h="1517188">
                <a:tc>
                  <a:txBody>
                    <a:bodyPr/>
                    <a:lstStyle/>
                    <a:p>
                      <a:pPr marL="0" marR="51435" algn="ctr">
                        <a:lnSpc>
                          <a:spcPct val="150000"/>
                        </a:lnSpc>
                        <a:spcBef>
                          <a:spcPts val="600"/>
                        </a:spcBef>
                        <a:spcAft>
                          <a:spcPts val="0"/>
                        </a:spcAft>
                      </a:pP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lnSpc>
                          <a:spcPct val="15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55880" indent="-342900">
                        <a:lnSpc>
                          <a:spcPct val="150000"/>
                        </a:lnSpc>
                        <a:spcBef>
                          <a:spcPts val="600"/>
                        </a:spcBef>
                        <a:spcAft>
                          <a:spcPts val="0"/>
                        </a:spcAft>
                        <a:buFont typeface="+mj-lt"/>
                        <a:buAutoNum type="arabicPeriod" startAt="5"/>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 patients with HCM who are deemed to be at high risk for developing AF based on the presence of risk factors </a:t>
                      </a:r>
                      <a:r>
                        <a:rPr lang="en-US" sz="1800" b="1" spc="-3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or as determined by a validated risk score,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and</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who are eligible for anticoagulation, extended ambulatory</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monitoring</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is</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recommended</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to</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screen for</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AF</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as</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part</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initial</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evaluation</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and</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annual follow-up (Figure 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706515834"/>
                  </a:ext>
                </a:extLst>
              </a:tr>
              <a:tr h="1498244">
                <a:tc>
                  <a:txBody>
                    <a:bodyPr/>
                    <a:lstStyle/>
                    <a:p>
                      <a:pPr marL="0" marR="51435" algn="ctr">
                        <a:lnSpc>
                          <a:spcPct val="150000"/>
                        </a:lnSpc>
                        <a:spcBef>
                          <a:spcPts val="600"/>
                        </a:spcBef>
                        <a:spcAft>
                          <a:spcPts val="0"/>
                        </a:spcAft>
                      </a:pP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lnSpc>
                          <a:spcPct val="15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60325" indent="-342900">
                        <a:lnSpc>
                          <a:spcPct val="150000"/>
                        </a:lnSpc>
                        <a:spcBef>
                          <a:spcPts val="600"/>
                        </a:spcBef>
                        <a:spcAft>
                          <a:spcPts val="0"/>
                        </a:spcAft>
                        <a:buFont typeface="+mj-lt"/>
                        <a:buAutoNum type="arabicPeriod" startAt="6"/>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 adult patients with HCM without risk factors for AF and who are eligible for anticoagulation, extended ambulatory monitoring may</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be</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considered</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to</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assess</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for</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asymptomatic paroxysmal</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AF</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as</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part</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initial</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evaluation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and periodic follow-up (every 1 to 2 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7730902"/>
                  </a:ext>
                </a:extLst>
              </a:tr>
            </a:tbl>
          </a:graphicData>
        </a:graphic>
      </p:graphicFrame>
    </p:spTree>
    <p:extLst>
      <p:ext uri="{BB962C8B-B14F-4D97-AF65-F5344CB8AC3E}">
        <p14:creationId xmlns:p14="http://schemas.microsoft.com/office/powerpoint/2010/main" val="2463870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AE2EA-C1AD-F01E-4A72-85D3761ABD3A}"/>
              </a:ext>
            </a:extLst>
          </p:cNvPr>
          <p:cNvSpPr txBox="1"/>
          <p:nvPr/>
        </p:nvSpPr>
        <p:spPr>
          <a:xfrm>
            <a:off x="4882193" y="533400"/>
            <a:ext cx="4866012" cy="954107"/>
          </a:xfrm>
          <a:prstGeom prst="rect">
            <a:avLst/>
          </a:prstGeom>
          <a:noFill/>
        </p:spPr>
        <p:txBody>
          <a:bodyPr wrap="square">
            <a:spAutoFit/>
          </a:bodyPr>
          <a:lstStyle/>
          <a:p>
            <a:r>
              <a:rPr lang="en-US" sz="2800">
                <a:latin typeface="Lub Dub Medium" panose="020B0603030403020204" pitchFamily="34" charset="0"/>
              </a:rPr>
              <a:t>Angiography and Invasive Hemodynamic Assessment</a:t>
            </a:r>
          </a:p>
        </p:txBody>
      </p:sp>
      <p:graphicFrame>
        <p:nvGraphicFramePr>
          <p:cNvPr id="3" name="Table 2">
            <a:extLst>
              <a:ext uri="{FF2B5EF4-FFF2-40B4-BE49-F238E27FC236}">
                <a16:creationId xmlns:a16="http://schemas.microsoft.com/office/drawing/2014/main" id="{90864E93-C448-7E7F-616B-0B073561A7C8}"/>
              </a:ext>
            </a:extLst>
          </p:cNvPr>
          <p:cNvGraphicFramePr>
            <a:graphicFrameLocks noGrp="1"/>
          </p:cNvGraphicFramePr>
          <p:nvPr>
            <p:extLst>
              <p:ext uri="{D42A27DB-BD31-4B8C-83A1-F6EECF244321}">
                <p14:modId xmlns:p14="http://schemas.microsoft.com/office/powerpoint/2010/main" val="3311062943"/>
              </p:ext>
            </p:extLst>
          </p:nvPr>
        </p:nvGraphicFramePr>
        <p:xfrm>
          <a:off x="2743200" y="1600200"/>
          <a:ext cx="9143999" cy="5562599"/>
        </p:xfrm>
        <a:graphic>
          <a:graphicData uri="http://schemas.openxmlformats.org/drawingml/2006/table">
            <a:tbl>
              <a:tblPr firstRow="1" firstCol="1" lastRow="1" lastCol="1" bandRow="1" bandCol="1"/>
              <a:tblGrid>
                <a:gridCol w="830408">
                  <a:extLst>
                    <a:ext uri="{9D8B030D-6E8A-4147-A177-3AD203B41FA5}">
                      <a16:colId xmlns:a16="http://schemas.microsoft.com/office/drawing/2014/main" val="302788515"/>
                    </a:ext>
                  </a:extLst>
                </a:gridCol>
                <a:gridCol w="942779">
                  <a:extLst>
                    <a:ext uri="{9D8B030D-6E8A-4147-A177-3AD203B41FA5}">
                      <a16:colId xmlns:a16="http://schemas.microsoft.com/office/drawing/2014/main" val="503433513"/>
                    </a:ext>
                  </a:extLst>
                </a:gridCol>
                <a:gridCol w="7370812">
                  <a:extLst>
                    <a:ext uri="{9D8B030D-6E8A-4147-A177-3AD203B41FA5}">
                      <a16:colId xmlns:a16="http://schemas.microsoft.com/office/drawing/2014/main" val="3615637068"/>
                    </a:ext>
                  </a:extLst>
                </a:gridCol>
              </a:tblGrid>
              <a:tr h="983886">
                <a:tc gridSpan="3">
                  <a:txBody>
                    <a:bodyPr/>
                    <a:lstStyle/>
                    <a:p>
                      <a:pPr marL="88900" marR="0" algn="ctr">
                        <a:spcBef>
                          <a:spcPts val="0"/>
                        </a:spcBef>
                        <a:spcAft>
                          <a:spcPts val="0"/>
                        </a:spcAft>
                      </a:pPr>
                      <a:r>
                        <a:rPr lang="en-US" sz="1800" b="1">
                          <a:effectLst/>
                          <a:latin typeface="Times New Roman" panose="02020603050405020304" pitchFamily="18" charset="0"/>
                          <a:cs typeface="Times New Roman" panose="02020603050405020304" pitchFamily="18" charset="0"/>
                        </a:rPr>
                        <a:t>Recommendations</a:t>
                      </a:r>
                      <a:r>
                        <a:rPr lang="en-US" sz="1800" b="1" spc="-15">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for</a:t>
                      </a:r>
                      <a:r>
                        <a:rPr lang="en-US" sz="1800" b="1" spc="-15">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Angiography</a:t>
                      </a:r>
                      <a:r>
                        <a:rPr lang="en-US" sz="1800" b="1" spc="-15">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and</a:t>
                      </a:r>
                      <a:r>
                        <a:rPr lang="en-US" sz="1800" b="1" spc="-15">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Invasive</a:t>
                      </a:r>
                      <a:r>
                        <a:rPr lang="en-US" sz="1800" b="1" spc="-15">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Hemodynamic</a:t>
                      </a:r>
                      <a:r>
                        <a:rPr lang="en-US" sz="1800" b="1" spc="20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Assessment</a:t>
                      </a:r>
                      <a:r>
                        <a:rPr lang="en-US" sz="1800" b="1">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Angiography</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Invasive</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Hemodynamic</a:t>
                      </a:r>
                      <a:r>
                        <a:rPr lang="en-US" sz="1800" b="1"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60175153"/>
                  </a:ext>
                </a:extLst>
              </a:tr>
              <a:tr h="327962">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13671197"/>
                  </a:ext>
                </a:extLst>
              </a:tr>
              <a:tr h="1908860">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40005"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symptomatic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whom</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there</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uncertainty</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regarding the presence or severity of LVOTO on noninvasive imaging studies, invasive hemodynamic</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cardiac</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catheterization is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15266213"/>
                  </a:ext>
                </a:extLst>
              </a:tr>
              <a:tr h="924974">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 have</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symptoms</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evidence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myocardial</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ischemia,</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coronary</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angiography (CT or invasive)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47876919"/>
                  </a:ext>
                </a:extLst>
              </a:tr>
              <a:tr h="1416917">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are at risk of coronary atherosclerosis, coronary angiography (CT</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 invasive) is recommended before surgical</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myectomy.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760563629"/>
                  </a:ext>
                </a:extLst>
              </a:tr>
            </a:tbl>
          </a:graphicData>
        </a:graphic>
      </p:graphicFrame>
    </p:spTree>
    <p:extLst>
      <p:ext uri="{BB962C8B-B14F-4D97-AF65-F5344CB8AC3E}">
        <p14:creationId xmlns:p14="http://schemas.microsoft.com/office/powerpoint/2010/main" val="931642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42</a:t>
            </a:fld>
            <a:endParaRPr lang="en-US"/>
          </a:p>
        </p:txBody>
      </p:sp>
      <p:sp>
        <p:nvSpPr>
          <p:cNvPr id="2" name="TextBox 1">
            <a:extLst>
              <a:ext uri="{FF2B5EF4-FFF2-40B4-BE49-F238E27FC236}">
                <a16:creationId xmlns:a16="http://schemas.microsoft.com/office/drawing/2014/main" id="{CE00830C-D6DC-F16F-3EB6-57289A298B9F}"/>
              </a:ext>
            </a:extLst>
          </p:cNvPr>
          <p:cNvSpPr txBox="1"/>
          <p:nvPr/>
        </p:nvSpPr>
        <p:spPr>
          <a:xfrm>
            <a:off x="5260497" y="838200"/>
            <a:ext cx="4109406" cy="523220"/>
          </a:xfrm>
          <a:prstGeom prst="rect">
            <a:avLst/>
          </a:prstGeom>
          <a:noFill/>
        </p:spPr>
        <p:txBody>
          <a:bodyPr wrap="square">
            <a:spAutoFit/>
          </a:bodyPr>
          <a:lstStyle/>
          <a:p>
            <a:r>
              <a:rPr lang="en-US" sz="2800">
                <a:latin typeface="Lub Dub Medium" panose="020B0603030403020204" pitchFamily="34" charset="0"/>
              </a:rPr>
              <a:t>Exercise Stress Testing</a:t>
            </a:r>
          </a:p>
        </p:txBody>
      </p:sp>
      <p:graphicFrame>
        <p:nvGraphicFramePr>
          <p:cNvPr id="3" name="Table 2">
            <a:extLst>
              <a:ext uri="{FF2B5EF4-FFF2-40B4-BE49-F238E27FC236}">
                <a16:creationId xmlns:a16="http://schemas.microsoft.com/office/drawing/2014/main" id="{B9A87358-CDB7-F0C9-C463-7780B62635B1}"/>
              </a:ext>
            </a:extLst>
          </p:cNvPr>
          <p:cNvGraphicFramePr>
            <a:graphicFrameLocks noGrp="1"/>
          </p:cNvGraphicFramePr>
          <p:nvPr>
            <p:extLst>
              <p:ext uri="{D42A27DB-BD31-4B8C-83A1-F6EECF244321}">
                <p14:modId xmlns:p14="http://schemas.microsoft.com/office/powerpoint/2010/main" val="2737191149"/>
              </p:ext>
            </p:extLst>
          </p:nvPr>
        </p:nvGraphicFramePr>
        <p:xfrm>
          <a:off x="1981200" y="1752600"/>
          <a:ext cx="10363200" cy="5257799"/>
        </p:xfrm>
        <a:graphic>
          <a:graphicData uri="http://schemas.openxmlformats.org/drawingml/2006/table">
            <a:tbl>
              <a:tblPr firstRow="1" firstCol="1" lastRow="1" lastCol="1" bandRow="1" bandCol="1"/>
              <a:tblGrid>
                <a:gridCol w="828463">
                  <a:extLst>
                    <a:ext uri="{9D8B030D-6E8A-4147-A177-3AD203B41FA5}">
                      <a16:colId xmlns:a16="http://schemas.microsoft.com/office/drawing/2014/main" val="297250344"/>
                    </a:ext>
                  </a:extLst>
                </a:gridCol>
                <a:gridCol w="858126">
                  <a:extLst>
                    <a:ext uri="{9D8B030D-6E8A-4147-A177-3AD203B41FA5}">
                      <a16:colId xmlns:a16="http://schemas.microsoft.com/office/drawing/2014/main" val="4118407068"/>
                    </a:ext>
                  </a:extLst>
                </a:gridCol>
                <a:gridCol w="8676611">
                  <a:extLst>
                    <a:ext uri="{9D8B030D-6E8A-4147-A177-3AD203B41FA5}">
                      <a16:colId xmlns:a16="http://schemas.microsoft.com/office/drawing/2014/main" val="3409601309"/>
                    </a:ext>
                  </a:extLst>
                </a:gridCol>
              </a:tblGrid>
              <a:tr h="854412">
                <a:tc gridSpan="3">
                  <a:txBody>
                    <a:bodyPr/>
                    <a:lstStyle/>
                    <a:p>
                      <a:pPr marL="8890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Recommendations</a:t>
                      </a:r>
                      <a:r>
                        <a:rPr lang="en-US" sz="1800" b="1">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for</a:t>
                      </a:r>
                      <a:r>
                        <a:rPr lang="en-US" sz="1800" b="1">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Exercise</a:t>
                      </a:r>
                      <a:r>
                        <a:rPr lang="en-US" sz="1800" b="1" spc="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Stress</a:t>
                      </a:r>
                      <a:r>
                        <a:rPr lang="en-US" sz="1800" b="1">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Testing</a:t>
                      </a:r>
                      <a:r>
                        <a:rPr lang="en-US" sz="1800" b="1">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Exercise</a:t>
                      </a:r>
                      <a:r>
                        <a:rPr lang="en-US" sz="18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Stress</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Testing</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62786419"/>
                  </a:ext>
                </a:extLst>
              </a:tr>
              <a:tr h="284804">
                <a:tc>
                  <a:txBody>
                    <a:bodyPr/>
                    <a:lstStyle/>
                    <a:p>
                      <a:pPr marL="67945" marR="14097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08833084"/>
                  </a:ext>
                </a:extLst>
              </a:tr>
              <a:tr h="1230459">
                <a:tc>
                  <a:txBody>
                    <a:bodyPr/>
                    <a:lstStyle/>
                    <a:p>
                      <a:pPr marL="67945"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60325"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HCM who do not have resting or provocable outflow tract peak gradient</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Hg</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exercise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 recommended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detection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quantification of dynamic LVOTO.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22772205"/>
                  </a:ext>
                </a:extLst>
              </a:tr>
              <a:tr h="1657665">
                <a:tc>
                  <a:txBody>
                    <a:bodyPr/>
                    <a:lstStyle/>
                    <a:p>
                      <a:pPr marL="67945"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nonobstructive HCM and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advanced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(NYHA</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functional</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IV), cardiopulmonary exercise stress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testing</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performed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quantify the degree of functional limitation and aid in selection of patients for heart transplantation or mechanical circulatory support.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51593625"/>
                  </a:ext>
                </a:extLst>
              </a:tr>
              <a:tr h="1230459">
                <a:tc>
                  <a:txBody>
                    <a:bodyPr/>
                    <a:lstStyle/>
                    <a:p>
                      <a:pPr marL="67945"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74295"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pediatric patients with HCM, regardless of symptom status, exercise stress testing is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determine</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functional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capacity and</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provide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prognostic</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information.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42636460"/>
                  </a:ext>
                </a:extLst>
              </a:tr>
            </a:tbl>
          </a:graphicData>
        </a:graphic>
      </p:graphicFrame>
    </p:spTree>
    <p:extLst>
      <p:ext uri="{BB962C8B-B14F-4D97-AF65-F5344CB8AC3E}">
        <p14:creationId xmlns:p14="http://schemas.microsoft.com/office/powerpoint/2010/main" val="2685592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D55B2B-FA3B-E476-71C2-DD8C50785E32}"/>
              </a:ext>
            </a:extLst>
          </p:cNvPr>
          <p:cNvSpPr txBox="1"/>
          <p:nvPr/>
        </p:nvSpPr>
        <p:spPr>
          <a:xfrm>
            <a:off x="4650897" y="1143000"/>
            <a:ext cx="5328606" cy="523220"/>
          </a:xfrm>
          <a:prstGeom prst="rect">
            <a:avLst/>
          </a:prstGeom>
          <a:noFill/>
        </p:spPr>
        <p:txBody>
          <a:bodyPr wrap="square">
            <a:spAutoFit/>
          </a:bodyPr>
          <a:lstStyle/>
          <a:p>
            <a:r>
              <a:rPr lang="en-US" sz="2800">
                <a:latin typeface="Lub Dub Medium" panose="020B0603030403020204" pitchFamily="34" charset="0"/>
              </a:rPr>
              <a:t>Exercise Stress Testing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98A0381-C50F-4777-7BCC-5C4715CF2089}"/>
              </a:ext>
            </a:extLst>
          </p:cNvPr>
          <p:cNvGraphicFramePr>
            <a:graphicFrameLocks noGrp="1"/>
          </p:cNvGraphicFramePr>
          <p:nvPr>
            <p:extLst>
              <p:ext uri="{D42A27DB-BD31-4B8C-83A1-F6EECF244321}">
                <p14:modId xmlns:p14="http://schemas.microsoft.com/office/powerpoint/2010/main" val="2699414318"/>
              </p:ext>
            </p:extLst>
          </p:nvPr>
        </p:nvGraphicFramePr>
        <p:xfrm>
          <a:off x="2438400" y="1828800"/>
          <a:ext cx="9753599" cy="5116151"/>
        </p:xfrm>
        <a:graphic>
          <a:graphicData uri="http://schemas.openxmlformats.org/drawingml/2006/table">
            <a:tbl>
              <a:tblPr firstRow="1" firstCol="1" lastRow="1" lastCol="1" bandRow="1" bandCol="1"/>
              <a:tblGrid>
                <a:gridCol w="779729">
                  <a:extLst>
                    <a:ext uri="{9D8B030D-6E8A-4147-A177-3AD203B41FA5}">
                      <a16:colId xmlns:a16="http://schemas.microsoft.com/office/drawing/2014/main" val="1149743572"/>
                    </a:ext>
                  </a:extLst>
                </a:gridCol>
                <a:gridCol w="807648">
                  <a:extLst>
                    <a:ext uri="{9D8B030D-6E8A-4147-A177-3AD203B41FA5}">
                      <a16:colId xmlns:a16="http://schemas.microsoft.com/office/drawing/2014/main" val="2370706272"/>
                    </a:ext>
                  </a:extLst>
                </a:gridCol>
                <a:gridCol w="8166222">
                  <a:extLst>
                    <a:ext uri="{9D8B030D-6E8A-4147-A177-3AD203B41FA5}">
                      <a16:colId xmlns:a16="http://schemas.microsoft.com/office/drawing/2014/main" val="2034430184"/>
                    </a:ext>
                  </a:extLst>
                </a:gridCol>
              </a:tblGrid>
              <a:tr h="1174413">
                <a:tc>
                  <a:txBody>
                    <a:bodyPr/>
                    <a:lstStyle/>
                    <a:p>
                      <a:pPr marL="67945"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74295" lvl="0" indent="-342900">
                        <a:lnSpc>
                          <a:spcPct val="150000"/>
                        </a:lnSpc>
                        <a:spcBef>
                          <a:spcPts val="0"/>
                        </a:spcBef>
                        <a:spcAft>
                          <a:spcPts val="0"/>
                        </a:spcAft>
                        <a:buClr>
                          <a:srgbClr val="231F20"/>
                        </a:buClr>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adult patients with HCM, exercise stress testing is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determine</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functional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capacity and</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provide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prognostic</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information</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part of initial evaluation.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82850069"/>
                  </a:ext>
                </a:extLst>
              </a:tr>
              <a:tr h="1582161">
                <a:tc>
                  <a:txBody>
                    <a:bodyPr/>
                    <a:lstStyle/>
                    <a:p>
                      <a:pPr marL="67945"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startAt="5"/>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asymptomatic patients with HCM who do not</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resting</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provocable</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outflow</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tract peak gradient</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Hg</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standard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TTE,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exercise TTE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detection</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quantification of dynamic LVOTO.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0746330"/>
                  </a:ext>
                </a:extLst>
              </a:tr>
              <a:tr h="1174413">
                <a:tc>
                  <a:txBody>
                    <a:bodyPr/>
                    <a:lstStyle/>
                    <a:p>
                      <a:pPr marL="67945" marR="178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215900" marR="40005" indent="-127635">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obstructive HCM and ambiguous functional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capacity, exercise stress testing may be reasonable to guide therapy (Figure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06786816"/>
                  </a:ext>
                </a:extLst>
              </a:tr>
              <a:tr h="1174413">
                <a:tc>
                  <a:txBody>
                    <a:bodyPr/>
                    <a:lstStyle/>
                    <a:p>
                      <a:pPr marL="67945" marR="178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215900" marR="60325" indent="-127635">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for whom it is unclear if their functional capacity</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has declined,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exercise</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stress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testing</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considered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every</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 to 3 years (Figure 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01613851"/>
                  </a:ext>
                </a:extLst>
              </a:tr>
            </a:tbl>
          </a:graphicData>
        </a:graphic>
      </p:graphicFrame>
    </p:spTree>
    <p:extLst>
      <p:ext uri="{BB962C8B-B14F-4D97-AF65-F5344CB8AC3E}">
        <p14:creationId xmlns:p14="http://schemas.microsoft.com/office/powerpoint/2010/main" val="481857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44</a:t>
            </a:fld>
            <a:endParaRPr lang="en-US"/>
          </a:p>
        </p:txBody>
      </p:sp>
      <p:sp>
        <p:nvSpPr>
          <p:cNvPr id="2" name="TextBox 1">
            <a:extLst>
              <a:ext uri="{FF2B5EF4-FFF2-40B4-BE49-F238E27FC236}">
                <a16:creationId xmlns:a16="http://schemas.microsoft.com/office/drawing/2014/main" id="{E54AAFE2-9F9D-097A-6EC0-0454DB88A9C5}"/>
              </a:ext>
            </a:extLst>
          </p:cNvPr>
          <p:cNvSpPr txBox="1"/>
          <p:nvPr/>
        </p:nvSpPr>
        <p:spPr>
          <a:xfrm>
            <a:off x="4535248" y="442721"/>
            <a:ext cx="5559904" cy="523220"/>
          </a:xfrm>
          <a:prstGeom prst="rect">
            <a:avLst/>
          </a:prstGeom>
          <a:noFill/>
        </p:spPr>
        <p:txBody>
          <a:bodyPr wrap="square">
            <a:spAutoFit/>
          </a:bodyPr>
          <a:lstStyle/>
          <a:p>
            <a:r>
              <a:rPr lang="en-US" sz="2800">
                <a:latin typeface="Lub Dub Medium" panose="020B0603030403020204" pitchFamily="34" charset="0"/>
              </a:rPr>
              <a:t>Genetics and Family Screening</a:t>
            </a:r>
          </a:p>
        </p:txBody>
      </p:sp>
      <p:graphicFrame>
        <p:nvGraphicFramePr>
          <p:cNvPr id="3" name="Table 2">
            <a:extLst>
              <a:ext uri="{FF2B5EF4-FFF2-40B4-BE49-F238E27FC236}">
                <a16:creationId xmlns:a16="http://schemas.microsoft.com/office/drawing/2014/main" id="{B2355192-BE74-A53B-0DCF-5C6FF93F1626}"/>
              </a:ext>
            </a:extLst>
          </p:cNvPr>
          <p:cNvGraphicFramePr>
            <a:graphicFrameLocks noGrp="1"/>
          </p:cNvGraphicFramePr>
          <p:nvPr>
            <p:extLst>
              <p:ext uri="{D42A27DB-BD31-4B8C-83A1-F6EECF244321}">
                <p14:modId xmlns:p14="http://schemas.microsoft.com/office/powerpoint/2010/main" val="4196594098"/>
              </p:ext>
            </p:extLst>
          </p:nvPr>
        </p:nvGraphicFramePr>
        <p:xfrm>
          <a:off x="1066800" y="1143000"/>
          <a:ext cx="12657137" cy="6120659"/>
        </p:xfrm>
        <a:graphic>
          <a:graphicData uri="http://schemas.openxmlformats.org/drawingml/2006/table">
            <a:tbl>
              <a:tblPr firstRow="1" firstCol="1" lastRow="1" lastCol="1" bandRow="1" bandCol="1"/>
              <a:tblGrid>
                <a:gridCol w="1271523">
                  <a:extLst>
                    <a:ext uri="{9D8B030D-6E8A-4147-A177-3AD203B41FA5}">
                      <a16:colId xmlns:a16="http://schemas.microsoft.com/office/drawing/2014/main" val="3885821576"/>
                    </a:ext>
                  </a:extLst>
                </a:gridCol>
                <a:gridCol w="1045619">
                  <a:extLst>
                    <a:ext uri="{9D8B030D-6E8A-4147-A177-3AD203B41FA5}">
                      <a16:colId xmlns:a16="http://schemas.microsoft.com/office/drawing/2014/main" val="3813355468"/>
                    </a:ext>
                  </a:extLst>
                </a:gridCol>
                <a:gridCol w="10339995">
                  <a:extLst>
                    <a:ext uri="{9D8B030D-6E8A-4147-A177-3AD203B41FA5}">
                      <a16:colId xmlns:a16="http://schemas.microsoft.com/office/drawing/2014/main" val="3015569698"/>
                    </a:ext>
                  </a:extLst>
                </a:gridCol>
              </a:tblGrid>
              <a:tr h="822475">
                <a:tc gridSpan="3">
                  <a:txBody>
                    <a:bodyPr/>
                    <a:lstStyle/>
                    <a:p>
                      <a:pPr marL="88900" marR="271780" algn="ctr">
                        <a:spcBef>
                          <a:spcPts val="0"/>
                        </a:spcBef>
                        <a:spcAft>
                          <a:spcPts val="0"/>
                        </a:spcAft>
                      </a:pPr>
                      <a:r>
                        <a:rPr lang="en-US" sz="1800" b="1">
                          <a:solidFill>
                            <a:srgbClr val="000000"/>
                          </a:solidFill>
                          <a:effectLst/>
                          <a:latin typeface="Times New Roman" panose="02020603050405020304" pitchFamily="18" charset="0"/>
                          <a:cs typeface="Times New Roman" panose="02020603050405020304" pitchFamily="18" charset="0"/>
                        </a:rPr>
                        <a:t>Recommendations for Genetics and Family Screening</a:t>
                      </a:r>
                      <a:r>
                        <a:rPr lang="en-US" sz="1800" b="1" spc="200">
                          <a:solidFill>
                            <a:srgbClr val="000000"/>
                          </a:solidFill>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27178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27178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Genetics and Family Screening</a:t>
                      </a:r>
                      <a:r>
                        <a:rPr lang="en-US" sz="1800" b="1"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27178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73721724"/>
                  </a:ext>
                </a:extLst>
              </a:tr>
              <a:tr h="460431">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39183492"/>
                  </a:ext>
                </a:extLst>
              </a:tr>
              <a:tr h="822475">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147320"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evaluation of familial inheritance, including a 3-generation family history,</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part</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initial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assessment.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95000668"/>
                  </a:ext>
                </a:extLst>
              </a:tr>
              <a:tr h="822475">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53340" lvl="0" indent="-342900" algn="just">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genetic testing is beneficial to elucidate the genetic basis to facilitate the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identification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family</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members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developing HCM (cascade 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589903769"/>
                  </a:ext>
                </a:extLst>
              </a:tr>
              <a:tr h="1096634">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atypical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clinical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presentation of HCM or when another genetic condition is suspected to be the cause, a workup including genetic testing for HCM and other genetic causes of unexplained cardiac hypertrophy (“HCM phenocopies”)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52854394"/>
                  </a:ext>
                </a:extLst>
              </a:tr>
              <a:tr h="1096634">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genetic</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counseling by an expert in the genetics of cardiovascular</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disease</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risks, benefits, test results, and their clinical significance can</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reviewed</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discussed</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 in a shared decision-making process.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42939860"/>
                  </a:ext>
                </a:extLst>
              </a:tr>
              <a:tr h="822475">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60325" lvl="0" indent="-342900">
                        <a:lnSpc>
                          <a:spcPct val="150000"/>
                        </a:lnSpc>
                        <a:spcBef>
                          <a:spcPts val="0"/>
                        </a:spcBef>
                        <a:spcAft>
                          <a:spcPts val="0"/>
                        </a:spcAft>
                        <a:buClr>
                          <a:srgbClr val="231F20"/>
                        </a:buClr>
                        <a:buFont typeface="+mj-lt"/>
                        <a:buAutoNum type="arabicPeriod" startAt="5"/>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When performing genetic testing in a proband with HCM, the initial tier of genes tested should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include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strong</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evidence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 be disease-causing in 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521008499"/>
                  </a:ext>
                </a:extLst>
              </a:tr>
            </a:tbl>
          </a:graphicData>
        </a:graphic>
      </p:graphicFrame>
      <p:sp>
        <p:nvSpPr>
          <p:cNvPr id="6" name="TextBox 5">
            <a:extLst>
              <a:ext uri="{FF2B5EF4-FFF2-40B4-BE49-F238E27FC236}">
                <a16:creationId xmlns:a16="http://schemas.microsoft.com/office/drawing/2014/main" id="{AFC7C68A-DD3C-412E-C645-463469B6E39D}"/>
              </a:ext>
            </a:extLst>
          </p:cNvPr>
          <p:cNvSpPr txBox="1"/>
          <p:nvPr/>
        </p:nvSpPr>
        <p:spPr>
          <a:xfrm>
            <a:off x="1066800" y="7315456"/>
            <a:ext cx="10134601" cy="276999"/>
          </a:xfrm>
          <a:prstGeom prst="rect">
            <a:avLst/>
          </a:prstGeom>
          <a:noFill/>
        </p:spPr>
        <p:txBody>
          <a:bodyPr wrap="square">
            <a:spAutoFit/>
          </a:bodyPr>
          <a:lstStyle/>
          <a:p>
            <a:r>
              <a:rPr lang="en-US" sz="1200">
                <a:latin typeface="Lub Dub Medium" panose="020B0603030403020204" pitchFamily="34" charset="0"/>
              </a:rPr>
              <a:t>*Strong evidence HCM genes include, at the time of this publication: MYH7, MYBPC3, TNNI3, TNNT2, TPM1, MYL2, MYL3, and ACTC1</a:t>
            </a:r>
          </a:p>
        </p:txBody>
      </p:sp>
    </p:spTree>
    <p:extLst>
      <p:ext uri="{BB962C8B-B14F-4D97-AF65-F5344CB8AC3E}">
        <p14:creationId xmlns:p14="http://schemas.microsoft.com/office/powerpoint/2010/main" val="3930168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11F491-07DE-C40C-702F-DF1A3C8DBC77}"/>
              </a:ext>
            </a:extLst>
          </p:cNvPr>
          <p:cNvSpPr txBox="1"/>
          <p:nvPr/>
        </p:nvSpPr>
        <p:spPr>
          <a:xfrm>
            <a:off x="3849448" y="762000"/>
            <a:ext cx="6931504" cy="523220"/>
          </a:xfrm>
          <a:prstGeom prst="rect">
            <a:avLst/>
          </a:prstGeom>
          <a:noFill/>
        </p:spPr>
        <p:txBody>
          <a:bodyPr wrap="square">
            <a:spAutoFit/>
          </a:bodyPr>
          <a:lstStyle/>
          <a:p>
            <a:r>
              <a:rPr lang="en-US" sz="2800">
                <a:latin typeface="Lub Dub Medium" panose="020B0603030403020204" pitchFamily="34" charset="0"/>
              </a:rPr>
              <a:t>Genetics and Family Screening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23E1FEF-7ADF-E059-F7B4-233D23B66F15}"/>
              </a:ext>
            </a:extLst>
          </p:cNvPr>
          <p:cNvGraphicFramePr>
            <a:graphicFrameLocks noGrp="1"/>
          </p:cNvGraphicFramePr>
          <p:nvPr>
            <p:extLst>
              <p:ext uri="{D42A27DB-BD31-4B8C-83A1-F6EECF244321}">
                <p14:modId xmlns:p14="http://schemas.microsoft.com/office/powerpoint/2010/main" val="2872732041"/>
              </p:ext>
            </p:extLst>
          </p:nvPr>
        </p:nvGraphicFramePr>
        <p:xfrm>
          <a:off x="723899" y="1515909"/>
          <a:ext cx="13182601" cy="5718140"/>
        </p:xfrm>
        <a:graphic>
          <a:graphicData uri="http://schemas.openxmlformats.org/drawingml/2006/table">
            <a:tbl>
              <a:tblPr firstRow="1" firstCol="1" lastRow="1" lastCol="1" bandRow="1" bandCol="1"/>
              <a:tblGrid>
                <a:gridCol w="1324310">
                  <a:extLst>
                    <a:ext uri="{9D8B030D-6E8A-4147-A177-3AD203B41FA5}">
                      <a16:colId xmlns:a16="http://schemas.microsoft.com/office/drawing/2014/main" val="4124847011"/>
                    </a:ext>
                  </a:extLst>
                </a:gridCol>
                <a:gridCol w="1089029">
                  <a:extLst>
                    <a:ext uri="{9D8B030D-6E8A-4147-A177-3AD203B41FA5}">
                      <a16:colId xmlns:a16="http://schemas.microsoft.com/office/drawing/2014/main" val="1451387611"/>
                    </a:ext>
                  </a:extLst>
                </a:gridCol>
                <a:gridCol w="10769262">
                  <a:extLst>
                    <a:ext uri="{9D8B030D-6E8A-4147-A177-3AD203B41FA5}">
                      <a16:colId xmlns:a16="http://schemas.microsoft.com/office/drawing/2014/main" val="3659825388"/>
                    </a:ext>
                  </a:extLst>
                </a:gridCol>
              </a:tblGrid>
              <a:tr h="1080266">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62230" lvl="0" indent="-342900">
                        <a:lnSpc>
                          <a:spcPct val="150000"/>
                        </a:lnSpc>
                        <a:spcBef>
                          <a:spcPts val="0"/>
                        </a:spcBef>
                        <a:spcAft>
                          <a:spcPts val="0"/>
                        </a:spcAft>
                        <a:buClr>
                          <a:srgbClr val="231F20"/>
                        </a:buClr>
                        <a:buFont typeface="+mj-lt"/>
                        <a:buAutoNum type="arabicPeriod" startAt="6"/>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first-degree</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relatives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 both</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clinical</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screening</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(ECG</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echocardiogram) and cascade genetic testing (when</a:t>
                      </a:r>
                      <a:r>
                        <a:rPr lang="en-US" sz="1800" b="1" spc="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 pathogenic/likely pathogenic variant has been identified in the proband) should be offered.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00896278"/>
                  </a:ext>
                </a:extLst>
              </a:tr>
              <a:tr h="900222">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1750" lvl="0" indent="-342900">
                        <a:lnSpc>
                          <a:spcPct val="150000"/>
                        </a:lnSpc>
                        <a:spcBef>
                          <a:spcPts val="0"/>
                        </a:spcBef>
                        <a:spcAft>
                          <a:spcPts val="0"/>
                        </a:spcAft>
                        <a:buClr>
                          <a:srgbClr val="231F20"/>
                        </a:buClr>
                        <a:buFont typeface="+mj-lt"/>
                        <a:buAutoNum type="arabicPeriod" startAt="7"/>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families where a sudden unexplained death has</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occurred</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postmortem</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diagnosis</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HCM, postmortem genetic testing is beneficial to facilitate cascade genetic testing and clinical screening in first-degree relatives.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5707932"/>
                  </a:ext>
                </a:extLst>
              </a:tr>
              <a:tr h="1260311">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40005" lvl="0" indent="-342900">
                        <a:lnSpc>
                          <a:spcPct val="150000"/>
                        </a:lnSpc>
                        <a:spcBef>
                          <a:spcPts val="0"/>
                        </a:spcBef>
                        <a:spcAft>
                          <a:spcPts val="0"/>
                        </a:spcAft>
                        <a:buClr>
                          <a:srgbClr val="231F20"/>
                        </a:buClr>
                        <a:buFont typeface="+mj-lt"/>
                        <a:buAutoNum type="arabicPeriod" startAt="8"/>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have undergone genetic testing, serial reevaluation of the clinical significance of the variant(s) identified is recommended to assess for variant reclassification, which may impact diagnosis and cascade genetic testing in family members</a:t>
                      </a:r>
                      <a:r>
                        <a:rPr lang="en-US" sz="1800" b="1" spc="200" baseline="30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1, Figure 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24108273"/>
                  </a:ext>
                </a:extLst>
              </a:tr>
              <a:tr h="540133">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Clr>
                          <a:srgbClr val="231F20"/>
                        </a:buClr>
                        <a:buFont typeface="+mj-lt"/>
                        <a:buAutoNum type="arabicPeriod" startAt="9"/>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affected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families</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preconception and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prenatal</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reproductive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genetic</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coun</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seling should be offered.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5678747"/>
                  </a:ext>
                </a:extLst>
              </a:tr>
              <a:tr h="540133">
                <a:tc>
                  <a:txBody>
                    <a:bodyPr/>
                    <a:lstStyle/>
                    <a:p>
                      <a:pPr marL="67945"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93980" lvl="0" indent="-342900">
                        <a:lnSpc>
                          <a:spcPct val="150000"/>
                        </a:lnSpc>
                        <a:spcBef>
                          <a:spcPts val="0"/>
                        </a:spcBef>
                        <a:spcAft>
                          <a:spcPts val="0"/>
                        </a:spcAft>
                        <a:buClr>
                          <a:srgbClr val="231F20"/>
                        </a:buClr>
                        <a:buFont typeface="+mj-lt"/>
                        <a:buAutoNum type="arabicPeriod" startAt="10"/>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adult patients with HCM, the usefulness of genetic testing in the assessment of risk of SCD is uncertain.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84019130"/>
                  </a:ext>
                </a:extLst>
              </a:tr>
              <a:tr h="0">
                <a:tc>
                  <a:txBody>
                    <a:bodyPr/>
                    <a:lstStyle/>
                    <a:p>
                      <a:pPr marL="67945"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40005" lvl="0" indent="-342900">
                        <a:lnSpc>
                          <a:spcPct val="150000"/>
                        </a:lnSpc>
                        <a:spcBef>
                          <a:spcPts val="0"/>
                        </a:spcBef>
                        <a:spcAft>
                          <a:spcPts val="0"/>
                        </a:spcAft>
                        <a:buClr>
                          <a:srgbClr val="231F20"/>
                        </a:buClr>
                        <a:buFont typeface="+mj-lt"/>
                        <a:buAutoNum type="arabicPeriod" startAt="11"/>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variant of uncertain significance (VUS), the usefulness of clinical genetic testing of phenotype-negative</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relatives for the purpose of variant reclassification is uncertain.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569062166"/>
                  </a:ext>
                </a:extLst>
              </a:tr>
            </a:tbl>
          </a:graphicData>
        </a:graphic>
      </p:graphicFrame>
    </p:spTree>
    <p:extLst>
      <p:ext uri="{BB962C8B-B14F-4D97-AF65-F5344CB8AC3E}">
        <p14:creationId xmlns:p14="http://schemas.microsoft.com/office/powerpoint/2010/main" val="1036194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46</a:t>
            </a:fld>
            <a:endParaRPr lang="en-US"/>
          </a:p>
        </p:txBody>
      </p:sp>
      <p:sp>
        <p:nvSpPr>
          <p:cNvPr id="2" name="TextBox 1">
            <a:extLst>
              <a:ext uri="{FF2B5EF4-FFF2-40B4-BE49-F238E27FC236}">
                <a16:creationId xmlns:a16="http://schemas.microsoft.com/office/drawing/2014/main" id="{D65193C3-2101-9C81-82E1-9734F6A9CF6D}"/>
              </a:ext>
            </a:extLst>
          </p:cNvPr>
          <p:cNvSpPr txBox="1"/>
          <p:nvPr/>
        </p:nvSpPr>
        <p:spPr>
          <a:xfrm>
            <a:off x="3849448" y="1600200"/>
            <a:ext cx="6931504" cy="523220"/>
          </a:xfrm>
          <a:prstGeom prst="rect">
            <a:avLst/>
          </a:prstGeom>
          <a:noFill/>
        </p:spPr>
        <p:txBody>
          <a:bodyPr wrap="square">
            <a:spAutoFit/>
          </a:bodyPr>
          <a:lstStyle/>
          <a:p>
            <a:r>
              <a:rPr lang="en-US" sz="2800">
                <a:latin typeface="Lub Dub Medium" panose="020B0603030403020204" pitchFamily="34" charset="0"/>
              </a:rPr>
              <a:t>Genetics and Family Screening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4FC99DB-9A1A-949D-B49F-D94F826439A1}"/>
              </a:ext>
            </a:extLst>
          </p:cNvPr>
          <p:cNvGraphicFramePr>
            <a:graphicFrameLocks noGrp="1"/>
          </p:cNvGraphicFramePr>
          <p:nvPr>
            <p:extLst>
              <p:ext uri="{D42A27DB-BD31-4B8C-83A1-F6EECF244321}">
                <p14:modId xmlns:p14="http://schemas.microsoft.com/office/powerpoint/2010/main" val="1222610421"/>
              </p:ext>
            </p:extLst>
          </p:nvPr>
        </p:nvGraphicFramePr>
        <p:xfrm>
          <a:off x="2362200" y="2590800"/>
          <a:ext cx="9906000" cy="3048000"/>
        </p:xfrm>
        <a:graphic>
          <a:graphicData uri="http://schemas.openxmlformats.org/drawingml/2006/table">
            <a:tbl>
              <a:tblPr firstRow="1" firstCol="1" lastRow="1" lastCol="1" bandRow="1" bandCol="1"/>
              <a:tblGrid>
                <a:gridCol w="995146">
                  <a:extLst>
                    <a:ext uri="{9D8B030D-6E8A-4147-A177-3AD203B41FA5}">
                      <a16:colId xmlns:a16="http://schemas.microsoft.com/office/drawing/2014/main" val="1117756595"/>
                    </a:ext>
                  </a:extLst>
                </a:gridCol>
                <a:gridCol w="818345">
                  <a:extLst>
                    <a:ext uri="{9D8B030D-6E8A-4147-A177-3AD203B41FA5}">
                      <a16:colId xmlns:a16="http://schemas.microsoft.com/office/drawing/2014/main" val="2109904753"/>
                    </a:ext>
                  </a:extLst>
                </a:gridCol>
                <a:gridCol w="8092509">
                  <a:extLst>
                    <a:ext uri="{9D8B030D-6E8A-4147-A177-3AD203B41FA5}">
                      <a16:colId xmlns:a16="http://schemas.microsoft.com/office/drawing/2014/main" val="43012996"/>
                    </a:ext>
                  </a:extLst>
                </a:gridCol>
              </a:tblGrid>
              <a:tr h="1524000">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37321"/>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60325" lvl="0" indent="-342900">
                        <a:lnSpc>
                          <a:spcPct val="150000"/>
                        </a:lnSpc>
                        <a:spcBef>
                          <a:spcPts val="0"/>
                        </a:spcBef>
                        <a:spcAft>
                          <a:spcPts val="0"/>
                        </a:spcAft>
                        <a:buClr>
                          <a:srgbClr val="231F20"/>
                        </a:buClr>
                        <a:buFont typeface="+mj-lt"/>
                        <a:buAutoNum type="arabicPeriod" startAt="1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undergone genetic testing and were found to have no pathogenic variants (</a:t>
                      </a:r>
                      <a:r>
                        <a:rPr lang="en-US" sz="1800" b="1"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harbor only benign or likely benign variants), cascade genetic testing of the family is not useful.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09009546"/>
                  </a:ext>
                </a:extLst>
              </a:tr>
              <a:tr h="1524000">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37321"/>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431165" marR="79375" indent="-342900">
                        <a:lnSpc>
                          <a:spcPct val="150000"/>
                        </a:lnSpc>
                        <a:spcBef>
                          <a:spcPts val="0"/>
                        </a:spcBef>
                        <a:spcAft>
                          <a:spcPts val="0"/>
                        </a:spcAft>
                        <a:buFont typeface="+mj-lt"/>
                        <a:buAutoNum type="arabicPeriod" startAt="13"/>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Ongoing</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clinical</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screening</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indicated</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genotype-negative relatives in families with genotype-positive HCM, unless the disease-causing variant is downgraded to a VUS</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likely</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benign,</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benign</a:t>
                      </a:r>
                      <a:r>
                        <a:rPr lang="en-US" sz="1800" b="1" spc="19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variant</a:t>
                      </a:r>
                      <a:r>
                        <a:rPr lang="en-US" sz="1800" b="1" spc="19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during</a:t>
                      </a:r>
                      <a:r>
                        <a:rPr lang="en-US" sz="1800" b="1" spc="19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follow-</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9295565"/>
                  </a:ext>
                </a:extLst>
              </a:tr>
            </a:tbl>
          </a:graphicData>
        </a:graphic>
      </p:graphicFrame>
    </p:spTree>
    <p:extLst>
      <p:ext uri="{BB962C8B-B14F-4D97-AF65-F5344CB8AC3E}">
        <p14:creationId xmlns:p14="http://schemas.microsoft.com/office/powerpoint/2010/main" val="308134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5C248-4E0C-E244-9317-BF4A66AD78E7}"/>
              </a:ext>
            </a:extLst>
          </p:cNvPr>
          <p:cNvSpPr txBox="1"/>
          <p:nvPr/>
        </p:nvSpPr>
        <p:spPr>
          <a:xfrm>
            <a:off x="304800" y="1219200"/>
            <a:ext cx="2819400" cy="2246769"/>
          </a:xfrm>
          <a:prstGeom prst="rect">
            <a:avLst/>
          </a:prstGeom>
          <a:noFill/>
        </p:spPr>
        <p:txBody>
          <a:bodyPr wrap="square">
            <a:spAutoFit/>
          </a:bodyPr>
          <a:lstStyle/>
          <a:p>
            <a:r>
              <a:rPr lang="en-US" sz="2800">
                <a:latin typeface="Lub Dub Medium" panose="020B0603030403020204" pitchFamily="34" charset="0"/>
              </a:rPr>
              <a:t>Figure 1. Recommended Evaluation and Testing for HCM.</a:t>
            </a:r>
          </a:p>
        </p:txBody>
      </p:sp>
      <p:pic>
        <p:nvPicPr>
          <p:cNvPr id="3" name="Picture 2" descr="A diagram of a family history&#10;&#10;Description automatically generated">
            <a:extLst>
              <a:ext uri="{FF2B5EF4-FFF2-40B4-BE49-F238E27FC236}">
                <a16:creationId xmlns:a16="http://schemas.microsoft.com/office/drawing/2014/main" id="{41076768-6CF4-48C6-8131-B1693545B030}"/>
              </a:ext>
            </a:extLst>
          </p:cNvPr>
          <p:cNvPicPr>
            <a:picLocks noChangeAspect="1"/>
          </p:cNvPicPr>
          <p:nvPr/>
        </p:nvPicPr>
        <p:blipFill>
          <a:blip r:embed="rId2"/>
          <a:stretch>
            <a:fillRect/>
          </a:stretch>
        </p:blipFill>
        <p:spPr>
          <a:xfrm>
            <a:off x="3733800" y="0"/>
            <a:ext cx="8763000" cy="7542389"/>
          </a:xfrm>
          <a:prstGeom prst="rect">
            <a:avLst/>
          </a:prstGeom>
        </p:spPr>
      </p:pic>
      <p:sp>
        <p:nvSpPr>
          <p:cNvPr id="5" name="TextBox 4">
            <a:extLst>
              <a:ext uri="{FF2B5EF4-FFF2-40B4-BE49-F238E27FC236}">
                <a16:creationId xmlns:a16="http://schemas.microsoft.com/office/drawing/2014/main" id="{EACD1761-492F-11F5-3D38-731C3E736438}"/>
              </a:ext>
            </a:extLst>
          </p:cNvPr>
          <p:cNvSpPr txBox="1"/>
          <p:nvPr/>
        </p:nvSpPr>
        <p:spPr>
          <a:xfrm>
            <a:off x="304800" y="3613317"/>
            <a:ext cx="2362200" cy="276999"/>
          </a:xfrm>
          <a:prstGeom prst="rect">
            <a:avLst/>
          </a:prstGeom>
          <a:noFill/>
        </p:spPr>
        <p:txBody>
          <a:bodyPr wrap="square">
            <a:spAutoFit/>
          </a:bodyPr>
          <a:lstStyle/>
          <a:p>
            <a:r>
              <a:rPr lang="en-US" sz="1200" b="1">
                <a:latin typeface="Lub Dub Medium" panose="020B0603030403020204" pitchFamily="34" charset="0"/>
              </a:rPr>
              <a:t>Colors correspond to Table 2. </a:t>
            </a:r>
          </a:p>
        </p:txBody>
      </p:sp>
      <p:sp>
        <p:nvSpPr>
          <p:cNvPr id="7" name="TextBox 6">
            <a:extLst>
              <a:ext uri="{FF2B5EF4-FFF2-40B4-BE49-F238E27FC236}">
                <a16:creationId xmlns:a16="http://schemas.microsoft.com/office/drawing/2014/main" id="{9BD81F2E-5B56-368B-1B8F-359E7600C3E3}"/>
              </a:ext>
            </a:extLst>
          </p:cNvPr>
          <p:cNvSpPr txBox="1"/>
          <p:nvPr/>
        </p:nvSpPr>
        <p:spPr>
          <a:xfrm>
            <a:off x="304800" y="4082359"/>
            <a:ext cx="2667000" cy="830997"/>
          </a:xfrm>
          <a:prstGeom prst="rect">
            <a:avLst/>
          </a:prstGeom>
          <a:noFill/>
        </p:spPr>
        <p:txBody>
          <a:bodyPr wrap="square">
            <a:spAutoFit/>
          </a:bodyPr>
          <a:lstStyle/>
          <a:p>
            <a:r>
              <a:rPr lang="en-US" sz="1200">
                <a:latin typeface="Lub Dub Medium" panose="020B0603030403020204" pitchFamily="34" charset="0"/>
              </a:rPr>
              <a:t>*The interval may be extended, particularly in adult patients who remain stable after multiple evaluations</a:t>
            </a:r>
          </a:p>
        </p:txBody>
      </p:sp>
      <p:sp>
        <p:nvSpPr>
          <p:cNvPr id="9" name="TextBox 8">
            <a:extLst>
              <a:ext uri="{FF2B5EF4-FFF2-40B4-BE49-F238E27FC236}">
                <a16:creationId xmlns:a16="http://schemas.microsoft.com/office/drawing/2014/main" id="{05D73707-4E1E-1036-B704-3A4775EEDCAF}"/>
              </a:ext>
            </a:extLst>
          </p:cNvPr>
          <p:cNvSpPr txBox="1"/>
          <p:nvPr/>
        </p:nvSpPr>
        <p:spPr>
          <a:xfrm>
            <a:off x="288324" y="5105400"/>
            <a:ext cx="3352800" cy="2308324"/>
          </a:xfrm>
          <a:prstGeom prst="rect">
            <a:avLst/>
          </a:prstGeom>
          <a:noFill/>
        </p:spPr>
        <p:txBody>
          <a:bodyPr wrap="square">
            <a:spAutoFit/>
          </a:bodyPr>
          <a:lstStyle/>
          <a:p>
            <a:r>
              <a:rPr lang="en-US" sz="1200">
                <a:latin typeface="Lub Dub Medium" panose="020B0603030403020204" pitchFamily="34" charset="0"/>
              </a:rPr>
              <a:t>AF indicates atrial fibrillation; CMR, cardiovascular magnetic resonance; CPET, cardiopulmonary exercise test; ECG, electrocardiography/electrocardiogram; echo, echocardiography/echocardiogram; HCM, hypertrophic cardiomyopathy; HF, heart failure; ICD, implantable cardioverter-defibrillator; LVOTO, left ventricular outflow tract obstruction; P/LP, pathogenic or likely pathogenic variant; SCD, sudden cardiac death; and VUS, variant of unknown significance.</a:t>
            </a:r>
          </a:p>
        </p:txBody>
      </p:sp>
    </p:spTree>
    <p:extLst>
      <p:ext uri="{BB962C8B-B14F-4D97-AF65-F5344CB8AC3E}">
        <p14:creationId xmlns:p14="http://schemas.microsoft.com/office/powerpoint/2010/main" val="3667245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48</a:t>
            </a:fld>
            <a:endParaRPr lang="en-US"/>
          </a:p>
        </p:txBody>
      </p:sp>
      <p:sp>
        <p:nvSpPr>
          <p:cNvPr id="2" name="TextBox 1">
            <a:extLst>
              <a:ext uri="{FF2B5EF4-FFF2-40B4-BE49-F238E27FC236}">
                <a16:creationId xmlns:a16="http://schemas.microsoft.com/office/drawing/2014/main" id="{D13AC1E4-D85A-E483-2BCF-75976669FC45}"/>
              </a:ext>
            </a:extLst>
          </p:cNvPr>
          <p:cNvSpPr txBox="1"/>
          <p:nvPr/>
        </p:nvSpPr>
        <p:spPr>
          <a:xfrm>
            <a:off x="304800" y="1219200"/>
            <a:ext cx="2819400" cy="1815882"/>
          </a:xfrm>
          <a:prstGeom prst="rect">
            <a:avLst/>
          </a:prstGeom>
          <a:noFill/>
        </p:spPr>
        <p:txBody>
          <a:bodyPr wrap="square">
            <a:spAutoFit/>
          </a:bodyPr>
          <a:lstStyle/>
          <a:p>
            <a:r>
              <a:rPr lang="en-US" sz="2800">
                <a:latin typeface="Lub Dub Medium" panose="020B0603030403020204" pitchFamily="34" charset="0"/>
              </a:rPr>
              <a:t>Figure 2. Genetic Testing Process in HCM.</a:t>
            </a:r>
          </a:p>
        </p:txBody>
      </p:sp>
      <p:pic>
        <p:nvPicPr>
          <p:cNvPr id="3" name="Picture 2" descr="A diagram of a genetic testing process&#10;&#10;Description automatically generated">
            <a:extLst>
              <a:ext uri="{FF2B5EF4-FFF2-40B4-BE49-F238E27FC236}">
                <a16:creationId xmlns:a16="http://schemas.microsoft.com/office/drawing/2014/main" id="{FAC11C34-5EAF-225C-A6F1-1D39BFB55D0B}"/>
              </a:ext>
            </a:extLst>
          </p:cNvPr>
          <p:cNvPicPr>
            <a:picLocks noChangeAspect="1"/>
          </p:cNvPicPr>
          <p:nvPr/>
        </p:nvPicPr>
        <p:blipFill>
          <a:blip r:embed="rId2"/>
          <a:stretch>
            <a:fillRect/>
          </a:stretch>
        </p:blipFill>
        <p:spPr>
          <a:xfrm>
            <a:off x="3581400" y="0"/>
            <a:ext cx="9067800" cy="7514519"/>
          </a:xfrm>
          <a:prstGeom prst="rect">
            <a:avLst/>
          </a:prstGeom>
        </p:spPr>
      </p:pic>
      <p:sp>
        <p:nvSpPr>
          <p:cNvPr id="4" name="TextBox 3">
            <a:extLst>
              <a:ext uri="{FF2B5EF4-FFF2-40B4-BE49-F238E27FC236}">
                <a16:creationId xmlns:a16="http://schemas.microsoft.com/office/drawing/2014/main" id="{C96A883B-CBA6-D23E-90CD-C5AFEB0D2E61}"/>
              </a:ext>
            </a:extLst>
          </p:cNvPr>
          <p:cNvSpPr txBox="1"/>
          <p:nvPr/>
        </p:nvSpPr>
        <p:spPr>
          <a:xfrm>
            <a:off x="304800" y="4284077"/>
            <a:ext cx="2362200" cy="276999"/>
          </a:xfrm>
          <a:prstGeom prst="rect">
            <a:avLst/>
          </a:prstGeom>
          <a:noFill/>
        </p:spPr>
        <p:txBody>
          <a:bodyPr wrap="square">
            <a:spAutoFit/>
          </a:bodyPr>
          <a:lstStyle/>
          <a:p>
            <a:r>
              <a:rPr lang="en-US" sz="1200" b="1">
                <a:latin typeface="Lub Dub Medium" panose="020B0603030403020204" pitchFamily="34" charset="0"/>
              </a:rPr>
              <a:t>Colors correspond to Table 2. </a:t>
            </a:r>
          </a:p>
        </p:txBody>
      </p:sp>
      <p:sp>
        <p:nvSpPr>
          <p:cNvPr id="7" name="TextBox 6">
            <a:extLst>
              <a:ext uri="{FF2B5EF4-FFF2-40B4-BE49-F238E27FC236}">
                <a16:creationId xmlns:a16="http://schemas.microsoft.com/office/drawing/2014/main" id="{F8C4B4E7-C088-C61E-1AA1-9F584C6F261A}"/>
              </a:ext>
            </a:extLst>
          </p:cNvPr>
          <p:cNvSpPr txBox="1"/>
          <p:nvPr/>
        </p:nvSpPr>
        <p:spPr>
          <a:xfrm>
            <a:off x="282146" y="5810071"/>
            <a:ext cx="2667000" cy="1200329"/>
          </a:xfrm>
          <a:prstGeom prst="rect">
            <a:avLst/>
          </a:prstGeom>
          <a:noFill/>
        </p:spPr>
        <p:txBody>
          <a:bodyPr wrap="square">
            <a:spAutoFit/>
          </a:bodyPr>
          <a:lstStyle/>
          <a:p>
            <a:pPr marL="67945" marR="132715">
              <a:spcBef>
                <a:spcPts val="85"/>
              </a:spcBef>
              <a:spcAft>
                <a:spcPts val="1400"/>
              </a:spcAft>
            </a:pPr>
            <a:r>
              <a:rPr lang="en-US" sz="1200">
                <a:solidFill>
                  <a:srgbClr val="231F20"/>
                </a:solidFill>
                <a:effectLst/>
                <a:latin typeface="Lub Dub Medium" panose="020B0603030403020204" pitchFamily="34" charset="0"/>
                <a:ea typeface="Times New Roman" panose="02020603050405020304" pitchFamily="18" charset="0"/>
              </a:rPr>
              <a:t>HCM</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indicates</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hypertrophic</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cardiomyopathy;</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LB/B,</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likely</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benign/benign;</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LP/P,</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likely</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pathogenic</a:t>
            </a:r>
            <a:r>
              <a:rPr lang="en-US" sz="1200" spc="-45">
                <a:solidFill>
                  <a:srgbClr val="231F20"/>
                </a:solidFill>
                <a:effectLst/>
                <a:latin typeface="Lub Dub Medium" panose="020B0603030403020204" pitchFamily="34" charset="0"/>
                <a:ea typeface="Times New Roman" panose="02020603050405020304" pitchFamily="18" charset="0"/>
              </a:rPr>
              <a:t> </a:t>
            </a:r>
            <a:r>
              <a:rPr lang="en-US" sz="1200">
                <a:solidFill>
                  <a:srgbClr val="231F20"/>
                </a:solidFill>
                <a:effectLst/>
                <a:latin typeface="Lub Dub Medium" panose="020B0603030403020204" pitchFamily="34" charset="0"/>
                <a:ea typeface="Times New Roman" panose="02020603050405020304" pitchFamily="18" charset="0"/>
              </a:rPr>
              <a:t>or pathogenic; and VUS, variant of unknown significance.</a:t>
            </a:r>
            <a:endParaRPr lang="en-US" sz="11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533460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1C500-FE36-6CFA-B0FA-E8D311108553}"/>
              </a:ext>
            </a:extLst>
          </p:cNvPr>
          <p:cNvSpPr txBox="1"/>
          <p:nvPr/>
        </p:nvSpPr>
        <p:spPr>
          <a:xfrm>
            <a:off x="1904996" y="1022257"/>
            <a:ext cx="10820401" cy="523220"/>
          </a:xfrm>
          <a:prstGeom prst="rect">
            <a:avLst/>
          </a:prstGeom>
          <a:noFill/>
        </p:spPr>
        <p:txBody>
          <a:bodyPr wrap="square">
            <a:spAutoFit/>
          </a:bodyPr>
          <a:lstStyle/>
          <a:p>
            <a:r>
              <a:rPr lang="en-US" sz="2800" dirty="0">
                <a:latin typeface="Lub Dub Medium" panose="020B0603030403020204" pitchFamily="34" charset="0"/>
              </a:rPr>
              <a:t>Individuals Who Are Genotype-Positive, Phenotype-Negative</a:t>
            </a:r>
          </a:p>
        </p:txBody>
      </p:sp>
      <p:graphicFrame>
        <p:nvGraphicFramePr>
          <p:cNvPr id="3" name="Table 2">
            <a:extLst>
              <a:ext uri="{FF2B5EF4-FFF2-40B4-BE49-F238E27FC236}">
                <a16:creationId xmlns:a16="http://schemas.microsoft.com/office/drawing/2014/main" id="{A44ED326-57DD-775A-A780-081DA3209195}"/>
              </a:ext>
            </a:extLst>
          </p:cNvPr>
          <p:cNvGraphicFramePr>
            <a:graphicFrameLocks noGrp="1"/>
          </p:cNvGraphicFramePr>
          <p:nvPr>
            <p:extLst>
              <p:ext uri="{D42A27DB-BD31-4B8C-83A1-F6EECF244321}">
                <p14:modId xmlns:p14="http://schemas.microsoft.com/office/powerpoint/2010/main" val="1049953908"/>
              </p:ext>
            </p:extLst>
          </p:nvPr>
        </p:nvGraphicFramePr>
        <p:xfrm>
          <a:off x="1981197" y="1905000"/>
          <a:ext cx="10668001" cy="5040733"/>
        </p:xfrm>
        <a:graphic>
          <a:graphicData uri="http://schemas.openxmlformats.org/drawingml/2006/table">
            <a:tbl>
              <a:tblPr firstRow="1" firstCol="1" lastRow="1" lastCol="1" bandRow="1" bandCol="1"/>
              <a:tblGrid>
                <a:gridCol w="959811">
                  <a:extLst>
                    <a:ext uri="{9D8B030D-6E8A-4147-A177-3AD203B41FA5}">
                      <a16:colId xmlns:a16="http://schemas.microsoft.com/office/drawing/2014/main" val="2132107260"/>
                    </a:ext>
                  </a:extLst>
                </a:gridCol>
                <a:gridCol w="990631">
                  <a:extLst>
                    <a:ext uri="{9D8B030D-6E8A-4147-A177-3AD203B41FA5}">
                      <a16:colId xmlns:a16="http://schemas.microsoft.com/office/drawing/2014/main" val="1010227790"/>
                    </a:ext>
                  </a:extLst>
                </a:gridCol>
                <a:gridCol w="8717559">
                  <a:extLst>
                    <a:ext uri="{9D8B030D-6E8A-4147-A177-3AD203B41FA5}">
                      <a16:colId xmlns:a16="http://schemas.microsoft.com/office/drawing/2014/main" val="1407570073"/>
                    </a:ext>
                  </a:extLst>
                </a:gridCol>
              </a:tblGrid>
              <a:tr h="822104">
                <a:tc gridSpan="3">
                  <a:txBody>
                    <a:bodyPr/>
                    <a:lstStyle/>
                    <a:p>
                      <a:pPr marL="88900" marR="0" algn="ctr">
                        <a:spcBef>
                          <a:spcPts val="0"/>
                        </a:spcBef>
                        <a:spcAft>
                          <a:spcPts val="0"/>
                        </a:spcAft>
                      </a:pPr>
                      <a:r>
                        <a:rPr lang="en-US" sz="1800" b="1">
                          <a:effectLst/>
                          <a:latin typeface="Times New Roman" panose="02020603050405020304" pitchFamily="18" charset="0"/>
                          <a:cs typeface="Times New Roman" panose="02020603050405020304" pitchFamily="18" charset="0"/>
                        </a:rPr>
                        <a:t>Recommendations</a:t>
                      </a:r>
                      <a:r>
                        <a:rPr lang="en-US" sz="1800" b="1" spc="-50">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for</a:t>
                      </a:r>
                      <a:r>
                        <a:rPr lang="en-US" sz="1800" b="1" spc="-50">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Individuals</a:t>
                      </a:r>
                      <a:r>
                        <a:rPr lang="en-US" sz="1800" b="1" spc="-50">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Who</a:t>
                      </a:r>
                      <a:r>
                        <a:rPr lang="en-US" sz="1800" b="1" spc="-45">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Are</a:t>
                      </a:r>
                      <a:r>
                        <a:rPr lang="en-US" sz="1800" b="1" spc="-50">
                          <a:effectLst/>
                          <a:latin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Genotype-Positive,</a:t>
                      </a:r>
                      <a:r>
                        <a:rPr lang="en-US" sz="1800" b="1" spc="20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Phenotype-Negative</a:t>
                      </a:r>
                      <a:r>
                        <a:rPr lang="en-US" sz="1800" b="1">
                          <a:effectLst/>
                          <a:latin typeface="Times New Roman" panose="02020603050405020304" pitchFamily="18" charset="0"/>
                          <a:cs typeface="Times New Roman" panose="02020603050405020304" pitchFamily="18" charset="0"/>
                        </a:rPr>
                        <a:t> </a:t>
                      </a:r>
                    </a:p>
                    <a:p>
                      <a:pPr marL="88900" marR="0" algn="ctr">
                        <a:spcBef>
                          <a:spcPts val="0"/>
                        </a:spcBef>
                        <a:spcAft>
                          <a:spcPts val="0"/>
                        </a:spcAft>
                      </a:pPr>
                      <a:r>
                        <a:rPr lang="en-US" sz="1800">
                          <a:effectLst/>
                          <a:latin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Individuals</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Genotype-Positive,</a:t>
                      </a:r>
                      <a:r>
                        <a:rPr lang="en-US" sz="1800" b="1"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Phenotype-Negative</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02700298"/>
                  </a:ext>
                </a:extLst>
              </a:tr>
              <a:tr h="548069">
                <a:tc>
                  <a:txBody>
                    <a:bodyPr/>
                    <a:lstStyle/>
                    <a:p>
                      <a:pPr marL="67945" marR="14097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02535274"/>
                  </a:ext>
                </a:extLst>
              </a:tr>
              <a:tr h="2026352">
                <a:tc>
                  <a:txBody>
                    <a:bodyPr/>
                    <a:lstStyle/>
                    <a:p>
                      <a:pPr marL="67945"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78105"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individuals who are genotype-positive, phenotype-negative for HCM, serial clinical assessment, electrocardiography, and cardiac imaging are recommended at periodic intervals depending on age (every 1 to 2 years in children and adolescents and every 3 to 5 years in adults) and change in clinical status (Figure 1, Figure 2, Table 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79461094"/>
                  </a:ext>
                </a:extLst>
              </a:tr>
              <a:tr h="822104">
                <a:tc>
                  <a:txBody>
                    <a:bodyPr/>
                    <a:lstStyle/>
                    <a:p>
                      <a:pPr marL="67945"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spcBef>
                          <a:spcPts val="0"/>
                        </a:spcBef>
                        <a:spcAft>
                          <a:spcPts val="0"/>
                        </a:spcAft>
                      </a:pPr>
                      <a:r>
                        <a:rPr lang="en-US" sz="1800" b="1" kern="1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17653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individuals who are genotype-positive, phenotype-negative</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participation in competitive sports of any intensity is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63226133"/>
                  </a:ext>
                </a:extLst>
              </a:tr>
              <a:tr h="822104">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382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37321"/>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113665" lvl="0" indent="-342900">
                        <a:lnSpc>
                          <a:spcPct val="150000"/>
                        </a:lnSpc>
                        <a:spcBef>
                          <a:spcPts val="0"/>
                        </a:spcBef>
                        <a:spcAft>
                          <a:spcPts val="0"/>
                        </a:spcAft>
                        <a:buClr>
                          <a:srgbClr val="231F20"/>
                        </a:buClr>
                        <a:buFont typeface="+mj-lt"/>
                        <a:buAutoNum type="arabicPeriod" startAt="3"/>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individuals who are genotype-positive, phenotype-negative</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 for primary prevention.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74750494"/>
                  </a:ext>
                </a:extLst>
              </a:tr>
            </a:tbl>
          </a:graphicData>
        </a:graphic>
      </p:graphicFrame>
    </p:spTree>
    <p:extLst>
      <p:ext uri="{BB962C8B-B14F-4D97-AF65-F5344CB8AC3E}">
        <p14:creationId xmlns:p14="http://schemas.microsoft.com/office/powerpoint/2010/main" val="106862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a:p>
        </p:txBody>
      </p:sp>
      <p:graphicFrame>
        <p:nvGraphicFramePr>
          <p:cNvPr id="3" name="Table 2">
            <a:extLst>
              <a:ext uri="{FF2B5EF4-FFF2-40B4-BE49-F238E27FC236}">
                <a16:creationId xmlns:a16="http://schemas.microsoft.com/office/drawing/2014/main" id="{1AB7DF9E-A04A-3B74-870D-F1917E8FA84D}"/>
              </a:ext>
            </a:extLst>
          </p:cNvPr>
          <p:cNvGraphicFramePr>
            <a:graphicFrameLocks noGrp="1"/>
          </p:cNvGraphicFramePr>
          <p:nvPr>
            <p:extLst>
              <p:ext uri="{D42A27DB-BD31-4B8C-83A1-F6EECF244321}">
                <p14:modId xmlns:p14="http://schemas.microsoft.com/office/powerpoint/2010/main" val="1167185138"/>
              </p:ext>
            </p:extLst>
          </p:nvPr>
        </p:nvGraphicFramePr>
        <p:xfrm>
          <a:off x="373060" y="1447800"/>
          <a:ext cx="14097002" cy="5760720"/>
        </p:xfrm>
        <a:graphic>
          <a:graphicData uri="http://schemas.openxmlformats.org/drawingml/2006/table">
            <a:tbl>
              <a:tblPr firstRow="1" firstCol="1" bandRow="1"/>
              <a:tblGrid>
                <a:gridCol w="1443533">
                  <a:extLst>
                    <a:ext uri="{9D8B030D-6E8A-4147-A177-3AD203B41FA5}">
                      <a16:colId xmlns:a16="http://schemas.microsoft.com/office/drawing/2014/main" val="3277931293"/>
                    </a:ext>
                  </a:extLst>
                </a:gridCol>
                <a:gridCol w="2596668">
                  <a:extLst>
                    <a:ext uri="{9D8B030D-6E8A-4147-A177-3AD203B41FA5}">
                      <a16:colId xmlns:a16="http://schemas.microsoft.com/office/drawing/2014/main" val="1697148579"/>
                    </a:ext>
                  </a:extLst>
                </a:gridCol>
                <a:gridCol w="3013939">
                  <a:extLst>
                    <a:ext uri="{9D8B030D-6E8A-4147-A177-3AD203B41FA5}">
                      <a16:colId xmlns:a16="http://schemas.microsoft.com/office/drawing/2014/main" val="1662469848"/>
                    </a:ext>
                  </a:extLst>
                </a:gridCol>
                <a:gridCol w="1728292">
                  <a:extLst>
                    <a:ext uri="{9D8B030D-6E8A-4147-A177-3AD203B41FA5}">
                      <a16:colId xmlns:a16="http://schemas.microsoft.com/office/drawing/2014/main" val="1106504905"/>
                    </a:ext>
                  </a:extLst>
                </a:gridCol>
                <a:gridCol w="3518612">
                  <a:extLst>
                    <a:ext uri="{9D8B030D-6E8A-4147-A177-3AD203B41FA5}">
                      <a16:colId xmlns:a16="http://schemas.microsoft.com/office/drawing/2014/main" val="3501449702"/>
                    </a:ext>
                  </a:extLst>
                </a:gridCol>
                <a:gridCol w="1795958">
                  <a:extLst>
                    <a:ext uri="{9D8B030D-6E8A-4147-A177-3AD203B41FA5}">
                      <a16:colId xmlns:a16="http://schemas.microsoft.com/office/drawing/2014/main" val="806127971"/>
                    </a:ext>
                  </a:extLst>
                </a:gridCol>
              </a:tblGrid>
              <a:tr h="0">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New or Revised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Section Title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9938539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Revised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7.2 Patient Selection for ICD Placement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rPr>
                        <a:t>For</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patients</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≥16</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years</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of</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age</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with</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HCM</a:t>
                      </a:r>
                      <a:r>
                        <a:rPr lang="en-US" sz="1800" spc="-2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and with</a:t>
                      </a:r>
                      <a:r>
                        <a:rPr lang="en-US" sz="1800" spc="-55">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≥1</a:t>
                      </a:r>
                      <a:r>
                        <a:rPr lang="en-US" sz="1800" spc="-55">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major</a:t>
                      </a:r>
                      <a:r>
                        <a:rPr lang="en-US" sz="1800" spc="-55">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SCD</a:t>
                      </a:r>
                      <a:r>
                        <a:rPr lang="en-US" sz="1800" spc="-5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risk</a:t>
                      </a:r>
                      <a:r>
                        <a:rPr lang="en-US" sz="1800" spc="-55">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factors,</a:t>
                      </a:r>
                      <a:r>
                        <a:rPr lang="en-US" sz="1800" spc="-55">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discussion</a:t>
                      </a:r>
                      <a:r>
                        <a:rPr lang="en-US" sz="1800" spc="-5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of the estimated 5-year sudden death risk and mortality rates can be useful during the shared</a:t>
                      </a:r>
                      <a:r>
                        <a:rPr lang="en-US" sz="1800" spc="200">
                          <a:solidFill>
                            <a:srgbClr val="231F20"/>
                          </a:solidFill>
                          <a:effectLst/>
                          <a:latin typeface="Times New Roman" panose="02020603050405020304" pitchFamily="18" charset="0"/>
                          <a:ea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rPr>
                        <a:t>decision-making process for ICD placement.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For patients with HCM with ≥1 major SCD risk factor, discussion of the estimated 5-year sudden death risk and mortality rates can be useful during the shared decision-making process for ICD placement.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97792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Revised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8.1.1 Pharmacological Management of Symptomatic Patients with Obstructive HCM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For patients with obstructive HCM who have persistent severe symptoms attributable to LVOTO despite beta blockers or </a:t>
                      </a:r>
                      <a:r>
                        <a:rPr lang="en-US" sz="1800" err="1">
                          <a:effectLst/>
                          <a:latin typeface="Times New Roman" panose="02020603050405020304" pitchFamily="18" charset="0"/>
                          <a:ea typeface="Times New Roman" panose="02020603050405020304" pitchFamily="18" charset="0"/>
                        </a:rPr>
                        <a:t>nondihydropyridine</a:t>
                      </a:r>
                      <a:r>
                        <a:rPr lang="en-US" sz="1800">
                          <a:effectLst/>
                          <a:latin typeface="Times New Roman" panose="02020603050405020304" pitchFamily="18" charset="0"/>
                          <a:ea typeface="Times New Roman" panose="02020603050405020304" pitchFamily="18" charset="0"/>
                        </a:rPr>
                        <a:t> calcium channel blockers, either adding disopyramide in combination with 1 of the other drugs, or SRT performed at experienced centers,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For patients with obstructive HCM who have persistent symptoms attributable to LVOTO despite beta blockers or </a:t>
                      </a:r>
                      <a:r>
                        <a:rPr lang="en-US" sz="1800" dirty="0" err="1">
                          <a:effectLst/>
                          <a:latin typeface="Times New Roman" panose="02020603050405020304" pitchFamily="18" charset="0"/>
                          <a:ea typeface="Times New Roman" panose="02020603050405020304" pitchFamily="18" charset="0"/>
                        </a:rPr>
                        <a:t>nondihydropyridine</a:t>
                      </a:r>
                      <a:r>
                        <a:rPr lang="en-US" sz="1800" dirty="0">
                          <a:effectLst/>
                          <a:latin typeface="Times New Roman" panose="02020603050405020304" pitchFamily="18" charset="0"/>
                          <a:ea typeface="Times New Roman" panose="02020603050405020304" pitchFamily="18" charset="0"/>
                        </a:rPr>
                        <a:t> calcium channel blockers, adding a myosin inhibitors (adult patients only), or disopyramide (in combination with an atrioventricular nodal blocking agent), or SRT performed at experienced centers,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587191"/>
                  </a:ext>
                </a:extLst>
              </a:tr>
            </a:tbl>
          </a:graphicData>
        </a:graphic>
      </p:graphicFrame>
      <p:sp>
        <p:nvSpPr>
          <p:cNvPr id="4" name="Title 3">
            <a:extLst>
              <a:ext uri="{FF2B5EF4-FFF2-40B4-BE49-F238E27FC236}">
                <a16:creationId xmlns:a16="http://schemas.microsoft.com/office/drawing/2014/main" id="{F8E59361-590A-37E8-BEB4-B67BE70BB4ED}"/>
              </a:ext>
            </a:extLst>
          </p:cNvPr>
          <p:cNvSpPr>
            <a:spLocks noGrp="1"/>
          </p:cNvSpPr>
          <p:nvPr/>
        </p:nvSpPr>
        <p:spPr>
          <a:xfrm>
            <a:off x="4991100" y="533400"/>
            <a:ext cx="46482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What Is New (</a:t>
            </a:r>
            <a:r>
              <a:rPr lang="en-US" sz="3600" b="1" err="1">
                <a:latin typeface="Lub Dub Medium" panose="020B0603030403020204" pitchFamily="34" charset="0"/>
              </a:rPr>
              <a:t>con’t</a:t>
            </a:r>
            <a:r>
              <a:rPr lang="en-US" sz="3600" b="1">
                <a:latin typeface="Lub Dub Medium" panose="020B0603030403020204" pitchFamily="34" charset="0"/>
              </a:rPr>
              <a:t>.)</a:t>
            </a:r>
          </a:p>
        </p:txBody>
      </p:sp>
    </p:spTree>
    <p:extLst>
      <p:ext uri="{BB962C8B-B14F-4D97-AF65-F5344CB8AC3E}">
        <p14:creationId xmlns:p14="http://schemas.microsoft.com/office/powerpoint/2010/main" val="2745516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EB917D-1DD9-8264-35F7-762C0E5B8E05}"/>
              </a:ext>
            </a:extLst>
          </p:cNvPr>
          <p:cNvSpPr>
            <a:spLocks noGrp="1"/>
          </p:cNvSpPr>
          <p:nvPr>
            <p:ph type="sldNum" sz="quarter" idx="4"/>
          </p:nvPr>
        </p:nvSpPr>
        <p:spPr/>
        <p:txBody>
          <a:bodyPr/>
          <a:lstStyle/>
          <a:p>
            <a:fld id="{01CD3B2E-BC1C-6C4D-9D91-A67B950EE325}" type="slidenum">
              <a:rPr lang="en-US" smtClean="0"/>
              <a:pPr/>
              <a:t>50</a:t>
            </a:fld>
            <a:endParaRPr lang="en-US"/>
          </a:p>
        </p:txBody>
      </p:sp>
      <p:sp>
        <p:nvSpPr>
          <p:cNvPr id="7" name="TextBox 6">
            <a:extLst>
              <a:ext uri="{FF2B5EF4-FFF2-40B4-BE49-F238E27FC236}">
                <a16:creationId xmlns:a16="http://schemas.microsoft.com/office/drawing/2014/main" id="{E61E3A15-188C-C746-66AA-28D2B876FDB9}"/>
              </a:ext>
            </a:extLst>
          </p:cNvPr>
          <p:cNvSpPr txBox="1"/>
          <p:nvPr/>
        </p:nvSpPr>
        <p:spPr>
          <a:xfrm>
            <a:off x="3886200" y="2483584"/>
            <a:ext cx="6858000" cy="1631216"/>
          </a:xfrm>
          <a:prstGeom prst="rect">
            <a:avLst/>
          </a:prstGeom>
          <a:noFill/>
        </p:spPr>
        <p:txBody>
          <a:bodyPr wrap="square">
            <a:spAutoFit/>
          </a:bodyPr>
          <a:lstStyle/>
          <a:p>
            <a:r>
              <a:rPr lang="en-US" sz="5000">
                <a:latin typeface="Lub Dub Bold" panose="020B0803030403020204" pitchFamily="34" charset="0"/>
              </a:rPr>
              <a:t>SCD Risk Assessment and Prevention</a:t>
            </a:r>
          </a:p>
        </p:txBody>
      </p:sp>
    </p:spTree>
    <p:extLst>
      <p:ext uri="{BB962C8B-B14F-4D97-AF65-F5344CB8AC3E}">
        <p14:creationId xmlns:p14="http://schemas.microsoft.com/office/powerpoint/2010/main" val="2288006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51</a:t>
            </a:fld>
            <a:endParaRPr lang="en-US"/>
          </a:p>
        </p:txBody>
      </p:sp>
      <p:sp>
        <p:nvSpPr>
          <p:cNvPr id="2" name="TextBox 1">
            <a:extLst>
              <a:ext uri="{FF2B5EF4-FFF2-40B4-BE49-F238E27FC236}">
                <a16:creationId xmlns:a16="http://schemas.microsoft.com/office/drawing/2014/main" id="{4C1018A9-693B-55EC-8ED6-2ABDD0DD56B8}"/>
              </a:ext>
            </a:extLst>
          </p:cNvPr>
          <p:cNvSpPr txBox="1"/>
          <p:nvPr/>
        </p:nvSpPr>
        <p:spPr>
          <a:xfrm>
            <a:off x="3695698" y="1143000"/>
            <a:ext cx="7239002" cy="523220"/>
          </a:xfrm>
          <a:prstGeom prst="rect">
            <a:avLst/>
          </a:prstGeom>
          <a:noFill/>
        </p:spPr>
        <p:txBody>
          <a:bodyPr wrap="square">
            <a:spAutoFit/>
          </a:bodyPr>
          <a:lstStyle/>
          <a:p>
            <a:r>
              <a:rPr lang="en-US" sz="2800">
                <a:latin typeface="Lub Dub Medium" panose="020B0603030403020204" pitchFamily="34" charset="0"/>
              </a:rPr>
              <a:t>SCD Risk Assessment in Adults With HCM</a:t>
            </a:r>
          </a:p>
        </p:txBody>
      </p:sp>
      <p:graphicFrame>
        <p:nvGraphicFramePr>
          <p:cNvPr id="3" name="Table 2">
            <a:extLst>
              <a:ext uri="{FF2B5EF4-FFF2-40B4-BE49-F238E27FC236}">
                <a16:creationId xmlns:a16="http://schemas.microsoft.com/office/drawing/2014/main" id="{A3BA9504-19A3-2906-83BC-609C7A5C7E97}"/>
              </a:ext>
            </a:extLst>
          </p:cNvPr>
          <p:cNvGraphicFramePr>
            <a:graphicFrameLocks noGrp="1"/>
          </p:cNvGraphicFramePr>
          <p:nvPr>
            <p:extLst>
              <p:ext uri="{D42A27DB-BD31-4B8C-83A1-F6EECF244321}">
                <p14:modId xmlns:p14="http://schemas.microsoft.com/office/powerpoint/2010/main" val="2759194278"/>
              </p:ext>
            </p:extLst>
          </p:nvPr>
        </p:nvGraphicFramePr>
        <p:xfrm>
          <a:off x="1397643" y="2113344"/>
          <a:ext cx="11835114" cy="4725552"/>
        </p:xfrm>
        <a:graphic>
          <a:graphicData uri="http://schemas.openxmlformats.org/drawingml/2006/table">
            <a:tbl>
              <a:tblPr firstRow="1" firstCol="1" lastRow="1" lastCol="1" bandRow="1" bandCol="1"/>
              <a:tblGrid>
                <a:gridCol w="987049">
                  <a:extLst>
                    <a:ext uri="{9D8B030D-6E8A-4147-A177-3AD203B41FA5}">
                      <a16:colId xmlns:a16="http://schemas.microsoft.com/office/drawing/2014/main" val="3410743143"/>
                    </a:ext>
                  </a:extLst>
                </a:gridCol>
                <a:gridCol w="1204814">
                  <a:extLst>
                    <a:ext uri="{9D8B030D-6E8A-4147-A177-3AD203B41FA5}">
                      <a16:colId xmlns:a16="http://schemas.microsoft.com/office/drawing/2014/main" val="2376638389"/>
                    </a:ext>
                  </a:extLst>
                </a:gridCol>
                <a:gridCol w="9643251">
                  <a:extLst>
                    <a:ext uri="{9D8B030D-6E8A-4147-A177-3AD203B41FA5}">
                      <a16:colId xmlns:a16="http://schemas.microsoft.com/office/drawing/2014/main" val="2413834967"/>
                    </a:ext>
                  </a:extLst>
                </a:gridCol>
              </a:tblGrid>
              <a:tr h="526653">
                <a:tc gridSpan="3">
                  <a:txBody>
                    <a:bodyPr/>
                    <a:lstStyle/>
                    <a:p>
                      <a:pPr marL="88900" marR="0" algn="ctr">
                        <a:spcBef>
                          <a:spcPts val="0"/>
                        </a:spcBef>
                        <a:spcAft>
                          <a:spcPts val="0"/>
                        </a:spcAft>
                      </a:pPr>
                      <a:r>
                        <a:rPr lang="en-US" sz="1800" b="1" spc="-10">
                          <a:effectLst/>
                          <a:latin typeface="Times New Roman" panose="02020603050405020304" pitchFamily="18" charset="0"/>
                          <a:cs typeface="Times New Roman" panose="02020603050405020304" pitchFamily="18" charset="0"/>
                        </a:rPr>
                        <a:t>Recommendations</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for</a:t>
                      </a:r>
                      <a:r>
                        <a:rPr lang="en-US" sz="1800" b="1" spc="-2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SCD</a:t>
                      </a:r>
                      <a:r>
                        <a:rPr lang="en-US" sz="1800" b="1" spc="-2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Risk</a:t>
                      </a:r>
                      <a:r>
                        <a:rPr lang="en-US" sz="1800" b="1" spc="-2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Assessment in Adults With HCM</a:t>
                      </a:r>
                      <a:r>
                        <a:rPr lang="en-US" sz="1800" b="1">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SCD</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Assessment in Adults With HCM</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5368379"/>
                  </a:ext>
                </a:extLst>
              </a:tr>
              <a:tr h="263326">
                <a:tc>
                  <a:txBody>
                    <a:bodyPr/>
                    <a:lstStyle/>
                    <a:p>
                      <a:pPr marL="146050"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23571301"/>
                  </a:ext>
                </a:extLst>
              </a:tr>
              <a:tr h="3902592">
                <a:tc>
                  <a:txBody>
                    <a:bodyPr/>
                    <a:lstStyle/>
                    <a:p>
                      <a:pPr marL="317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13335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167005" lvl="0" indent="-342900">
                        <a:lnSpc>
                          <a:spcPct val="150000"/>
                        </a:lnSpc>
                        <a:spcBef>
                          <a:spcPts val="0"/>
                        </a:spcBef>
                        <a:spcAft>
                          <a:spcPts val="0"/>
                        </a:spcAft>
                        <a:buClr>
                          <a:srgbClr val="231F20"/>
                        </a:buClr>
                        <a:buFont typeface="+mj-lt"/>
                        <a:buAutoNum type="arabicPeriod"/>
                        <a:tabLst>
                          <a:tab pos="215900" algn="l"/>
                        </a:tabLst>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adult patients with HCM, a comprehensive,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systematic noninvasive SCD risk assessment</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initial evaluation and every 1 to 2 years</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thereafter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include evaluation of these risk factors (Figure 1, Figure 3, Table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199390" lvl="1" indent="-285750">
                        <a:lnSpc>
                          <a:spcPct val="150000"/>
                        </a:lnSpc>
                        <a:spcBef>
                          <a:spcPts val="0"/>
                        </a:spcBef>
                        <a:spcAft>
                          <a:spcPts val="0"/>
                        </a:spcAft>
                        <a:buClr>
                          <a:srgbClr val="231F20"/>
                        </a:buClr>
                        <a:buSzPts val="1200"/>
                        <a:buFont typeface="+mj-lt"/>
                        <a:buAutoNum type="alphaLcPeriod"/>
                        <a:tabLst>
                          <a:tab pos="329565" algn="l"/>
                        </a:tabLst>
                      </a:pP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Personal</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history</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cardiac</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arrest</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or</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sus</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tained ventricular arrhythmias;</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51765" lvl="1" indent="-285750">
                        <a:lnSpc>
                          <a:spcPct val="150000"/>
                        </a:lnSpc>
                        <a:spcBef>
                          <a:spcPts val="0"/>
                        </a:spcBef>
                        <a:spcAft>
                          <a:spcPts val="0"/>
                        </a:spcAft>
                        <a:buClr>
                          <a:srgbClr val="231F20"/>
                        </a:buClr>
                        <a:buSzPts val="1200"/>
                        <a:buFont typeface="+mj-lt"/>
                        <a:buAutoNum type="alphaLcPeriod"/>
                        <a:tabLst>
                          <a:tab pos="33464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Personal</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history</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syncope</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suspected</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by clinical history to be arrhythmic;</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67945" lvl="1" indent="-285750">
                        <a:lnSpc>
                          <a:spcPct val="150000"/>
                        </a:lnSpc>
                        <a:spcBef>
                          <a:spcPts val="0"/>
                        </a:spcBef>
                        <a:spcAft>
                          <a:spcPts val="0"/>
                        </a:spcAft>
                        <a:buClr>
                          <a:srgbClr val="231F20"/>
                        </a:buClr>
                        <a:buSzPts val="1200"/>
                        <a:buFont typeface="+mj-lt"/>
                        <a:buAutoNum type="alphaLcPeriod"/>
                        <a:tabLst>
                          <a:tab pos="325120" algn="l"/>
                        </a:tabLst>
                      </a:pP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Family</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history</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close</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relative</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premature</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HCM-related</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sudden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death,</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cardiac</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arrest, or sustained ventricular arrhythmias;</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214630" lvl="1" indent="-285750">
                        <a:lnSpc>
                          <a:spcPct val="150000"/>
                        </a:lnSpc>
                        <a:spcBef>
                          <a:spcPts val="0"/>
                        </a:spcBef>
                        <a:spcAft>
                          <a:spcPts val="0"/>
                        </a:spcAft>
                        <a:buClr>
                          <a:srgbClr val="231F20"/>
                        </a:buClr>
                        <a:buSzPts val="1200"/>
                        <a:buFont typeface="+mj-lt"/>
                        <a:buAutoNum type="alphaLcPeriod"/>
                        <a:tabLst>
                          <a:tab pos="33464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Maximal</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LV</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wall</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thickness,</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EF,</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LV</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apical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aneurysm;</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21920" lvl="1" indent="-285750">
                        <a:lnSpc>
                          <a:spcPct val="150000"/>
                        </a:lnSpc>
                        <a:spcBef>
                          <a:spcPts val="0"/>
                        </a:spcBef>
                        <a:spcAft>
                          <a:spcPts val="0"/>
                        </a:spcAft>
                        <a:buClr>
                          <a:srgbClr val="231F20"/>
                        </a:buClr>
                        <a:buSzPts val="1200"/>
                        <a:buFont typeface="+mj-lt"/>
                        <a:buAutoNum type="alphaLcPeriod"/>
                        <a:tabLst>
                          <a:tab pos="329565" algn="l"/>
                        </a:tabLst>
                      </a:pP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NSVT</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episodes</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continuous</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ambulatory</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electrocardiographic</a:t>
                      </a:r>
                      <a:r>
                        <a:rPr lang="en-US" sz="1800" b="1"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monitoring.</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90747944"/>
                  </a:ext>
                </a:extLst>
              </a:tr>
            </a:tbl>
          </a:graphicData>
        </a:graphic>
      </p:graphicFrame>
    </p:spTree>
    <p:extLst>
      <p:ext uri="{BB962C8B-B14F-4D97-AF65-F5344CB8AC3E}">
        <p14:creationId xmlns:p14="http://schemas.microsoft.com/office/powerpoint/2010/main" val="1787871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C6FF3-BE0C-AB8F-5BD6-9644BC01234C}"/>
              </a:ext>
            </a:extLst>
          </p:cNvPr>
          <p:cNvSpPr txBox="1"/>
          <p:nvPr/>
        </p:nvSpPr>
        <p:spPr>
          <a:xfrm>
            <a:off x="3047999" y="1219200"/>
            <a:ext cx="8534402" cy="523220"/>
          </a:xfrm>
          <a:prstGeom prst="rect">
            <a:avLst/>
          </a:prstGeom>
          <a:noFill/>
        </p:spPr>
        <p:txBody>
          <a:bodyPr wrap="square">
            <a:spAutoFit/>
          </a:bodyPr>
          <a:lstStyle/>
          <a:p>
            <a:r>
              <a:rPr lang="en-US" sz="2800">
                <a:latin typeface="Lub Dub Medium" panose="020B0603030403020204" pitchFamily="34" charset="0"/>
              </a:rPr>
              <a:t>SCD Risk Assessment in Adults With HCM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661E289-7012-33FA-32DF-56DB73D5B0D9}"/>
              </a:ext>
            </a:extLst>
          </p:cNvPr>
          <p:cNvGraphicFramePr>
            <a:graphicFrameLocks noGrp="1"/>
          </p:cNvGraphicFramePr>
          <p:nvPr>
            <p:extLst>
              <p:ext uri="{D42A27DB-BD31-4B8C-83A1-F6EECF244321}">
                <p14:modId xmlns:p14="http://schemas.microsoft.com/office/powerpoint/2010/main" val="1196161571"/>
              </p:ext>
            </p:extLst>
          </p:nvPr>
        </p:nvGraphicFramePr>
        <p:xfrm>
          <a:off x="2103438" y="1991380"/>
          <a:ext cx="10423524" cy="4242542"/>
        </p:xfrm>
        <a:graphic>
          <a:graphicData uri="http://schemas.openxmlformats.org/drawingml/2006/table">
            <a:tbl>
              <a:tblPr firstRow="1" firstCol="1" lastRow="1" lastCol="1" bandRow="1" bandCol="1"/>
              <a:tblGrid>
                <a:gridCol w="869322">
                  <a:extLst>
                    <a:ext uri="{9D8B030D-6E8A-4147-A177-3AD203B41FA5}">
                      <a16:colId xmlns:a16="http://schemas.microsoft.com/office/drawing/2014/main" val="988514524"/>
                    </a:ext>
                  </a:extLst>
                </a:gridCol>
                <a:gridCol w="1061114">
                  <a:extLst>
                    <a:ext uri="{9D8B030D-6E8A-4147-A177-3AD203B41FA5}">
                      <a16:colId xmlns:a16="http://schemas.microsoft.com/office/drawing/2014/main" val="905004246"/>
                    </a:ext>
                  </a:extLst>
                </a:gridCol>
                <a:gridCol w="8493088">
                  <a:extLst>
                    <a:ext uri="{9D8B030D-6E8A-4147-A177-3AD203B41FA5}">
                      <a16:colId xmlns:a16="http://schemas.microsoft.com/office/drawing/2014/main" val="1408939565"/>
                    </a:ext>
                  </a:extLst>
                </a:gridCol>
              </a:tblGrid>
              <a:tr h="2590800">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SzPct val="100000"/>
                        <a:buFont typeface="+mj-lt"/>
                        <a:buAutoNum type="arabicPeriod" startAt="2"/>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For</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adult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patients</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HCM</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who</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are</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not</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otherwise identified as high risk for SCD, or in whom</a:t>
                      </a:r>
                      <a:r>
                        <a:rPr lang="en-US" sz="1800" b="1">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 decision to proceed with ICD placement remains uncertain after clinical assessment</a:t>
                      </a:r>
                      <a:r>
                        <a:rPr lang="en-US" sz="1800" b="1"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that includes personal/family history, echocardiography, and ambulatory electrocardiographic monitoring, CMR imaging is beneficial to assess for maximum LV wall thickness, EF, LV apical aneurysm, and extent of myocardial fibrosis with LGE</a:t>
                      </a:r>
                      <a:r>
                        <a:rPr lang="en-US" sz="1800" b="1"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(Table 7).</a:t>
                      </a:r>
                      <a:endParaRPr lang="en-US" sz="1800">
                        <a:effectLst/>
                        <a:latin typeface="Times New Roman" panose="02020603050405020304" pitchFamily="18" charset="0"/>
                        <a:ea typeface="Gill Sans MT" panose="020B0502020104020203"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5605548"/>
                  </a:ext>
                </a:extLst>
              </a:tr>
              <a:tr h="1651742">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430530" marR="63500" indent="-342900">
                        <a:lnSpc>
                          <a:spcPct val="150000"/>
                        </a:lnSpc>
                        <a:spcBef>
                          <a:spcPts val="0"/>
                        </a:spcBef>
                        <a:spcAft>
                          <a:spcPts val="0"/>
                        </a:spcAft>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who are ≥16 years of age with HCM, it is reasonable to obtain echocardiography-derived</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left</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atrial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diameter</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maximal LVOT gradient to aid in calculating an estimated 5-year sudden death risk that may be useful during shared decision-making for ICD placement</a:t>
                      </a:r>
                      <a:r>
                        <a:rPr lang="en-US" sz="1800" b="1" spc="165" baseline="30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 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53621843"/>
                  </a:ext>
                </a:extLst>
              </a:tr>
            </a:tbl>
          </a:graphicData>
        </a:graphic>
      </p:graphicFrame>
    </p:spTree>
    <p:extLst>
      <p:ext uri="{BB962C8B-B14F-4D97-AF65-F5344CB8AC3E}">
        <p14:creationId xmlns:p14="http://schemas.microsoft.com/office/powerpoint/2010/main" val="3474286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53</a:t>
            </a:fld>
            <a:endParaRPr lang="en-US"/>
          </a:p>
        </p:txBody>
      </p:sp>
      <p:sp>
        <p:nvSpPr>
          <p:cNvPr id="2" name="TextBox 1">
            <a:extLst>
              <a:ext uri="{FF2B5EF4-FFF2-40B4-BE49-F238E27FC236}">
                <a16:creationId xmlns:a16="http://schemas.microsoft.com/office/drawing/2014/main" id="{7B1AA2E1-C8AE-3FB0-6E07-267059CC399B}"/>
              </a:ext>
            </a:extLst>
          </p:cNvPr>
          <p:cNvSpPr txBox="1"/>
          <p:nvPr/>
        </p:nvSpPr>
        <p:spPr>
          <a:xfrm>
            <a:off x="4019549" y="838200"/>
            <a:ext cx="6591302" cy="954107"/>
          </a:xfrm>
          <a:prstGeom prst="rect">
            <a:avLst/>
          </a:prstGeom>
          <a:noFill/>
        </p:spPr>
        <p:txBody>
          <a:bodyPr wrap="square">
            <a:spAutoFit/>
          </a:bodyPr>
          <a:lstStyle/>
          <a:p>
            <a:r>
              <a:rPr lang="en-US" sz="2800">
                <a:latin typeface="Lub Dub Medium" panose="020B0603030403020204" pitchFamily="34" charset="0"/>
              </a:rPr>
              <a:t>SCD Risk Assessment in Children and Adolescents With HCM</a:t>
            </a:r>
          </a:p>
        </p:txBody>
      </p:sp>
      <p:graphicFrame>
        <p:nvGraphicFramePr>
          <p:cNvPr id="3" name="Table 2">
            <a:extLst>
              <a:ext uri="{FF2B5EF4-FFF2-40B4-BE49-F238E27FC236}">
                <a16:creationId xmlns:a16="http://schemas.microsoft.com/office/drawing/2014/main" id="{64F9C270-2B75-72DB-4D7E-6066C62A99CB}"/>
              </a:ext>
            </a:extLst>
          </p:cNvPr>
          <p:cNvGraphicFramePr>
            <a:graphicFrameLocks noGrp="1"/>
          </p:cNvGraphicFramePr>
          <p:nvPr>
            <p:extLst>
              <p:ext uri="{D42A27DB-BD31-4B8C-83A1-F6EECF244321}">
                <p14:modId xmlns:p14="http://schemas.microsoft.com/office/powerpoint/2010/main" val="2764556380"/>
              </p:ext>
            </p:extLst>
          </p:nvPr>
        </p:nvGraphicFramePr>
        <p:xfrm>
          <a:off x="2247900" y="1905000"/>
          <a:ext cx="10134600" cy="4888484"/>
        </p:xfrm>
        <a:graphic>
          <a:graphicData uri="http://schemas.openxmlformats.org/drawingml/2006/table">
            <a:tbl>
              <a:tblPr firstRow="1" firstCol="1" lastRow="1" lastCol="1" bandRow="1" bandCol="1"/>
              <a:tblGrid>
                <a:gridCol w="844550">
                  <a:extLst>
                    <a:ext uri="{9D8B030D-6E8A-4147-A177-3AD203B41FA5}">
                      <a16:colId xmlns:a16="http://schemas.microsoft.com/office/drawing/2014/main" val="1769597166"/>
                    </a:ext>
                  </a:extLst>
                </a:gridCol>
                <a:gridCol w="1032228">
                  <a:extLst>
                    <a:ext uri="{9D8B030D-6E8A-4147-A177-3AD203B41FA5}">
                      <a16:colId xmlns:a16="http://schemas.microsoft.com/office/drawing/2014/main" val="616326861"/>
                    </a:ext>
                  </a:extLst>
                </a:gridCol>
                <a:gridCol w="8257822">
                  <a:extLst>
                    <a:ext uri="{9D8B030D-6E8A-4147-A177-3AD203B41FA5}">
                      <a16:colId xmlns:a16="http://schemas.microsoft.com/office/drawing/2014/main" val="2745321395"/>
                    </a:ext>
                  </a:extLst>
                </a:gridCol>
              </a:tblGrid>
              <a:tr h="425450">
                <a:tc gridSpan="3">
                  <a:txBody>
                    <a:bodyPr/>
                    <a:lstStyle/>
                    <a:p>
                      <a:pPr marL="88900" marR="0" algn="ctr">
                        <a:spcBef>
                          <a:spcPts val="0"/>
                        </a:spcBef>
                        <a:spcAft>
                          <a:spcPts val="0"/>
                        </a:spcAft>
                      </a:pPr>
                      <a:r>
                        <a:rPr lang="en-US" sz="1800" b="1" spc="-10">
                          <a:effectLst/>
                          <a:latin typeface="Times New Roman" panose="02020603050405020304" pitchFamily="18" charset="0"/>
                          <a:cs typeface="Times New Roman" panose="02020603050405020304" pitchFamily="18" charset="0"/>
                        </a:rPr>
                        <a:t>Recommendations</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for</a:t>
                      </a:r>
                      <a:r>
                        <a:rPr lang="en-US" sz="1800" b="1" spc="-2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SCD</a:t>
                      </a:r>
                      <a:r>
                        <a:rPr lang="en-US" sz="1800" b="1" spc="-2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Risk</a:t>
                      </a:r>
                      <a:r>
                        <a:rPr lang="en-US" sz="1800" b="1" spc="-2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Assessment in Children and Adolescents With HCM</a:t>
                      </a:r>
                      <a:r>
                        <a:rPr lang="en-US" sz="1800" b="1">
                          <a:effectLst/>
                          <a:latin typeface="Times New Roman" panose="02020603050405020304" pitchFamily="18" charset="0"/>
                          <a:cs typeface="Times New Roman" panose="02020603050405020304" pitchFamily="18" charset="0"/>
                        </a:rPr>
                        <a:t> </a:t>
                      </a:r>
                    </a:p>
                    <a:p>
                      <a:pPr marL="88900" marR="0" algn="ctr">
                        <a:spcBef>
                          <a:spcPts val="0"/>
                        </a:spcBef>
                        <a:spcAft>
                          <a:spcPts val="0"/>
                        </a:spcAft>
                      </a:pPr>
                      <a:r>
                        <a:rPr lang="en-US" sz="1800">
                          <a:effectLst/>
                          <a:latin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summarized in the Online Data Supplement.</a:t>
                      </a: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SCD</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Assessment in Children and Adolescents With HCM</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33542148"/>
                  </a:ext>
                </a:extLst>
              </a:tr>
              <a:tr h="170815">
                <a:tc>
                  <a:txBody>
                    <a:bodyPr/>
                    <a:lstStyle/>
                    <a:p>
                      <a:pPr marL="146050"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19658097"/>
                  </a:ext>
                </a:extLst>
              </a:tr>
              <a:tr h="1082675">
                <a:tc>
                  <a:txBody>
                    <a:bodyPr/>
                    <a:lstStyle/>
                    <a:p>
                      <a:pPr marL="317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13335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167005" lvl="0" indent="-342900">
                        <a:lnSpc>
                          <a:spcPct val="150000"/>
                        </a:lnSpc>
                        <a:spcBef>
                          <a:spcPts val="0"/>
                        </a:spcBef>
                        <a:spcAft>
                          <a:spcPts val="0"/>
                        </a:spcAft>
                        <a:buFont typeface="+mj-lt"/>
                        <a:buAutoNum type="arabicPeriod"/>
                        <a:tabLst>
                          <a:tab pos="215900" algn="l"/>
                        </a:tabLst>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children and adolescents with HCM, a comprehensive,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systematic noninvasive SCD risk assessment</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initial evaluation and every 1 to 2 years thereafter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include evaluation of these risk factors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1, Figure 3, Table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199390" lvl="1" indent="-285750">
                        <a:lnSpc>
                          <a:spcPct val="150000"/>
                        </a:lnSpc>
                        <a:spcBef>
                          <a:spcPts val="0"/>
                        </a:spcBef>
                        <a:spcAft>
                          <a:spcPts val="0"/>
                        </a:spcAft>
                        <a:buClr>
                          <a:srgbClr val="231F20"/>
                        </a:buClr>
                        <a:buSzPts val="1200"/>
                        <a:buFont typeface="+mj-lt"/>
                        <a:buAutoNum type="alphaLcPeriod"/>
                        <a:tabLst>
                          <a:tab pos="329565" algn="l"/>
                        </a:tabLst>
                      </a:pP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Personal</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history</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cardiac</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arrest</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or</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sus</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tained ventricular arrhythmias;</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51765" lvl="1" indent="-285750">
                        <a:lnSpc>
                          <a:spcPct val="150000"/>
                        </a:lnSpc>
                        <a:spcBef>
                          <a:spcPts val="0"/>
                        </a:spcBef>
                        <a:spcAft>
                          <a:spcPts val="0"/>
                        </a:spcAft>
                        <a:buClr>
                          <a:srgbClr val="231F20"/>
                        </a:buClr>
                        <a:buSzPts val="1200"/>
                        <a:buFont typeface="+mj-lt"/>
                        <a:buAutoNum type="alphaLcPeriod"/>
                        <a:tabLst>
                          <a:tab pos="33464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Personal</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history</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syncope</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suspected</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by clinical history to be arrhythmic;</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67945" lvl="1" indent="-285750">
                        <a:lnSpc>
                          <a:spcPct val="150000"/>
                        </a:lnSpc>
                        <a:spcBef>
                          <a:spcPts val="0"/>
                        </a:spcBef>
                        <a:spcAft>
                          <a:spcPts val="0"/>
                        </a:spcAft>
                        <a:buClr>
                          <a:srgbClr val="231F20"/>
                        </a:buClr>
                        <a:buSzPts val="1200"/>
                        <a:buFont typeface="+mj-lt"/>
                        <a:buAutoNum type="alphaLcPeriod"/>
                        <a:tabLst>
                          <a:tab pos="325120" algn="l"/>
                        </a:tabLst>
                      </a:pP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Family</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history</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close</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relative</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premature</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HCM-related</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sudden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death,</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cardiac</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arrest, or sustained ventricular arrhythmias;</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214630" lvl="1" indent="-285750">
                        <a:lnSpc>
                          <a:spcPct val="150000"/>
                        </a:lnSpc>
                        <a:spcBef>
                          <a:spcPts val="0"/>
                        </a:spcBef>
                        <a:spcAft>
                          <a:spcPts val="0"/>
                        </a:spcAft>
                        <a:buClr>
                          <a:srgbClr val="231F20"/>
                        </a:buClr>
                        <a:buSzPts val="1200"/>
                        <a:buFont typeface="+mj-lt"/>
                        <a:buAutoNum type="alphaLcPeriod"/>
                        <a:tabLst>
                          <a:tab pos="33464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Maximal</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LV</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wall</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thickness,</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EF,</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LV</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apical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aneurysm;</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21920" lvl="1" indent="-285750">
                        <a:lnSpc>
                          <a:spcPct val="150000"/>
                        </a:lnSpc>
                        <a:spcBef>
                          <a:spcPts val="0"/>
                        </a:spcBef>
                        <a:spcAft>
                          <a:spcPts val="0"/>
                        </a:spcAft>
                        <a:buClr>
                          <a:srgbClr val="231F20"/>
                        </a:buClr>
                        <a:buSzPts val="1200"/>
                        <a:buFont typeface="+mj-lt"/>
                        <a:buAutoNum type="alphaLcPeriod"/>
                        <a:tabLst>
                          <a:tab pos="329565" algn="l"/>
                        </a:tabLst>
                      </a:pP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NSVT</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episodes</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continuous</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ambulatory</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electrocardiographic</a:t>
                      </a:r>
                      <a:r>
                        <a:rPr lang="en-US" sz="1800" b="1"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monitoring.</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68524048"/>
                  </a:ext>
                </a:extLst>
              </a:tr>
            </a:tbl>
          </a:graphicData>
        </a:graphic>
      </p:graphicFrame>
    </p:spTree>
    <p:extLst>
      <p:ext uri="{BB962C8B-B14F-4D97-AF65-F5344CB8AC3E}">
        <p14:creationId xmlns:p14="http://schemas.microsoft.com/office/powerpoint/2010/main" val="468633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51CF6-C544-3076-71D5-61A98EA26AC9}"/>
              </a:ext>
            </a:extLst>
          </p:cNvPr>
          <p:cNvSpPr txBox="1"/>
          <p:nvPr/>
        </p:nvSpPr>
        <p:spPr>
          <a:xfrm>
            <a:off x="4019549" y="838200"/>
            <a:ext cx="6591302" cy="954107"/>
          </a:xfrm>
          <a:prstGeom prst="rect">
            <a:avLst/>
          </a:prstGeom>
          <a:noFill/>
        </p:spPr>
        <p:txBody>
          <a:bodyPr wrap="square">
            <a:spAutoFit/>
          </a:bodyPr>
          <a:lstStyle/>
          <a:p>
            <a:r>
              <a:rPr lang="en-US" sz="2800">
                <a:latin typeface="Lub Dub Medium" panose="020B0603030403020204" pitchFamily="34" charset="0"/>
              </a:rPr>
              <a:t>SCD Risk Assessment in Children and Adolescents With HCM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211020B-4312-F9EE-FC16-D1F1DFD5C5AB}"/>
              </a:ext>
            </a:extLst>
          </p:cNvPr>
          <p:cNvGraphicFramePr>
            <a:graphicFrameLocks noGrp="1"/>
          </p:cNvGraphicFramePr>
          <p:nvPr>
            <p:extLst>
              <p:ext uri="{D42A27DB-BD31-4B8C-83A1-F6EECF244321}">
                <p14:modId xmlns:p14="http://schemas.microsoft.com/office/powerpoint/2010/main" val="4294319862"/>
              </p:ext>
            </p:extLst>
          </p:nvPr>
        </p:nvGraphicFramePr>
        <p:xfrm>
          <a:off x="2476500" y="1981200"/>
          <a:ext cx="9677400" cy="5029200"/>
        </p:xfrm>
        <a:graphic>
          <a:graphicData uri="http://schemas.openxmlformats.org/drawingml/2006/table">
            <a:tbl>
              <a:tblPr firstRow="1" firstCol="1" lastRow="1" lastCol="1" bandRow="1" bandCol="1"/>
              <a:tblGrid>
                <a:gridCol w="806450">
                  <a:extLst>
                    <a:ext uri="{9D8B030D-6E8A-4147-A177-3AD203B41FA5}">
                      <a16:colId xmlns:a16="http://schemas.microsoft.com/office/drawing/2014/main" val="3283532368"/>
                    </a:ext>
                  </a:extLst>
                </a:gridCol>
                <a:gridCol w="985661">
                  <a:extLst>
                    <a:ext uri="{9D8B030D-6E8A-4147-A177-3AD203B41FA5}">
                      <a16:colId xmlns:a16="http://schemas.microsoft.com/office/drawing/2014/main" val="1825321391"/>
                    </a:ext>
                  </a:extLst>
                </a:gridCol>
                <a:gridCol w="7885289">
                  <a:extLst>
                    <a:ext uri="{9D8B030D-6E8A-4147-A177-3AD203B41FA5}">
                      <a16:colId xmlns:a16="http://schemas.microsoft.com/office/drawing/2014/main" val="2346001782"/>
                    </a:ext>
                  </a:extLst>
                </a:gridCol>
              </a:tblGrid>
              <a:tr h="2514600">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13335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children and adolescents with</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 a borderline risk for SCD, or in whom</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 decision to proceed with ICD placement remains uncertain after clinical assessment</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that includes personal and family history, echocardiography, and ambulatory electrocardiographic monitoring, CMR imaging is beneficial to assess for extent of myocardial fibrosis with LGE (Table 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94851320"/>
                  </a:ext>
                </a:extLst>
              </a:tr>
              <a:tr h="2514600">
                <a:tc>
                  <a:txBody>
                    <a:bodyPr/>
                    <a:lstStyle/>
                    <a:p>
                      <a:pPr marL="67945"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For patients &lt;16 years of age with HCM, it is reasonable to calculate an estimated 5-year sudden death risk that includes echocardiographic parameters (interventricular septal thickness in diastole, LV posterior wall thickness in end-diastole, left atrial diameter, maximal LVOT gradient) and genotype, which may be useful during shared decision-making for ICD placement (Table 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66384414"/>
                  </a:ext>
                </a:extLst>
              </a:tr>
            </a:tbl>
          </a:graphicData>
        </a:graphic>
      </p:graphicFrame>
    </p:spTree>
    <p:extLst>
      <p:ext uri="{BB962C8B-B14F-4D97-AF65-F5344CB8AC3E}">
        <p14:creationId xmlns:p14="http://schemas.microsoft.com/office/powerpoint/2010/main" val="4105549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55</a:t>
            </a:fld>
            <a:endParaRPr lang="en-US"/>
          </a:p>
        </p:txBody>
      </p:sp>
      <p:sp>
        <p:nvSpPr>
          <p:cNvPr id="2" name="TextBox 1">
            <a:extLst>
              <a:ext uri="{FF2B5EF4-FFF2-40B4-BE49-F238E27FC236}">
                <a16:creationId xmlns:a16="http://schemas.microsoft.com/office/drawing/2014/main" id="{346DB2E4-9F5A-7470-8798-F173E604746F}"/>
              </a:ext>
            </a:extLst>
          </p:cNvPr>
          <p:cNvSpPr txBox="1"/>
          <p:nvPr/>
        </p:nvSpPr>
        <p:spPr>
          <a:xfrm>
            <a:off x="3533772" y="685800"/>
            <a:ext cx="7562851" cy="954107"/>
          </a:xfrm>
          <a:prstGeom prst="rect">
            <a:avLst/>
          </a:prstGeom>
          <a:noFill/>
        </p:spPr>
        <p:txBody>
          <a:bodyPr wrap="square">
            <a:spAutoFit/>
          </a:bodyPr>
          <a:lstStyle/>
          <a:p>
            <a:r>
              <a:rPr lang="en-US" sz="2800">
                <a:latin typeface="Lub Dub Medium" panose="020B0603030403020204" pitchFamily="34" charset="0"/>
              </a:rPr>
              <a:t>Table 7. Clinical Sudden Death Risk Factors for Adults and Children With HCM</a:t>
            </a:r>
          </a:p>
        </p:txBody>
      </p:sp>
      <p:graphicFrame>
        <p:nvGraphicFramePr>
          <p:cNvPr id="3" name="Table 2">
            <a:extLst>
              <a:ext uri="{FF2B5EF4-FFF2-40B4-BE49-F238E27FC236}">
                <a16:creationId xmlns:a16="http://schemas.microsoft.com/office/drawing/2014/main" id="{25A932D9-9AC9-1E58-0F56-2A59E063E509}"/>
              </a:ext>
            </a:extLst>
          </p:cNvPr>
          <p:cNvGraphicFramePr>
            <a:graphicFrameLocks noGrp="1"/>
          </p:cNvGraphicFramePr>
          <p:nvPr>
            <p:extLst>
              <p:ext uri="{D42A27DB-BD31-4B8C-83A1-F6EECF244321}">
                <p14:modId xmlns:p14="http://schemas.microsoft.com/office/powerpoint/2010/main" val="2970866785"/>
              </p:ext>
            </p:extLst>
          </p:nvPr>
        </p:nvGraphicFramePr>
        <p:xfrm>
          <a:off x="1416840" y="1828800"/>
          <a:ext cx="11796714" cy="4927092"/>
        </p:xfrm>
        <a:graphic>
          <a:graphicData uri="http://schemas.openxmlformats.org/drawingml/2006/table">
            <a:tbl>
              <a:tblPr firstRow="1" firstCol="1" lastRow="1" lastCol="1" bandRow="1" bandCol="1"/>
              <a:tblGrid>
                <a:gridCol w="2260755">
                  <a:extLst>
                    <a:ext uri="{9D8B030D-6E8A-4147-A177-3AD203B41FA5}">
                      <a16:colId xmlns:a16="http://schemas.microsoft.com/office/drawing/2014/main" val="1345295628"/>
                    </a:ext>
                  </a:extLst>
                </a:gridCol>
                <a:gridCol w="9535959">
                  <a:extLst>
                    <a:ext uri="{9D8B030D-6E8A-4147-A177-3AD203B41FA5}">
                      <a16:colId xmlns:a16="http://schemas.microsoft.com/office/drawing/2014/main" val="887254532"/>
                    </a:ext>
                  </a:extLst>
                </a:gridCol>
              </a:tblGrid>
              <a:tr h="406400">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Family</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history</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sudden</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death</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Sudden</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death</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judged</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definitively</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likely</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attributable</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first-degree</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close</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relatives</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are</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age.</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Close</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relatives</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would</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generally</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second-degree</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relatives;</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however,</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multiple</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SCDs</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tertiary relatives should also be considered relevant.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39754057"/>
                  </a:ext>
                </a:extLst>
              </a:tr>
              <a:tr h="629920">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Massive</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Wall thickness ≥30 mm in any segment within the chamber by echocardiography or CMR imaging; consideration</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this</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morphologic</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marker</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given</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borderline</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values</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≥28</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individual</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 at the discretion of the treating cardiologist. For pediatric patients with HCM, an absolute or z-score threshold</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wall</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thickness</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has</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been</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established;</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however,</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maximal</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wall thickness</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corresponds</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z-score ≥20</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&gt;10</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conjunction</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factors)</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appears</a:t>
                      </a:r>
                      <a:r>
                        <a:rPr lang="en-US" sz="1800"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3146302"/>
                  </a:ext>
                </a:extLst>
              </a:tr>
              <a:tr h="401320">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Unexplained</a:t>
                      </a:r>
                      <a:r>
                        <a:rPr lang="en-US" sz="1800"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syncope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64770">
                        <a:lnSpc>
                          <a:spcPct val="15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 unexplained episodes involving acute transient loss of consciousness, judged by history unlikely to be of neurocardiogenic</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(vasovagal)</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etiology,</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attributable</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LVOTO,</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especially</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when</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occurring</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within</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of evaluation (events beyond 5 y in the past do not appear to have relevance).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10971000"/>
                  </a:ext>
                </a:extLst>
              </a:tr>
              <a:tr h="172720">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 with LV systolic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dysfunction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Systolic</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dysfunction</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EF</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&lt;50%</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echocardiography</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CMR</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imaging.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47712936"/>
                  </a:ext>
                </a:extLst>
              </a:tr>
            </a:tbl>
          </a:graphicData>
        </a:graphic>
      </p:graphicFrame>
      <p:sp>
        <p:nvSpPr>
          <p:cNvPr id="6" name="TextBox 5">
            <a:extLst>
              <a:ext uri="{FF2B5EF4-FFF2-40B4-BE49-F238E27FC236}">
                <a16:creationId xmlns:a16="http://schemas.microsoft.com/office/drawing/2014/main" id="{38CF43DD-4C86-6FF9-8405-AE9F7FFDDD0A}"/>
              </a:ext>
            </a:extLst>
          </p:cNvPr>
          <p:cNvSpPr txBox="1"/>
          <p:nvPr/>
        </p:nvSpPr>
        <p:spPr>
          <a:xfrm>
            <a:off x="1279918" y="6897469"/>
            <a:ext cx="12070557" cy="646331"/>
          </a:xfrm>
          <a:prstGeom prst="rect">
            <a:avLst/>
          </a:prstGeom>
          <a:noFill/>
        </p:spPr>
        <p:txBody>
          <a:bodyPr wrap="square">
            <a:spAutoFit/>
          </a:bodyPr>
          <a:lstStyle/>
          <a:p>
            <a:r>
              <a:rPr lang="en-US" sz="1200">
                <a:latin typeface="Lub Dub Medium" panose="020B0603030403020204" pitchFamily="34" charset="0"/>
              </a:rPr>
              <a:t>CMR indicates cardiovascular magnetic resonance; ICD, implantable cardioverter-defibrillator; LGE, late gadolinium enhancement; LV, left ventricular; LVH, left ventricular hypertrophy; LVOTO, left ventricular outflow tract obstruction; NSVT, </a:t>
            </a:r>
            <a:r>
              <a:rPr lang="en-US" sz="1200" err="1">
                <a:latin typeface="Lub Dub Medium" panose="020B0603030403020204" pitchFamily="34" charset="0"/>
              </a:rPr>
              <a:t>nonsustained</a:t>
            </a:r>
            <a:r>
              <a:rPr lang="en-US" sz="1200">
                <a:latin typeface="Lub Dub Medium" panose="020B0603030403020204" pitchFamily="34" charset="0"/>
              </a:rPr>
              <a:t> ventricular tachycardia; SCD, sudden cardiac death; and VT, ventricular tachycardia.</a:t>
            </a:r>
          </a:p>
        </p:txBody>
      </p:sp>
    </p:spTree>
    <p:extLst>
      <p:ext uri="{BB962C8B-B14F-4D97-AF65-F5344CB8AC3E}">
        <p14:creationId xmlns:p14="http://schemas.microsoft.com/office/powerpoint/2010/main" val="2076526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DD2C43-B768-650F-6966-5300CA675F63}"/>
              </a:ext>
            </a:extLst>
          </p:cNvPr>
          <p:cNvSpPr txBox="1"/>
          <p:nvPr/>
        </p:nvSpPr>
        <p:spPr>
          <a:xfrm>
            <a:off x="3481387" y="838200"/>
            <a:ext cx="7667626" cy="954107"/>
          </a:xfrm>
          <a:prstGeom prst="rect">
            <a:avLst/>
          </a:prstGeom>
          <a:noFill/>
        </p:spPr>
        <p:txBody>
          <a:bodyPr wrap="square">
            <a:spAutoFit/>
          </a:bodyPr>
          <a:lstStyle/>
          <a:p>
            <a:r>
              <a:rPr lang="en-US" sz="2800">
                <a:latin typeface="Lub Dub Medium" panose="020B0603030403020204" pitchFamily="34" charset="0"/>
              </a:rPr>
              <a:t>Table 7. Clinical Sudden Death Risk Factors for Adults and Children With HCM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475A041-7576-6AFE-3A45-81A6F797149A}"/>
              </a:ext>
            </a:extLst>
          </p:cNvPr>
          <p:cNvGraphicFramePr>
            <a:graphicFrameLocks noGrp="1"/>
          </p:cNvGraphicFramePr>
          <p:nvPr>
            <p:extLst>
              <p:ext uri="{D42A27DB-BD31-4B8C-83A1-F6EECF244321}">
                <p14:modId xmlns:p14="http://schemas.microsoft.com/office/powerpoint/2010/main" val="4033361329"/>
              </p:ext>
            </p:extLst>
          </p:nvPr>
        </p:nvGraphicFramePr>
        <p:xfrm>
          <a:off x="1447800" y="1950212"/>
          <a:ext cx="11734800" cy="4329176"/>
        </p:xfrm>
        <a:graphic>
          <a:graphicData uri="http://schemas.openxmlformats.org/drawingml/2006/table">
            <a:tbl>
              <a:tblPr firstRow="1" firstCol="1" lastRow="1" lastCol="1" bandRow="1" bandCol="1"/>
              <a:tblGrid>
                <a:gridCol w="2248888">
                  <a:extLst>
                    <a:ext uri="{9D8B030D-6E8A-4147-A177-3AD203B41FA5}">
                      <a16:colId xmlns:a16="http://schemas.microsoft.com/office/drawing/2014/main" val="3666193826"/>
                    </a:ext>
                  </a:extLst>
                </a:gridCol>
                <a:gridCol w="9485912">
                  <a:extLst>
                    <a:ext uri="{9D8B030D-6E8A-4147-A177-3AD203B41FA5}">
                      <a16:colId xmlns:a16="http://schemas.microsoft.com/office/drawing/2014/main" val="2792791752"/>
                    </a:ext>
                  </a:extLst>
                </a:gridCol>
              </a:tblGrid>
              <a:tr h="286385">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a:t>
                      </a:r>
                      <a:r>
                        <a:rPr lang="en-US" sz="1800"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apical</a:t>
                      </a:r>
                      <a:r>
                        <a:rPr lang="en-US" sz="1800"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aneurysm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Apical</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aneurysm</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defined</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discrete</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thin-walled</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dyskinetic</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akinetic</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segment</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with transmural scar or LGE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most</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distal</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portion</a:t>
                      </a:r>
                      <a:r>
                        <a:rPr lang="en-US" sz="1800"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the LV chamber, independent of size. (In children, apical aneurysm is uncommon, and the risk has not been studied.)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22582355"/>
                  </a:ext>
                </a:extLst>
              </a:tr>
              <a:tr h="287020">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Extensive LGE</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CMR</a:t>
                      </a:r>
                      <a:r>
                        <a:rPr lang="en-US" sz="1800"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imaging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64770">
                        <a:lnSpc>
                          <a:spcPct val="15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Extensive</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LGE,</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representing</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replacement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fibrosis,</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either</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quantified</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estimated</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visual</a:t>
                      </a:r>
                      <a:r>
                        <a:rPr lang="en-US" sz="1800"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inspection, comprising ≥15% of LV mass (extent of LGE conferring risk has not been defined in children).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790440638"/>
                  </a:ext>
                </a:extLst>
              </a:tr>
              <a:tr h="401320">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NSVT</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ambulatory</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monitor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 beats at ≥120 bpm has generally been used in studies. It would seem most appropriate to place greater weight on NSVT as a risk marker when runs are frequent (</a:t>
                      </a:r>
                      <a:r>
                        <a:rPr lang="en-US" sz="180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longer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beats),</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faster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≥200</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bpm)</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occurring</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usually</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over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48</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monitoring.</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pediatric patients, a VT rate that exceeds the baseline sinus rate by &gt;20% is considered significant.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28509418"/>
                  </a:ext>
                </a:extLst>
              </a:tr>
              <a:tr h="401320">
                <a:tc>
                  <a:txBody>
                    <a:bodyPr/>
                    <a:lstStyle/>
                    <a:p>
                      <a:pPr marL="88900" marR="0">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Genotype status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50000"/>
                        </a:lnSpc>
                        <a:spcBef>
                          <a:spcPts val="0"/>
                        </a:spcBef>
                        <a:spcAft>
                          <a:spcPts val="0"/>
                        </a:spcAft>
                      </a:pPr>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Genotype-positive status (</a:t>
                      </a:r>
                      <a:r>
                        <a:rPr lang="en-US" sz="1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harboring a putatively disease-causing pathogenic/likely pathogenic variant) is associated with higher SCD risk in pediatric HCM patients.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4270565"/>
                  </a:ext>
                </a:extLst>
              </a:tr>
            </a:tbl>
          </a:graphicData>
        </a:graphic>
      </p:graphicFrame>
      <p:sp>
        <p:nvSpPr>
          <p:cNvPr id="4" name="TextBox 3">
            <a:extLst>
              <a:ext uri="{FF2B5EF4-FFF2-40B4-BE49-F238E27FC236}">
                <a16:creationId xmlns:a16="http://schemas.microsoft.com/office/drawing/2014/main" id="{03B69C88-4857-E5FA-BC7C-81F263F4D68A}"/>
              </a:ext>
            </a:extLst>
          </p:cNvPr>
          <p:cNvSpPr txBox="1"/>
          <p:nvPr/>
        </p:nvSpPr>
        <p:spPr>
          <a:xfrm>
            <a:off x="1295400" y="6437293"/>
            <a:ext cx="12039600" cy="646331"/>
          </a:xfrm>
          <a:prstGeom prst="rect">
            <a:avLst/>
          </a:prstGeom>
          <a:noFill/>
        </p:spPr>
        <p:txBody>
          <a:bodyPr wrap="square">
            <a:spAutoFit/>
          </a:bodyPr>
          <a:lstStyle/>
          <a:p>
            <a:r>
              <a:rPr lang="en-US" sz="1200" dirty="0">
                <a:latin typeface="Lub Dub Medium" panose="020B0603030403020204" pitchFamily="34" charset="0"/>
              </a:rPr>
              <a:t>BPM indicates beats per min; CMR indicates cardiovascular magnetic resonance; ICD, implantable cardioverter-defibrillator; LGE, late gadolinium enhancement; LV, left ventricular; LVH, left ventricular hypertrophy; LVOTO, left ventricular outflow tract obstruction; NSVT, </a:t>
            </a:r>
            <a:r>
              <a:rPr lang="en-US" sz="1200" dirty="0" err="1">
                <a:latin typeface="Lub Dub Medium" panose="020B0603030403020204" pitchFamily="34" charset="0"/>
              </a:rPr>
              <a:t>nonsustained</a:t>
            </a:r>
            <a:r>
              <a:rPr lang="en-US" sz="1200" dirty="0">
                <a:latin typeface="Lub Dub Medium" panose="020B0603030403020204" pitchFamily="34" charset="0"/>
              </a:rPr>
              <a:t> ventricular tachycardia; SCD, sudden cardiac death; and VT, ventricular tachycardia.</a:t>
            </a:r>
          </a:p>
        </p:txBody>
      </p:sp>
    </p:spTree>
    <p:extLst>
      <p:ext uri="{BB962C8B-B14F-4D97-AF65-F5344CB8AC3E}">
        <p14:creationId xmlns:p14="http://schemas.microsoft.com/office/powerpoint/2010/main" val="2684948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57</a:t>
            </a:fld>
            <a:endParaRPr lang="en-US"/>
          </a:p>
        </p:txBody>
      </p:sp>
      <p:sp>
        <p:nvSpPr>
          <p:cNvPr id="2" name="TextBox 1">
            <a:extLst>
              <a:ext uri="{FF2B5EF4-FFF2-40B4-BE49-F238E27FC236}">
                <a16:creationId xmlns:a16="http://schemas.microsoft.com/office/drawing/2014/main" id="{80D72B4B-5416-3CAA-DE64-827D74FAF6D5}"/>
              </a:ext>
            </a:extLst>
          </p:cNvPr>
          <p:cNvSpPr txBox="1"/>
          <p:nvPr/>
        </p:nvSpPr>
        <p:spPr>
          <a:xfrm>
            <a:off x="4129086" y="76200"/>
            <a:ext cx="6372228" cy="523220"/>
          </a:xfrm>
          <a:prstGeom prst="rect">
            <a:avLst/>
          </a:prstGeom>
          <a:noFill/>
        </p:spPr>
        <p:txBody>
          <a:bodyPr wrap="square">
            <a:spAutoFit/>
          </a:bodyPr>
          <a:lstStyle/>
          <a:p>
            <a:r>
              <a:rPr lang="en-US" sz="2800" dirty="0">
                <a:latin typeface="Lub Dub Medium" panose="020B0603030403020204" pitchFamily="34" charset="0"/>
              </a:rPr>
              <a:t>Patient Selection for ICD Placement</a:t>
            </a:r>
          </a:p>
        </p:txBody>
      </p:sp>
      <p:graphicFrame>
        <p:nvGraphicFramePr>
          <p:cNvPr id="3" name="Table 2">
            <a:extLst>
              <a:ext uri="{FF2B5EF4-FFF2-40B4-BE49-F238E27FC236}">
                <a16:creationId xmlns:a16="http://schemas.microsoft.com/office/drawing/2014/main" id="{3AED0552-B23A-E181-7498-4CCC4F053297}"/>
              </a:ext>
            </a:extLst>
          </p:cNvPr>
          <p:cNvGraphicFramePr>
            <a:graphicFrameLocks noGrp="1"/>
          </p:cNvGraphicFramePr>
          <p:nvPr>
            <p:extLst>
              <p:ext uri="{D42A27DB-BD31-4B8C-83A1-F6EECF244321}">
                <p14:modId xmlns:p14="http://schemas.microsoft.com/office/powerpoint/2010/main" val="733760484"/>
              </p:ext>
            </p:extLst>
          </p:nvPr>
        </p:nvGraphicFramePr>
        <p:xfrm>
          <a:off x="1366778" y="1350891"/>
          <a:ext cx="12352337" cy="5995591"/>
        </p:xfrm>
        <a:graphic>
          <a:graphicData uri="http://schemas.openxmlformats.org/drawingml/2006/table">
            <a:tbl>
              <a:tblPr firstRow="1" firstCol="1" lastRow="1" lastCol="1" bandRow="1" bandCol="1"/>
              <a:tblGrid>
                <a:gridCol w="1078044">
                  <a:extLst>
                    <a:ext uri="{9D8B030D-6E8A-4147-A177-3AD203B41FA5}">
                      <a16:colId xmlns:a16="http://schemas.microsoft.com/office/drawing/2014/main" val="1213024821"/>
                    </a:ext>
                  </a:extLst>
                </a:gridCol>
                <a:gridCol w="975658">
                  <a:extLst>
                    <a:ext uri="{9D8B030D-6E8A-4147-A177-3AD203B41FA5}">
                      <a16:colId xmlns:a16="http://schemas.microsoft.com/office/drawing/2014/main" val="2675646025"/>
                    </a:ext>
                  </a:extLst>
                </a:gridCol>
                <a:gridCol w="10298635">
                  <a:extLst>
                    <a:ext uri="{9D8B030D-6E8A-4147-A177-3AD203B41FA5}">
                      <a16:colId xmlns:a16="http://schemas.microsoft.com/office/drawing/2014/main" val="794660447"/>
                    </a:ext>
                  </a:extLst>
                </a:gridCol>
              </a:tblGrid>
              <a:tr h="420755">
                <a:tc gridSpan="3">
                  <a:txBody>
                    <a:bodyPr/>
                    <a:lstStyle/>
                    <a:p>
                      <a:pPr marL="88900" marR="0" algn="ctr">
                        <a:spcBef>
                          <a:spcPts val="0"/>
                        </a:spcBef>
                        <a:spcAft>
                          <a:spcPts val="0"/>
                        </a:spcAft>
                      </a:pPr>
                      <a:r>
                        <a:rPr lang="en-US" sz="1800" b="1" spc="-10">
                          <a:effectLst/>
                          <a:latin typeface="Times New Roman" panose="02020603050405020304" pitchFamily="18" charset="0"/>
                          <a:cs typeface="Times New Roman" panose="02020603050405020304" pitchFamily="18" charset="0"/>
                        </a:rPr>
                        <a:t>Recommendations</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for</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ICD</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Placement</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in</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High-Risk</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Patients</a:t>
                      </a:r>
                      <a:r>
                        <a:rPr lang="en-US" sz="1800" b="1" spc="-2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With</a:t>
                      </a:r>
                      <a:r>
                        <a:rPr lang="en-US" sz="1800" b="1" spc="200">
                          <a:effectLst/>
                          <a:latin typeface="Times New Roman" panose="02020603050405020304" pitchFamily="18" charset="0"/>
                          <a:cs typeface="Times New Roman" panose="02020603050405020304" pitchFamily="18" charset="0"/>
                        </a:rPr>
                        <a:t> </a:t>
                      </a:r>
                      <a:r>
                        <a:rPr lang="en-US" sz="1800" b="1" spc="-20">
                          <a:effectLst/>
                          <a:latin typeface="Times New Roman" panose="02020603050405020304" pitchFamily="18" charset="0"/>
                          <a:cs typeface="Times New Roman" panose="02020603050405020304" pitchFamily="18" charset="0"/>
                        </a:rPr>
                        <a:t>HCM</a:t>
                      </a:r>
                      <a:r>
                        <a:rPr lang="en-US" sz="1800" b="1">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Placement</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High-Risk</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14831854"/>
                  </a:ext>
                </a:extLst>
              </a:tr>
              <a:tr h="210377">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02310829"/>
                  </a:ext>
                </a:extLst>
              </a:tr>
              <a:tr h="1224474">
                <a:tc>
                  <a:txBody>
                    <a:bodyPr/>
                    <a:lstStyle/>
                    <a:p>
                      <a:pPr marL="317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47625" indent="-342900">
                        <a:lnSpc>
                          <a:spcPct val="150000"/>
                        </a:lnSpc>
                        <a:spcBef>
                          <a:spcPts val="0"/>
                        </a:spcBef>
                        <a:spcAft>
                          <a:spcPts val="0"/>
                        </a:spcAft>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application of individual clinical judgment is recommended when assessing the prognostic strength of conventional risk marker(s) within the clinical profile of the individual patient, as well as a thorough and balanced discussion of the evidence, benefits, and estimated risks to engage the fully informed patient’s active participation in ICD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decision-making.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17993692"/>
                  </a:ext>
                </a:extLst>
              </a:tr>
              <a:tr h="593342">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indent="-342900">
                        <a:lnSpc>
                          <a:spcPct val="150000"/>
                        </a:lnSpc>
                        <a:spcBef>
                          <a:spcPts val="0"/>
                        </a:spcBef>
                        <a:spcAft>
                          <a:spcPts val="0"/>
                        </a:spcAft>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and previous documented cardiac arrest or sustained VT, ICD placement</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baseline="30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61818622"/>
                  </a:ext>
                </a:extLst>
              </a:tr>
              <a:tr h="2802303">
                <a:tc>
                  <a:txBody>
                    <a:bodyPr/>
                    <a:lstStyle/>
                    <a:p>
                      <a:pPr marL="53975"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13335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116205" lvl="0" indent="-342900">
                        <a:lnSpc>
                          <a:spcPct val="150000"/>
                        </a:lnSpc>
                        <a:spcBef>
                          <a:spcPts val="0"/>
                        </a:spcBef>
                        <a:spcAft>
                          <a:spcPts val="0"/>
                        </a:spcAft>
                        <a:buClr>
                          <a:srgbClr val="231F20"/>
                        </a:buClr>
                        <a:buSzPct val="100000"/>
                        <a:buFont typeface="+mj-lt"/>
                        <a:buAutoNum type="arabicPeriod" startAt="3"/>
                        <a:tabLst>
                          <a:tab pos="215900"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For adult patients with HCM with ≥1 major risk</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factors</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for</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SCD,</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it</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is</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reasonable</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to</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offer an</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ICD.</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These</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major</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risk</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factors</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include</a:t>
                      </a:r>
                      <a:r>
                        <a:rPr lang="en-US" sz="1800" b="1" baseline="3000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(Figure 3, Table 7):</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23190" lvl="1" indent="-285750" algn="just">
                        <a:lnSpc>
                          <a:spcPct val="100000"/>
                        </a:lnSpc>
                        <a:spcBef>
                          <a:spcPts val="0"/>
                        </a:spcBef>
                        <a:spcAft>
                          <a:spcPts val="0"/>
                        </a:spcAft>
                        <a:buClr>
                          <a:srgbClr val="231F20"/>
                        </a:buClr>
                        <a:buSzPts val="1200"/>
                        <a:buFont typeface="Times New Roman" panose="02020603050405020304" pitchFamily="18" charset="0"/>
                        <a:buAutoNum type="alphaLcPeriod"/>
                        <a:tabLst>
                          <a:tab pos="34353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Sudden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death</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judged</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definitively</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or</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likely attributable</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to</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HCM</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first-degree</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or close</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relatives</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who</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are</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≤50</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years</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age;</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23190" lvl="1" indent="-285750" algn="just">
                        <a:lnSpc>
                          <a:spcPct val="100000"/>
                        </a:lnSpc>
                        <a:spcBef>
                          <a:spcPts val="0"/>
                        </a:spcBef>
                        <a:spcAft>
                          <a:spcPts val="0"/>
                        </a:spcAft>
                        <a:buClr>
                          <a:srgbClr val="231F20"/>
                        </a:buClr>
                        <a:buSzPts val="1200"/>
                        <a:buFont typeface="Times New Roman" panose="02020603050405020304" pitchFamily="18" charset="0"/>
                        <a:buAutoNum type="alphaLcPeriod"/>
                        <a:tabLst>
                          <a:tab pos="343535" algn="l"/>
                        </a:tabLst>
                      </a:pPr>
                      <a:r>
                        <a:rPr lang="en-US" sz="1800" b="1" dirty="0">
                          <a:effectLst/>
                          <a:latin typeface="Times New Roman" panose="02020603050405020304" pitchFamily="18" charset="0"/>
                          <a:ea typeface="Gill Sans MT" panose="020B0502020104020203" pitchFamily="34" charset="0"/>
                          <a:cs typeface="Times New Roman" panose="02020603050405020304" pitchFamily="18" charset="0"/>
                        </a:rPr>
                        <a:t>Massive</a:t>
                      </a:r>
                      <a:r>
                        <a:rPr lang="en-US" sz="1800" b="1" spc="25" dirty="0">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effectLst/>
                          <a:latin typeface="Times New Roman" panose="02020603050405020304" pitchFamily="18" charset="0"/>
                          <a:ea typeface="Gill Sans MT" panose="020B0502020104020203" pitchFamily="34" charset="0"/>
                          <a:cs typeface="Times New Roman" panose="02020603050405020304" pitchFamily="18" charset="0"/>
                        </a:rPr>
                        <a:t>LVH</a:t>
                      </a:r>
                      <a:r>
                        <a:rPr lang="en-US" sz="1800" b="1" spc="25" dirty="0">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effectLst/>
                          <a:latin typeface="Times New Roman" panose="02020603050405020304" pitchFamily="18" charset="0"/>
                          <a:ea typeface="Gill Sans MT" panose="020B0502020104020203" pitchFamily="34" charset="0"/>
                          <a:cs typeface="Times New Roman" panose="02020603050405020304" pitchFamily="18" charset="0"/>
                        </a:rPr>
                        <a:t>≥30</a:t>
                      </a:r>
                      <a:r>
                        <a:rPr lang="en-US" sz="1800" b="1" spc="25" dirty="0">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effectLst/>
                          <a:latin typeface="Times New Roman" panose="02020603050405020304" pitchFamily="18" charset="0"/>
                          <a:ea typeface="Gill Sans MT" panose="020B0502020104020203" pitchFamily="34" charset="0"/>
                          <a:cs typeface="Times New Roman" panose="02020603050405020304" pitchFamily="18" charset="0"/>
                        </a:rPr>
                        <a:t>mm</a:t>
                      </a:r>
                      <a:r>
                        <a:rPr lang="en-US" sz="1800" b="1" spc="25" dirty="0">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25" dirty="0">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effectLst/>
                          <a:latin typeface="Times New Roman" panose="02020603050405020304" pitchFamily="18" charset="0"/>
                          <a:ea typeface="Gill Sans MT" panose="020B0502020104020203" pitchFamily="34" charset="0"/>
                          <a:cs typeface="Times New Roman" panose="02020603050405020304" pitchFamily="18" charset="0"/>
                        </a:rPr>
                        <a:t>any</a:t>
                      </a:r>
                      <a:r>
                        <a:rPr lang="en-US" sz="1800" b="1" spc="25" dirty="0">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effectLst/>
                          <a:latin typeface="Times New Roman" panose="02020603050405020304" pitchFamily="18" charset="0"/>
                          <a:ea typeface="Gill Sans MT" panose="020B0502020104020203" pitchFamily="34" charset="0"/>
                          <a:cs typeface="Times New Roman" panose="02020603050405020304" pitchFamily="18" charset="0"/>
                        </a:rPr>
                        <a:t>LV</a:t>
                      </a:r>
                      <a:r>
                        <a:rPr lang="en-US" sz="1800" b="1" spc="25" dirty="0">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effectLst/>
                          <a:latin typeface="Times New Roman" panose="02020603050405020304" pitchFamily="18" charset="0"/>
                          <a:ea typeface="Gill Sans MT" panose="020B0502020104020203" pitchFamily="34" charset="0"/>
                          <a:cs typeface="Times New Roman" panose="02020603050405020304" pitchFamily="18" charset="0"/>
                        </a:rPr>
                        <a:t>segment;</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62230" lvl="1" indent="-285750">
                        <a:lnSpc>
                          <a:spcPct val="100000"/>
                        </a:lnSpc>
                        <a:spcBef>
                          <a:spcPts val="0"/>
                        </a:spcBef>
                        <a:spcAft>
                          <a:spcPts val="0"/>
                        </a:spcAft>
                        <a:buClr>
                          <a:srgbClr val="231F20"/>
                        </a:buClr>
                        <a:buSzPts val="1200"/>
                        <a:buFont typeface="Times New Roman" panose="02020603050405020304" pitchFamily="18" charset="0"/>
                        <a:buAutoNum type="alphaLcPeriod"/>
                        <a:tabLst>
                          <a:tab pos="34353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 recent episodes of syncope suspected by clinical history to be arrhythmic (</a:t>
                      </a:r>
                      <a:r>
                        <a:rPr lang="en-US" sz="1800" b="1" dirty="0" err="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ie</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unlikely</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to</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be</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neurocardiogenic</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[vasovagal] etiology, or related to LVOTO);</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62230" lvl="1" indent="-285750">
                        <a:lnSpc>
                          <a:spcPct val="100000"/>
                        </a:lnSpc>
                        <a:spcBef>
                          <a:spcPts val="0"/>
                        </a:spcBef>
                        <a:spcAft>
                          <a:spcPts val="0"/>
                        </a:spcAft>
                        <a:buClr>
                          <a:srgbClr val="231F20"/>
                        </a:buClr>
                        <a:buSzPts val="1200"/>
                        <a:buFont typeface="Times New Roman" panose="02020603050405020304" pitchFamily="18" charset="0"/>
                        <a:buAutoNum type="alphaLcPeriod"/>
                        <a:tabLst>
                          <a:tab pos="34353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LV apical aneurysm with transmural scar or LGE</a:t>
                      </a:r>
                      <a:r>
                        <a:rPr lang="en-US" sz="1800" b="1"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0" lvl="1" indent="-285750">
                        <a:lnSpc>
                          <a:spcPct val="100000"/>
                        </a:lnSpc>
                        <a:spcBef>
                          <a:spcPts val="0"/>
                        </a:spcBef>
                        <a:spcAft>
                          <a:spcPts val="0"/>
                        </a:spcAft>
                        <a:buClr>
                          <a:srgbClr val="231F20"/>
                        </a:buClr>
                        <a:buSzPts val="1200"/>
                        <a:buFont typeface="Times New Roman" panose="02020603050405020304" pitchFamily="18" charset="0"/>
                        <a:buAutoNum type="alphaLcPeriod"/>
                        <a:tabLst>
                          <a:tab pos="34353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LV</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systolic</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dysfunction</a:t>
                      </a:r>
                      <a:r>
                        <a:rPr lang="en-US" sz="1800" b="1" spc="1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(EF</a:t>
                      </a:r>
                      <a:r>
                        <a:rPr lang="en-US" sz="1800" b="1" spc="2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&lt;50%).</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27219384"/>
                  </a:ext>
                </a:extLst>
              </a:tr>
            </a:tbl>
          </a:graphicData>
        </a:graphic>
      </p:graphicFrame>
    </p:spTree>
    <p:extLst>
      <p:ext uri="{BB962C8B-B14F-4D97-AF65-F5344CB8AC3E}">
        <p14:creationId xmlns:p14="http://schemas.microsoft.com/office/powerpoint/2010/main" val="3300913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EA161-B762-56A0-B22D-83828C333183}"/>
              </a:ext>
            </a:extLst>
          </p:cNvPr>
          <p:cNvSpPr txBox="1"/>
          <p:nvPr/>
        </p:nvSpPr>
        <p:spPr>
          <a:xfrm>
            <a:off x="3474242" y="762000"/>
            <a:ext cx="7681914" cy="523220"/>
          </a:xfrm>
          <a:prstGeom prst="rect">
            <a:avLst/>
          </a:prstGeom>
          <a:noFill/>
        </p:spPr>
        <p:txBody>
          <a:bodyPr wrap="square">
            <a:spAutoFit/>
          </a:bodyPr>
          <a:lstStyle/>
          <a:p>
            <a:r>
              <a:rPr lang="en-US" sz="2800" dirty="0">
                <a:latin typeface="Lub Dub Medium" panose="020B0603030403020204" pitchFamily="34" charset="0"/>
              </a:rPr>
              <a:t>Patient Selection for ICD Placement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1F28F5E-56A9-9BDF-E6DF-2B05021D1630}"/>
              </a:ext>
            </a:extLst>
          </p:cNvPr>
          <p:cNvGraphicFramePr>
            <a:graphicFrameLocks noGrp="1"/>
          </p:cNvGraphicFramePr>
          <p:nvPr>
            <p:extLst>
              <p:ext uri="{D42A27DB-BD31-4B8C-83A1-F6EECF244321}">
                <p14:modId xmlns:p14="http://schemas.microsoft.com/office/powerpoint/2010/main" val="566154231"/>
              </p:ext>
            </p:extLst>
          </p:nvPr>
        </p:nvGraphicFramePr>
        <p:xfrm>
          <a:off x="419099" y="1447800"/>
          <a:ext cx="13792201" cy="6088085"/>
        </p:xfrm>
        <a:graphic>
          <a:graphicData uri="http://schemas.openxmlformats.org/drawingml/2006/table">
            <a:tbl>
              <a:tblPr firstRow="1" firstCol="1" lastRow="1" lastCol="1" bandRow="1" bandCol="1"/>
              <a:tblGrid>
                <a:gridCol w="1203708">
                  <a:extLst>
                    <a:ext uri="{9D8B030D-6E8A-4147-A177-3AD203B41FA5}">
                      <a16:colId xmlns:a16="http://schemas.microsoft.com/office/drawing/2014/main" val="342517057"/>
                    </a:ext>
                  </a:extLst>
                </a:gridCol>
                <a:gridCol w="1089389">
                  <a:extLst>
                    <a:ext uri="{9D8B030D-6E8A-4147-A177-3AD203B41FA5}">
                      <a16:colId xmlns:a16="http://schemas.microsoft.com/office/drawing/2014/main" val="472951310"/>
                    </a:ext>
                  </a:extLst>
                </a:gridCol>
                <a:gridCol w="11499104">
                  <a:extLst>
                    <a:ext uri="{9D8B030D-6E8A-4147-A177-3AD203B41FA5}">
                      <a16:colId xmlns:a16="http://schemas.microsoft.com/office/drawing/2014/main" val="3502074430"/>
                    </a:ext>
                  </a:extLst>
                </a:gridCol>
              </a:tblGrid>
              <a:tr h="1179000">
                <a:tc>
                  <a:txBody>
                    <a:bodyPr/>
                    <a:lstStyle/>
                    <a:p>
                      <a:pPr marL="5461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133350" marR="0" algn="l">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93980" indent="-342900">
                        <a:lnSpc>
                          <a:spcPct val="150000"/>
                        </a:lnSpc>
                        <a:spcBef>
                          <a:spcPts val="0"/>
                        </a:spcBef>
                        <a:spcAft>
                          <a:spcPts val="0"/>
                        </a:spcAft>
                        <a:buFont typeface="+mj-lt"/>
                        <a:buAutoNum type="arabicPeriod" startAt="4"/>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children with HCM who have ≥1 conventional risk factors, including unexplained syncope, massive LVH, NSVT, or family history of early HCM-related SCD, ICD placement is reasonable after considering the relatively high complication rates of long-term ICD placement in younger patients</a:t>
                      </a:r>
                      <a:r>
                        <a:rPr lang="en-US" sz="1800" b="1"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3, Table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42815976"/>
                  </a:ext>
                </a:extLst>
              </a:tr>
              <a:tr h="842143">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44450" indent="-342900">
                        <a:lnSpc>
                          <a:spcPct val="150000"/>
                        </a:lnSpc>
                        <a:spcBef>
                          <a:spcPts val="0"/>
                        </a:spcBef>
                        <a:spcAft>
                          <a:spcPts val="0"/>
                        </a:spcAft>
                        <a:buFont typeface="+mj-lt"/>
                        <a:buAutoNum type="arabicPeriod" startAt="5"/>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major</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SCD</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factor,</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discussion</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the estimated 5-year sudden death risk and mortality rates can be useful during the shared</a:t>
                      </a:r>
                      <a:r>
                        <a:rPr lang="en-US" sz="1800" b="1" spc="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decision-making process for ICD placement</a:t>
                      </a:r>
                      <a:r>
                        <a:rPr lang="en-US" sz="1800" b="1"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3, Table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61608180"/>
                  </a:ext>
                </a:extLst>
              </a:tr>
              <a:tr h="1347429">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44450" indent="-342900">
                        <a:lnSpc>
                          <a:spcPct val="150000"/>
                        </a:lnSpc>
                        <a:spcBef>
                          <a:spcPts val="0"/>
                        </a:spcBef>
                        <a:spcAft>
                          <a:spcPts val="0"/>
                        </a:spcAft>
                        <a:buFont typeface="+mj-lt"/>
                        <a:buAutoNum type="arabicPeriod" startAt="6"/>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select</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adult</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without major SCD risk factors after clinical assessment, or in whom the decision to proceed with</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placement</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remains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otherwise</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uncertain, ICD may be considered in patients with extensive LGE by contrast-enhanced CMR imaging</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NSVT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present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on</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ambulatory</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monitoring</a:t>
                      </a:r>
                      <a:r>
                        <a:rPr lang="en-US" sz="1800" b="1"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3, Table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03000161"/>
                  </a:ext>
                </a:extLst>
              </a:tr>
              <a:tr h="842143">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40005" indent="-342900">
                        <a:lnSpc>
                          <a:spcPct val="150000"/>
                        </a:lnSpc>
                        <a:spcBef>
                          <a:spcPts val="0"/>
                        </a:spcBef>
                        <a:spcAft>
                          <a:spcPts val="0"/>
                        </a:spcAft>
                        <a:buFont typeface="+mj-lt"/>
                        <a:buAutoNum type="arabicPeriod" startAt="7"/>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pediatric</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 it can be useful to consider additional factors such as extensive LGE on contrast-enhanced CMR imaging and systolic dysfunction in risk stratification for ICD shared decision-making</a:t>
                      </a:r>
                      <a:r>
                        <a:rPr lang="en-US" sz="1800" b="1"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(Figure 3, Table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48487003"/>
                  </a:ext>
                </a:extLst>
              </a:tr>
              <a:tr h="505286">
                <a:tc>
                  <a:txBody>
                    <a:bodyPr/>
                    <a:lstStyle/>
                    <a:p>
                      <a:pPr marL="0" marR="51435"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34290" indent="-342900">
                        <a:lnSpc>
                          <a:spcPct val="150000"/>
                        </a:lnSpc>
                        <a:spcBef>
                          <a:spcPts val="0"/>
                        </a:spcBef>
                        <a:spcAft>
                          <a:spcPts val="0"/>
                        </a:spcAft>
                        <a:buFont typeface="+mj-lt"/>
                        <a:buAutoNum type="arabicPeriod" startAt="8"/>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without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factors,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 placement should not be performed.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50245677"/>
                  </a:ext>
                </a:extLst>
              </a:tr>
              <a:tr h="505286">
                <a:tc>
                  <a:txBody>
                    <a:bodyPr/>
                    <a:lstStyle/>
                    <a:p>
                      <a:pPr marL="0" marR="51435"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34290" indent="-342900">
                        <a:lnSpc>
                          <a:spcPct val="150000"/>
                        </a:lnSpc>
                        <a:spcBef>
                          <a:spcPts val="0"/>
                        </a:spcBef>
                        <a:spcAft>
                          <a:spcPts val="0"/>
                        </a:spcAft>
                        <a:buFont typeface="+mj-lt"/>
                        <a:buAutoNum type="arabicPeriod" startAt="9"/>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placement</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 sole purpose of participation in competitive athletics should not be performed.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46580897"/>
                  </a:ext>
                </a:extLst>
              </a:tr>
            </a:tbl>
          </a:graphicData>
        </a:graphic>
      </p:graphicFrame>
    </p:spTree>
    <p:extLst>
      <p:ext uri="{BB962C8B-B14F-4D97-AF65-F5344CB8AC3E}">
        <p14:creationId xmlns:p14="http://schemas.microsoft.com/office/powerpoint/2010/main" val="3485932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59</a:t>
            </a:fld>
            <a:endParaRPr lang="en-US"/>
          </a:p>
        </p:txBody>
      </p:sp>
      <p:sp>
        <p:nvSpPr>
          <p:cNvPr id="2" name="TextBox 1">
            <a:extLst>
              <a:ext uri="{FF2B5EF4-FFF2-40B4-BE49-F238E27FC236}">
                <a16:creationId xmlns:a16="http://schemas.microsoft.com/office/drawing/2014/main" id="{8CA58EE0-8018-B78E-9C5B-D45D58A34DD1}"/>
              </a:ext>
            </a:extLst>
          </p:cNvPr>
          <p:cNvSpPr txBox="1"/>
          <p:nvPr/>
        </p:nvSpPr>
        <p:spPr>
          <a:xfrm>
            <a:off x="304800" y="1371600"/>
            <a:ext cx="1859758" cy="2246769"/>
          </a:xfrm>
          <a:prstGeom prst="rect">
            <a:avLst/>
          </a:prstGeom>
          <a:noFill/>
        </p:spPr>
        <p:txBody>
          <a:bodyPr wrap="square">
            <a:spAutoFit/>
          </a:bodyPr>
          <a:lstStyle/>
          <a:p>
            <a:r>
              <a:rPr lang="en-US" sz="2800">
                <a:latin typeface="Lub Dub Medium" panose="020B0603030403020204" pitchFamily="34" charset="0"/>
              </a:rPr>
              <a:t>Figure 3. Patient Selection for ICD Use.</a:t>
            </a:r>
          </a:p>
        </p:txBody>
      </p:sp>
      <p:sp>
        <p:nvSpPr>
          <p:cNvPr id="6" name="TextBox 5">
            <a:extLst>
              <a:ext uri="{FF2B5EF4-FFF2-40B4-BE49-F238E27FC236}">
                <a16:creationId xmlns:a16="http://schemas.microsoft.com/office/drawing/2014/main" id="{37F503B0-3F1A-F797-C546-08E34C973153}"/>
              </a:ext>
            </a:extLst>
          </p:cNvPr>
          <p:cNvSpPr txBox="1"/>
          <p:nvPr/>
        </p:nvSpPr>
        <p:spPr>
          <a:xfrm>
            <a:off x="304800" y="4284077"/>
            <a:ext cx="2362200" cy="276999"/>
          </a:xfrm>
          <a:prstGeom prst="rect">
            <a:avLst/>
          </a:prstGeom>
          <a:noFill/>
        </p:spPr>
        <p:txBody>
          <a:bodyPr wrap="square">
            <a:spAutoFit/>
          </a:bodyPr>
          <a:lstStyle/>
          <a:p>
            <a:r>
              <a:rPr lang="en-US" sz="1200" b="1">
                <a:latin typeface="Lub Dub Medium" panose="020B0603030403020204" pitchFamily="34" charset="0"/>
              </a:rPr>
              <a:t>Colors correspond to Table 2. </a:t>
            </a:r>
          </a:p>
        </p:txBody>
      </p:sp>
      <p:sp>
        <p:nvSpPr>
          <p:cNvPr id="8" name="TextBox 7">
            <a:extLst>
              <a:ext uri="{FF2B5EF4-FFF2-40B4-BE49-F238E27FC236}">
                <a16:creationId xmlns:a16="http://schemas.microsoft.com/office/drawing/2014/main" id="{E520FC55-EFFE-C77B-FE8E-00143C4D2742}"/>
              </a:ext>
            </a:extLst>
          </p:cNvPr>
          <p:cNvSpPr txBox="1"/>
          <p:nvPr/>
        </p:nvSpPr>
        <p:spPr>
          <a:xfrm>
            <a:off x="304800" y="4953000"/>
            <a:ext cx="2895600" cy="2492990"/>
          </a:xfrm>
          <a:prstGeom prst="rect">
            <a:avLst/>
          </a:prstGeom>
          <a:noFill/>
        </p:spPr>
        <p:txBody>
          <a:bodyPr wrap="square">
            <a:spAutoFit/>
          </a:bodyPr>
          <a:lstStyle/>
          <a:p>
            <a:r>
              <a:rPr lang="en-US" sz="1200" dirty="0">
                <a:latin typeface="Lub Dub Medium" panose="020B0603030403020204" pitchFamily="34" charset="0"/>
              </a:rPr>
              <a:t>*ICD decisions in pediatric patients with HCM are based on ≥1 of these major risk factors: family history of HCM SCD, NSVT on ambulatory monitor, massive LVH, and unexplained syncope.</a:t>
            </a:r>
          </a:p>
          <a:p>
            <a:r>
              <a:rPr lang="en-US" sz="1200" dirty="0">
                <a:latin typeface="Lub Dub Medium" panose="020B0603030403020204" pitchFamily="34" charset="0"/>
              </a:rPr>
              <a:t> †5-Year risk estimates can be considered to fully inform patients during shared decision-making discussions. </a:t>
            </a:r>
          </a:p>
          <a:p>
            <a:r>
              <a:rPr lang="en-US" sz="1200" dirty="0">
                <a:latin typeface="Lub Dub Medium" panose="020B0603030403020204" pitchFamily="34" charset="0"/>
              </a:rPr>
              <a:t>‡It would seem most appropriate to place greater weight on frequent, longer, and faster runs of NSVT.</a:t>
            </a:r>
          </a:p>
        </p:txBody>
      </p:sp>
      <p:sp>
        <p:nvSpPr>
          <p:cNvPr id="10" name="TextBox 9">
            <a:extLst>
              <a:ext uri="{FF2B5EF4-FFF2-40B4-BE49-F238E27FC236}">
                <a16:creationId xmlns:a16="http://schemas.microsoft.com/office/drawing/2014/main" id="{912D0E79-A812-1505-6C6D-AC439A9CA4DC}"/>
              </a:ext>
            </a:extLst>
          </p:cNvPr>
          <p:cNvSpPr txBox="1"/>
          <p:nvPr/>
        </p:nvSpPr>
        <p:spPr>
          <a:xfrm>
            <a:off x="11712577" y="5166498"/>
            <a:ext cx="2757485" cy="2308324"/>
          </a:xfrm>
          <a:prstGeom prst="rect">
            <a:avLst/>
          </a:prstGeom>
          <a:noFill/>
        </p:spPr>
        <p:txBody>
          <a:bodyPr wrap="square">
            <a:spAutoFit/>
          </a:bodyPr>
          <a:lstStyle/>
          <a:p>
            <a:r>
              <a:rPr lang="en-US" sz="1200">
                <a:latin typeface="Lub Dub Medium" panose="020B0603030403020204" pitchFamily="34" charset="0"/>
              </a:rPr>
              <a:t>CMR indicates cardiovascular magnetic resonance; EF, ejection fraction; FH, family history; HCM, hypertrophic cardiomyopathy; ICD, implantable cardioverter-defibrillator; LGE, late gadolinium enhancement; LVH, left ventricular hypertrophy; NSVT, </a:t>
            </a:r>
            <a:r>
              <a:rPr lang="en-US" sz="1200" err="1">
                <a:latin typeface="Lub Dub Medium" panose="020B0603030403020204" pitchFamily="34" charset="0"/>
              </a:rPr>
              <a:t>nonsustained</a:t>
            </a:r>
            <a:r>
              <a:rPr lang="en-US" sz="1200">
                <a:latin typeface="Lub Dub Medium" panose="020B0603030403020204" pitchFamily="34" charset="0"/>
              </a:rPr>
              <a:t> ventricular tachycardia; SCD, sudden cardiac death; VF, ventricular fibrillation; and VT, ventricular tachycardia.</a:t>
            </a:r>
          </a:p>
        </p:txBody>
      </p:sp>
      <p:pic>
        <p:nvPicPr>
          <p:cNvPr id="7" name="Picture 6" descr="A diagram of a flowchart&#10;&#10;Description automatically generated">
            <a:extLst>
              <a:ext uri="{FF2B5EF4-FFF2-40B4-BE49-F238E27FC236}">
                <a16:creationId xmlns:a16="http://schemas.microsoft.com/office/drawing/2014/main" id="{3136F373-B5F2-9531-E112-1FC8CD439A6D}"/>
              </a:ext>
            </a:extLst>
          </p:cNvPr>
          <p:cNvPicPr>
            <a:picLocks noChangeAspect="1"/>
          </p:cNvPicPr>
          <p:nvPr/>
        </p:nvPicPr>
        <p:blipFill rotWithShape="1">
          <a:blip r:embed="rId2">
            <a:extLst>
              <a:ext uri="{28A0092B-C50C-407E-A947-70E740481C1C}">
                <a14:useLocalDpi xmlns:a14="http://schemas.microsoft.com/office/drawing/2010/main" val="0"/>
              </a:ext>
            </a:extLst>
          </a:blip>
          <a:srcRect t="8621" b="23549"/>
          <a:stretch/>
        </p:blipFill>
        <p:spPr>
          <a:xfrm>
            <a:off x="3592028" y="65849"/>
            <a:ext cx="7587149" cy="7462298"/>
          </a:xfrm>
          <a:prstGeom prst="rect">
            <a:avLst/>
          </a:prstGeom>
        </p:spPr>
      </p:pic>
    </p:spTree>
    <p:extLst>
      <p:ext uri="{BB962C8B-B14F-4D97-AF65-F5344CB8AC3E}">
        <p14:creationId xmlns:p14="http://schemas.microsoft.com/office/powerpoint/2010/main" val="395069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52BD0F-7C22-040E-A4EE-A97192E60BA6}"/>
              </a:ext>
            </a:extLst>
          </p:cNvPr>
          <p:cNvGraphicFramePr>
            <a:graphicFrameLocks noGrp="1"/>
          </p:cNvGraphicFramePr>
          <p:nvPr>
            <p:extLst>
              <p:ext uri="{D42A27DB-BD31-4B8C-83A1-F6EECF244321}">
                <p14:modId xmlns:p14="http://schemas.microsoft.com/office/powerpoint/2010/main" val="1866484954"/>
              </p:ext>
            </p:extLst>
          </p:nvPr>
        </p:nvGraphicFramePr>
        <p:xfrm>
          <a:off x="1006475" y="2057400"/>
          <a:ext cx="12617450" cy="4389120"/>
        </p:xfrm>
        <a:graphic>
          <a:graphicData uri="http://schemas.openxmlformats.org/drawingml/2006/table">
            <a:tbl>
              <a:tblPr firstRow="1" firstCol="1" bandRow="1"/>
              <a:tblGrid>
                <a:gridCol w="1292027">
                  <a:extLst>
                    <a:ext uri="{9D8B030D-6E8A-4147-A177-3AD203B41FA5}">
                      <a16:colId xmlns:a16="http://schemas.microsoft.com/office/drawing/2014/main" val="3277931293"/>
                    </a:ext>
                  </a:extLst>
                </a:gridCol>
                <a:gridCol w="2324134">
                  <a:extLst>
                    <a:ext uri="{9D8B030D-6E8A-4147-A177-3AD203B41FA5}">
                      <a16:colId xmlns:a16="http://schemas.microsoft.com/office/drawing/2014/main" val="1697148579"/>
                    </a:ext>
                  </a:extLst>
                </a:gridCol>
                <a:gridCol w="2697611">
                  <a:extLst>
                    <a:ext uri="{9D8B030D-6E8A-4147-A177-3AD203B41FA5}">
                      <a16:colId xmlns:a16="http://schemas.microsoft.com/office/drawing/2014/main" val="1662469848"/>
                    </a:ext>
                  </a:extLst>
                </a:gridCol>
                <a:gridCol w="1546899">
                  <a:extLst>
                    <a:ext uri="{9D8B030D-6E8A-4147-A177-3AD203B41FA5}">
                      <a16:colId xmlns:a16="http://schemas.microsoft.com/office/drawing/2014/main" val="1106504905"/>
                    </a:ext>
                  </a:extLst>
                </a:gridCol>
                <a:gridCol w="3149316">
                  <a:extLst>
                    <a:ext uri="{9D8B030D-6E8A-4147-A177-3AD203B41FA5}">
                      <a16:colId xmlns:a16="http://schemas.microsoft.com/office/drawing/2014/main" val="3501449702"/>
                    </a:ext>
                  </a:extLst>
                </a:gridCol>
                <a:gridCol w="1607463">
                  <a:extLst>
                    <a:ext uri="{9D8B030D-6E8A-4147-A177-3AD203B41FA5}">
                      <a16:colId xmlns:a16="http://schemas.microsoft.com/office/drawing/2014/main" val="806127971"/>
                    </a:ext>
                  </a:extLst>
                </a:gridCol>
              </a:tblGrid>
              <a:tr h="0">
                <a:tc>
                  <a:txBody>
                    <a:bodyPr/>
                    <a:lstStyle/>
                    <a:p>
                      <a:pPr marL="0" marR="0">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New or Revised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Section Title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Recommendation in 2020 Guideline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COR in 2020 Guideline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Recommendation in 2024 Guideline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COR in 2024 Guideline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99385391"/>
                  </a:ext>
                </a:extLst>
              </a:tr>
              <a:tr h="0">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8.2 Management of Patients With Nonobstructive HCM With Preserved 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solidFill>
                            <a:srgbClr val="231F20"/>
                          </a:solidFill>
                          <a:effectLst/>
                          <a:latin typeface="Times New Roman"/>
                          <a:ea typeface="Times New Roman" panose="02020603050405020304" pitchFamily="18" charset="0"/>
                        </a:rPr>
                        <a:t>For younger (</a:t>
                      </a:r>
                      <a:r>
                        <a:rPr lang="en-US" sz="1800" dirty="0" err="1">
                          <a:solidFill>
                            <a:srgbClr val="231F20"/>
                          </a:solidFill>
                          <a:effectLst/>
                          <a:latin typeface="Times New Roman"/>
                          <a:ea typeface="Times New Roman" panose="02020603050405020304" pitchFamily="18" charset="0"/>
                        </a:rPr>
                        <a:t>eg</a:t>
                      </a:r>
                      <a:r>
                        <a:rPr lang="en-US" sz="1800" dirty="0">
                          <a:solidFill>
                            <a:srgbClr val="231F20"/>
                          </a:solidFill>
                          <a:effectLst/>
                          <a:latin typeface="Times New Roman"/>
                          <a:ea typeface="Times New Roman" panose="02020603050405020304" pitchFamily="18" charset="0"/>
                        </a:rPr>
                        <a:t>, ≤45 years of age) patients with nonobstructive HCM due to a pathogenic or likely pathogenic cardiac sarcomere genetic variant, and a mild phenotype, valsartan may be beneficial to slow adverse cardiac remodeling.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rPr>
                        <a:t>2b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977921"/>
                  </a:ext>
                </a:extLst>
              </a:tr>
              <a:tr h="0">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8.3 Management of Patients With HCM and Advanced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solidFill>
                            <a:srgbClr val="231F20"/>
                          </a:solidFill>
                          <a:effectLst/>
                          <a:latin typeface="Times New Roman"/>
                          <a:ea typeface="Times New Roman" panose="02020603050405020304" pitchFamily="18" charset="0"/>
                        </a:rPr>
                        <a:t>In patients with HCM who develop persistent systolic dysfunction (LVEF &lt;50%), cardiac myosin inhibitors should be discontinued.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587191"/>
                  </a:ext>
                </a:extLst>
              </a:tr>
            </a:tbl>
          </a:graphicData>
        </a:graphic>
      </p:graphicFrame>
      <p:sp>
        <p:nvSpPr>
          <p:cNvPr id="3" name="Title 3">
            <a:extLst>
              <a:ext uri="{FF2B5EF4-FFF2-40B4-BE49-F238E27FC236}">
                <a16:creationId xmlns:a16="http://schemas.microsoft.com/office/drawing/2014/main" id="{A80CE8A1-AFBF-C37A-FF86-04C731C6509E}"/>
              </a:ext>
            </a:extLst>
          </p:cNvPr>
          <p:cNvSpPr>
            <a:spLocks noGrp="1"/>
          </p:cNvSpPr>
          <p:nvPr/>
        </p:nvSpPr>
        <p:spPr>
          <a:xfrm>
            <a:off x="4991100" y="990600"/>
            <a:ext cx="46482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What Is New (</a:t>
            </a:r>
            <a:r>
              <a:rPr lang="en-US" sz="3600" b="1" err="1">
                <a:latin typeface="Lub Dub Medium" panose="020B0603030403020204" pitchFamily="34" charset="0"/>
              </a:rPr>
              <a:t>con’t</a:t>
            </a:r>
            <a:r>
              <a:rPr lang="en-US" sz="3600" b="1">
                <a:latin typeface="Lub Dub Medium" panose="020B0603030403020204" pitchFamily="34" charset="0"/>
              </a:rPr>
              <a:t>.)</a:t>
            </a:r>
          </a:p>
        </p:txBody>
      </p:sp>
    </p:spTree>
    <p:extLst>
      <p:ext uri="{BB962C8B-B14F-4D97-AF65-F5344CB8AC3E}">
        <p14:creationId xmlns:p14="http://schemas.microsoft.com/office/powerpoint/2010/main" val="1825447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8F8B43-29D1-607E-E1FD-3D1D9BF1F3F1}"/>
              </a:ext>
            </a:extLst>
          </p:cNvPr>
          <p:cNvSpPr txBox="1"/>
          <p:nvPr/>
        </p:nvSpPr>
        <p:spPr>
          <a:xfrm>
            <a:off x="4099321" y="1295400"/>
            <a:ext cx="6431758" cy="523220"/>
          </a:xfrm>
          <a:prstGeom prst="rect">
            <a:avLst/>
          </a:prstGeom>
          <a:noFill/>
        </p:spPr>
        <p:txBody>
          <a:bodyPr wrap="square">
            <a:spAutoFit/>
          </a:bodyPr>
          <a:lstStyle/>
          <a:p>
            <a:r>
              <a:rPr lang="en-US" sz="2800">
                <a:latin typeface="Lub Dub Medium" panose="020B0603030403020204" pitchFamily="34" charset="0"/>
              </a:rPr>
              <a:t>ICD Device Selection Considerations</a:t>
            </a:r>
          </a:p>
        </p:txBody>
      </p:sp>
      <p:graphicFrame>
        <p:nvGraphicFramePr>
          <p:cNvPr id="3" name="Table 2">
            <a:extLst>
              <a:ext uri="{FF2B5EF4-FFF2-40B4-BE49-F238E27FC236}">
                <a16:creationId xmlns:a16="http://schemas.microsoft.com/office/drawing/2014/main" id="{E0F47B0A-593C-3CFC-D4A1-9DFD7D1114F2}"/>
              </a:ext>
            </a:extLst>
          </p:cNvPr>
          <p:cNvGraphicFramePr>
            <a:graphicFrameLocks noGrp="1"/>
          </p:cNvGraphicFramePr>
          <p:nvPr>
            <p:extLst>
              <p:ext uri="{D42A27DB-BD31-4B8C-83A1-F6EECF244321}">
                <p14:modId xmlns:p14="http://schemas.microsoft.com/office/powerpoint/2010/main" val="1099455083"/>
              </p:ext>
            </p:extLst>
          </p:nvPr>
        </p:nvGraphicFramePr>
        <p:xfrm>
          <a:off x="2362199" y="2155423"/>
          <a:ext cx="9906001" cy="4900168"/>
        </p:xfrm>
        <a:graphic>
          <a:graphicData uri="http://schemas.openxmlformats.org/drawingml/2006/table">
            <a:tbl>
              <a:tblPr firstRow="1" firstCol="1" lastRow="1" lastCol="1" bandRow="1" bandCol="1"/>
              <a:tblGrid>
                <a:gridCol w="1105616">
                  <a:extLst>
                    <a:ext uri="{9D8B030D-6E8A-4147-A177-3AD203B41FA5}">
                      <a16:colId xmlns:a16="http://schemas.microsoft.com/office/drawing/2014/main" val="1106595364"/>
                    </a:ext>
                  </a:extLst>
                </a:gridCol>
                <a:gridCol w="1045591">
                  <a:extLst>
                    <a:ext uri="{9D8B030D-6E8A-4147-A177-3AD203B41FA5}">
                      <a16:colId xmlns:a16="http://schemas.microsoft.com/office/drawing/2014/main" val="1303875718"/>
                    </a:ext>
                  </a:extLst>
                </a:gridCol>
                <a:gridCol w="7754794">
                  <a:extLst>
                    <a:ext uri="{9D8B030D-6E8A-4147-A177-3AD203B41FA5}">
                      <a16:colId xmlns:a16="http://schemas.microsoft.com/office/drawing/2014/main" val="3448738222"/>
                    </a:ext>
                  </a:extLst>
                </a:gridCol>
              </a:tblGrid>
              <a:tr h="939885">
                <a:tc gridSpan="3">
                  <a:txBody>
                    <a:bodyPr/>
                    <a:lstStyle/>
                    <a:p>
                      <a:pPr marL="88900" marR="0" algn="ctr">
                        <a:spcBef>
                          <a:spcPts val="0"/>
                        </a:spcBef>
                        <a:spcAft>
                          <a:spcPts val="0"/>
                        </a:spcAft>
                      </a:pPr>
                      <a:r>
                        <a:rPr lang="en-US" sz="1800" b="1" spc="-10">
                          <a:solidFill>
                            <a:srgbClr val="000000"/>
                          </a:solidFill>
                          <a:effectLst/>
                          <a:latin typeface="Times New Roman" panose="02020603050405020304" pitchFamily="18" charset="0"/>
                          <a:cs typeface="Times New Roman" panose="02020603050405020304" pitchFamily="18" charset="0"/>
                        </a:rPr>
                        <a:t>Recommendations</a:t>
                      </a:r>
                      <a:r>
                        <a:rPr lang="en-US" sz="1800" b="1">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for</a:t>
                      </a:r>
                      <a:r>
                        <a:rPr lang="en-US" sz="1800" b="1">
                          <a:solidFill>
                            <a:srgbClr val="000000"/>
                          </a:solidFill>
                          <a:effectLst/>
                          <a:latin typeface="Times New Roman" panose="02020603050405020304" pitchFamily="18" charset="0"/>
                          <a:cs typeface="Times New Roman" panose="02020603050405020304" pitchFamily="18" charset="0"/>
                        </a:rPr>
                        <a:t> ICD </a:t>
                      </a:r>
                      <a:r>
                        <a:rPr lang="en-US" sz="1800" b="1" spc="-10">
                          <a:solidFill>
                            <a:srgbClr val="000000"/>
                          </a:solidFill>
                          <a:effectLst/>
                          <a:latin typeface="Times New Roman" panose="02020603050405020304" pitchFamily="18" charset="0"/>
                          <a:cs typeface="Times New Roman" panose="02020603050405020304" pitchFamily="18" charset="0"/>
                        </a:rPr>
                        <a:t>Device Selection Considerations</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pPr marL="88900" marR="0" algn="ctr">
                        <a:spcBef>
                          <a:spcPts val="0"/>
                        </a:spcBef>
                        <a:spcAft>
                          <a:spcPts val="0"/>
                        </a:spcAft>
                      </a:pP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ICD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Device Selection Considerations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590239794"/>
                  </a:ext>
                </a:extLst>
              </a:tr>
              <a:tr h="313296">
                <a:tc>
                  <a:txBody>
                    <a:bodyPr/>
                    <a:lstStyle/>
                    <a:p>
                      <a:pPr marL="67945" marR="14097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16103102"/>
                  </a:ext>
                </a:extLst>
              </a:tr>
              <a:tr h="2293436">
                <a:tc>
                  <a:txBody>
                    <a:bodyPr/>
                    <a:lstStyle/>
                    <a:p>
                      <a:pPr marL="67945"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44450"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are receiving an ICD,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either</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single</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chamber</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transvenous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 or a subcutaneous ICD is recommended after a</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shared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decision-making</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discussion</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takes into consideration patient preferences, age, lifestyle, and potential need for pacing for bradycardia or VT termination.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01845553"/>
                  </a:ext>
                </a:extLst>
              </a:tr>
              <a:tr h="1353551">
                <a:tc>
                  <a:txBody>
                    <a:bodyPr/>
                    <a:lstStyle/>
                    <a:p>
                      <a:pPr marL="67945"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are receiving a transvenous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single-coil</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leads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preference to dual-coil leads, if defibrillation threshold is deemed adequate.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21738202"/>
                  </a:ext>
                </a:extLst>
              </a:tr>
            </a:tbl>
          </a:graphicData>
        </a:graphic>
      </p:graphicFrame>
    </p:spTree>
    <p:extLst>
      <p:ext uri="{BB962C8B-B14F-4D97-AF65-F5344CB8AC3E}">
        <p14:creationId xmlns:p14="http://schemas.microsoft.com/office/powerpoint/2010/main" val="4096521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61</a:t>
            </a:fld>
            <a:endParaRPr lang="en-US"/>
          </a:p>
        </p:txBody>
      </p:sp>
      <p:sp>
        <p:nvSpPr>
          <p:cNvPr id="2" name="TextBox 1">
            <a:extLst>
              <a:ext uri="{FF2B5EF4-FFF2-40B4-BE49-F238E27FC236}">
                <a16:creationId xmlns:a16="http://schemas.microsoft.com/office/drawing/2014/main" id="{7F8F6C2C-B686-E418-85C0-F6C7B17CAED4}"/>
              </a:ext>
            </a:extLst>
          </p:cNvPr>
          <p:cNvSpPr txBox="1"/>
          <p:nvPr/>
        </p:nvSpPr>
        <p:spPr>
          <a:xfrm>
            <a:off x="3421260" y="914400"/>
            <a:ext cx="7787880" cy="523220"/>
          </a:xfrm>
          <a:prstGeom prst="rect">
            <a:avLst/>
          </a:prstGeom>
          <a:noFill/>
        </p:spPr>
        <p:txBody>
          <a:bodyPr wrap="square">
            <a:spAutoFit/>
          </a:bodyPr>
          <a:lstStyle/>
          <a:p>
            <a:r>
              <a:rPr lang="en-US" sz="2800">
                <a:latin typeface="Lub Dub Medium" panose="020B0603030403020204" pitchFamily="34" charset="0"/>
              </a:rPr>
              <a:t>ICD Device Selection Considerations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8FCC4B8-6FBB-B48F-1D43-BC8E32FE21BA}"/>
              </a:ext>
            </a:extLst>
          </p:cNvPr>
          <p:cNvGraphicFramePr>
            <a:graphicFrameLocks noGrp="1"/>
          </p:cNvGraphicFramePr>
          <p:nvPr>
            <p:extLst>
              <p:ext uri="{D42A27DB-BD31-4B8C-83A1-F6EECF244321}">
                <p14:modId xmlns:p14="http://schemas.microsoft.com/office/powerpoint/2010/main" val="2516215073"/>
              </p:ext>
            </p:extLst>
          </p:nvPr>
        </p:nvGraphicFramePr>
        <p:xfrm>
          <a:off x="1828800" y="1719834"/>
          <a:ext cx="10972800" cy="4789932"/>
        </p:xfrm>
        <a:graphic>
          <a:graphicData uri="http://schemas.openxmlformats.org/drawingml/2006/table">
            <a:tbl>
              <a:tblPr firstRow="1" firstCol="1" lastRow="1" lastCol="1" bandRow="1" bandCol="1"/>
              <a:tblGrid>
                <a:gridCol w="1224681">
                  <a:extLst>
                    <a:ext uri="{9D8B030D-6E8A-4147-A177-3AD203B41FA5}">
                      <a16:colId xmlns:a16="http://schemas.microsoft.com/office/drawing/2014/main" val="1951800648"/>
                    </a:ext>
                  </a:extLst>
                </a:gridCol>
                <a:gridCol w="1158193">
                  <a:extLst>
                    <a:ext uri="{9D8B030D-6E8A-4147-A177-3AD203B41FA5}">
                      <a16:colId xmlns:a16="http://schemas.microsoft.com/office/drawing/2014/main" val="1698988923"/>
                    </a:ext>
                  </a:extLst>
                </a:gridCol>
                <a:gridCol w="8589926">
                  <a:extLst>
                    <a:ext uri="{9D8B030D-6E8A-4147-A177-3AD203B41FA5}">
                      <a16:colId xmlns:a16="http://schemas.microsoft.com/office/drawing/2014/main" val="3585577847"/>
                    </a:ext>
                  </a:extLst>
                </a:gridCol>
              </a:tblGrid>
              <a:tr h="857885">
                <a:tc>
                  <a:txBody>
                    <a:bodyPr/>
                    <a:lstStyle/>
                    <a:p>
                      <a:pPr marL="67945" marR="18097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are receiving an ICD, dual-chamber ICDs are reasonable for patients with a need for atrial or atrioventricular sequential pacing for bradycardia/conduction</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abnormalities,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attempt</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 relieve symptoms of obstructive HCM (most commonly in patients &gt;65 years of age).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589489345"/>
                  </a:ext>
                </a:extLst>
              </a:tr>
              <a:tr h="858520">
                <a:tc>
                  <a:txBody>
                    <a:bodyPr/>
                    <a:lstStyle/>
                    <a:p>
                      <a:pPr marL="67945" marR="18097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93980" lvl="0" indent="-342900">
                        <a:lnSpc>
                          <a:spcPct val="150000"/>
                        </a:lnSpc>
                        <a:spcBef>
                          <a:spcPts val="0"/>
                        </a:spcBef>
                        <a:spcAft>
                          <a:spcPts val="0"/>
                        </a:spcAft>
                        <a:buClr>
                          <a:srgbClr val="231F20"/>
                        </a:buClr>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selected adult patients with nonobstructive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receiving</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NYHA class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ambulatory</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IV</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left</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bundle branch block (LBBB), and LVEF</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&lt;50%,</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cardiac</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resynchronization therapy (CRT) for symptom reduction is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48497620"/>
                  </a:ext>
                </a:extLst>
              </a:tr>
              <a:tr h="858520">
                <a:tc>
                  <a:txBody>
                    <a:bodyPr/>
                    <a:lstStyle/>
                    <a:p>
                      <a:pPr marL="67945" marR="178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147320" lvl="0" indent="-342900">
                        <a:lnSpc>
                          <a:spcPct val="150000"/>
                        </a:lnSpc>
                        <a:spcBef>
                          <a:spcPts val="0"/>
                        </a:spcBef>
                        <a:spcAft>
                          <a:spcPts val="0"/>
                        </a:spcAft>
                        <a:buClr>
                          <a:srgbClr val="231F20"/>
                        </a:buClr>
                        <a:buFont typeface="+mj-lt"/>
                        <a:buAutoNum type="arabicPeriod" startAt="5"/>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in whom a decision has been made for ICD implantation and who</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paroxysmal</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atrial</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tachycardias</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 AF,</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dual-chamber</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 but this decision must be balanced against higher complication rates of dual-chamber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devices.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93205979"/>
                  </a:ext>
                </a:extLst>
              </a:tr>
            </a:tbl>
          </a:graphicData>
        </a:graphic>
      </p:graphicFrame>
    </p:spTree>
    <p:extLst>
      <p:ext uri="{BB962C8B-B14F-4D97-AF65-F5344CB8AC3E}">
        <p14:creationId xmlns:p14="http://schemas.microsoft.com/office/powerpoint/2010/main" val="1558378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EB917D-1DD9-8264-35F7-762C0E5B8E05}"/>
              </a:ext>
            </a:extLst>
          </p:cNvPr>
          <p:cNvSpPr>
            <a:spLocks noGrp="1"/>
          </p:cNvSpPr>
          <p:nvPr>
            <p:ph type="sldNum" sz="quarter" idx="4"/>
          </p:nvPr>
        </p:nvSpPr>
        <p:spPr/>
        <p:txBody>
          <a:bodyPr/>
          <a:lstStyle/>
          <a:p>
            <a:fld id="{01CD3B2E-BC1C-6C4D-9D91-A67B950EE325}" type="slidenum">
              <a:rPr lang="en-US" smtClean="0"/>
              <a:pPr/>
              <a:t>62</a:t>
            </a:fld>
            <a:endParaRPr lang="en-US"/>
          </a:p>
        </p:txBody>
      </p:sp>
      <p:sp>
        <p:nvSpPr>
          <p:cNvPr id="7" name="TextBox 6">
            <a:extLst>
              <a:ext uri="{FF2B5EF4-FFF2-40B4-BE49-F238E27FC236}">
                <a16:creationId xmlns:a16="http://schemas.microsoft.com/office/drawing/2014/main" id="{E61E3A15-188C-C746-66AA-28D2B876FDB9}"/>
              </a:ext>
            </a:extLst>
          </p:cNvPr>
          <p:cNvSpPr txBox="1"/>
          <p:nvPr/>
        </p:nvSpPr>
        <p:spPr>
          <a:xfrm>
            <a:off x="3848100" y="3253026"/>
            <a:ext cx="6934200" cy="861774"/>
          </a:xfrm>
          <a:prstGeom prst="rect">
            <a:avLst/>
          </a:prstGeom>
          <a:noFill/>
        </p:spPr>
        <p:txBody>
          <a:bodyPr wrap="square">
            <a:spAutoFit/>
          </a:bodyPr>
          <a:lstStyle/>
          <a:p>
            <a:r>
              <a:rPr lang="en-US" sz="5000">
                <a:latin typeface="Lub Dub Bold" panose="020B0803030403020204" pitchFamily="34" charset="0"/>
              </a:rPr>
              <a:t>Management of HCM</a:t>
            </a:r>
          </a:p>
        </p:txBody>
      </p:sp>
    </p:spTree>
    <p:extLst>
      <p:ext uri="{BB962C8B-B14F-4D97-AF65-F5344CB8AC3E}">
        <p14:creationId xmlns:p14="http://schemas.microsoft.com/office/powerpoint/2010/main" val="1806311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C2645D-B79B-1880-1860-E102DB956E36}"/>
              </a:ext>
            </a:extLst>
          </p:cNvPr>
          <p:cNvSpPr txBox="1"/>
          <p:nvPr/>
        </p:nvSpPr>
        <p:spPr>
          <a:xfrm>
            <a:off x="3272730" y="182237"/>
            <a:ext cx="8084940" cy="954107"/>
          </a:xfrm>
          <a:prstGeom prst="rect">
            <a:avLst/>
          </a:prstGeom>
          <a:noFill/>
        </p:spPr>
        <p:txBody>
          <a:bodyPr wrap="square">
            <a:spAutoFit/>
          </a:bodyPr>
          <a:lstStyle/>
          <a:p>
            <a:r>
              <a:rPr lang="en-US" sz="2800">
                <a:latin typeface="Lub Dub Medium" panose="020B0603030403020204" pitchFamily="34" charset="0"/>
              </a:rPr>
              <a:t>Pharmacological Management of Symptomatic Patients With Obstructive HCM</a:t>
            </a:r>
          </a:p>
        </p:txBody>
      </p:sp>
      <p:graphicFrame>
        <p:nvGraphicFramePr>
          <p:cNvPr id="3" name="Table 2">
            <a:extLst>
              <a:ext uri="{FF2B5EF4-FFF2-40B4-BE49-F238E27FC236}">
                <a16:creationId xmlns:a16="http://schemas.microsoft.com/office/drawing/2014/main" id="{75B59B44-F6AC-C4C2-CF24-A76FAA988F8C}"/>
              </a:ext>
            </a:extLst>
          </p:cNvPr>
          <p:cNvGraphicFramePr>
            <a:graphicFrameLocks noGrp="1"/>
          </p:cNvGraphicFramePr>
          <p:nvPr>
            <p:extLst>
              <p:ext uri="{D42A27DB-BD31-4B8C-83A1-F6EECF244321}">
                <p14:modId xmlns:p14="http://schemas.microsoft.com/office/powerpoint/2010/main" val="3380574210"/>
              </p:ext>
            </p:extLst>
          </p:nvPr>
        </p:nvGraphicFramePr>
        <p:xfrm>
          <a:off x="1371600" y="1136344"/>
          <a:ext cx="11887200" cy="5201412"/>
        </p:xfrm>
        <a:graphic>
          <a:graphicData uri="http://schemas.openxmlformats.org/drawingml/2006/table">
            <a:tbl>
              <a:tblPr firstRow="1" firstCol="1" lastRow="1" lastCol="1" bandRow="1" bandCol="1"/>
              <a:tblGrid>
                <a:gridCol w="1471748">
                  <a:extLst>
                    <a:ext uri="{9D8B030D-6E8A-4147-A177-3AD203B41FA5}">
                      <a16:colId xmlns:a16="http://schemas.microsoft.com/office/drawing/2014/main" val="2638499783"/>
                    </a:ext>
                  </a:extLst>
                </a:gridCol>
                <a:gridCol w="1471748">
                  <a:extLst>
                    <a:ext uri="{9D8B030D-6E8A-4147-A177-3AD203B41FA5}">
                      <a16:colId xmlns:a16="http://schemas.microsoft.com/office/drawing/2014/main" val="2040741412"/>
                    </a:ext>
                  </a:extLst>
                </a:gridCol>
                <a:gridCol w="8943704">
                  <a:extLst>
                    <a:ext uri="{9D8B030D-6E8A-4147-A177-3AD203B41FA5}">
                      <a16:colId xmlns:a16="http://schemas.microsoft.com/office/drawing/2014/main" val="666879622"/>
                    </a:ext>
                  </a:extLst>
                </a:gridCol>
              </a:tblGrid>
              <a:tr h="539750">
                <a:tc gridSpan="3">
                  <a:txBody>
                    <a:bodyPr/>
                    <a:lstStyle/>
                    <a:p>
                      <a:pPr marL="88900" marR="0" algn="ctr">
                        <a:spcBef>
                          <a:spcPts val="0"/>
                        </a:spcBef>
                        <a:spcAft>
                          <a:spcPts val="0"/>
                        </a:spcAft>
                      </a:pPr>
                      <a:r>
                        <a:rPr lang="en-US" sz="1800" b="1" dirty="0">
                          <a:solidFill>
                            <a:srgbClr val="000000"/>
                          </a:solidFill>
                          <a:effectLst/>
                          <a:latin typeface="Times New Roman"/>
                          <a:cs typeface="Times New Roman"/>
                        </a:rPr>
                        <a:t>Recommendations</a:t>
                      </a:r>
                      <a:r>
                        <a:rPr lang="en-US" sz="1800" b="1" spc="-50" dirty="0">
                          <a:solidFill>
                            <a:srgbClr val="000000"/>
                          </a:solidFill>
                          <a:effectLst/>
                          <a:latin typeface="Times New Roman"/>
                          <a:cs typeface="Times New Roman"/>
                        </a:rPr>
                        <a:t> </a:t>
                      </a:r>
                      <a:r>
                        <a:rPr lang="en-US" sz="1800" b="1" dirty="0">
                          <a:solidFill>
                            <a:srgbClr val="000000"/>
                          </a:solidFill>
                          <a:effectLst/>
                          <a:latin typeface="Times New Roman"/>
                          <a:cs typeface="Times New Roman"/>
                        </a:rPr>
                        <a:t>for</a:t>
                      </a:r>
                      <a:r>
                        <a:rPr lang="en-US" sz="1800" b="1" spc="-50" dirty="0">
                          <a:solidFill>
                            <a:srgbClr val="000000"/>
                          </a:solidFill>
                          <a:effectLst/>
                          <a:latin typeface="Times New Roman"/>
                          <a:cs typeface="Times New Roman"/>
                        </a:rPr>
                        <a:t> Pharmacological Management of Symptomatic Patients With Obstructive HCM</a:t>
                      </a:r>
                      <a:endParaRPr lang="en-US" sz="1800" dirty="0">
                        <a:effectLst/>
                        <a:latin typeface="Times New Roman"/>
                        <a:cs typeface="Times New Roman"/>
                      </a:endParaRPr>
                    </a:p>
                    <a:p>
                      <a:pPr marL="88900" marR="0" algn="ctr">
                        <a:spcBef>
                          <a:spcPts val="0"/>
                        </a:spcBef>
                        <a:spcAft>
                          <a:spcPts val="0"/>
                        </a:spcAft>
                      </a:pPr>
                      <a:r>
                        <a:rPr lang="en-US" sz="1800" dirty="0">
                          <a:solidFill>
                            <a:srgbClr val="000000"/>
                          </a:solidFill>
                          <a:effectLst/>
                          <a:latin typeface="Times New Roman"/>
                          <a:cs typeface="Times New Roman"/>
                        </a:rPr>
                        <a:t>Referenced</a:t>
                      </a:r>
                      <a:r>
                        <a:rPr lang="en-US" sz="1800" spc="-40" dirty="0">
                          <a:solidFill>
                            <a:srgbClr val="000000"/>
                          </a:solidFill>
                          <a:effectLst/>
                          <a:latin typeface="Times New Roman"/>
                          <a:cs typeface="Times New Roman"/>
                        </a:rPr>
                        <a:t> </a:t>
                      </a:r>
                      <a:r>
                        <a:rPr lang="en-US" sz="1800" dirty="0">
                          <a:solidFill>
                            <a:srgbClr val="000000"/>
                          </a:solidFill>
                          <a:effectLst/>
                          <a:latin typeface="Times New Roman"/>
                          <a:cs typeface="Times New Roman"/>
                        </a:rPr>
                        <a:t>studies</a:t>
                      </a:r>
                      <a:r>
                        <a:rPr lang="en-US" sz="1800" spc="-40" dirty="0">
                          <a:solidFill>
                            <a:srgbClr val="000000"/>
                          </a:solidFill>
                          <a:effectLst/>
                          <a:latin typeface="Times New Roman"/>
                          <a:cs typeface="Times New Roman"/>
                        </a:rPr>
                        <a:t> </a:t>
                      </a:r>
                      <a:r>
                        <a:rPr lang="en-US" sz="1800" dirty="0">
                          <a:solidFill>
                            <a:srgbClr val="000000"/>
                          </a:solidFill>
                          <a:effectLst/>
                          <a:latin typeface="Times New Roman"/>
                          <a:cs typeface="Times New Roman"/>
                        </a:rPr>
                        <a:t>that</a:t>
                      </a:r>
                      <a:r>
                        <a:rPr lang="en-US" sz="1800" spc="-40" dirty="0">
                          <a:solidFill>
                            <a:srgbClr val="000000"/>
                          </a:solidFill>
                          <a:effectLst/>
                          <a:latin typeface="Times New Roman"/>
                          <a:cs typeface="Times New Roman"/>
                        </a:rPr>
                        <a:t> </a:t>
                      </a:r>
                      <a:r>
                        <a:rPr lang="en-US" sz="1800" dirty="0">
                          <a:solidFill>
                            <a:srgbClr val="000000"/>
                          </a:solidFill>
                          <a:effectLst/>
                          <a:latin typeface="Times New Roman"/>
                          <a:cs typeface="Times New Roman"/>
                        </a:rPr>
                        <a:t>support</a:t>
                      </a:r>
                      <a:r>
                        <a:rPr lang="en-US" sz="1800" spc="-40" dirty="0">
                          <a:solidFill>
                            <a:srgbClr val="000000"/>
                          </a:solidFill>
                          <a:effectLst/>
                          <a:latin typeface="Times New Roman"/>
                          <a:cs typeface="Times New Roman"/>
                        </a:rPr>
                        <a:t> </a:t>
                      </a:r>
                      <a:r>
                        <a:rPr lang="en-US" sz="1800" dirty="0">
                          <a:solidFill>
                            <a:srgbClr val="000000"/>
                          </a:solidFill>
                          <a:effectLst/>
                          <a:latin typeface="Times New Roman"/>
                          <a:cs typeface="Times New Roman"/>
                        </a:rPr>
                        <a:t>the</a:t>
                      </a:r>
                      <a:r>
                        <a:rPr lang="en-US" sz="1800" spc="-40" dirty="0">
                          <a:solidFill>
                            <a:srgbClr val="000000"/>
                          </a:solidFill>
                          <a:effectLst/>
                          <a:latin typeface="Times New Roman"/>
                          <a:cs typeface="Times New Roman"/>
                        </a:rPr>
                        <a:t> </a:t>
                      </a:r>
                      <a:r>
                        <a:rPr lang="en-US" sz="1800" dirty="0">
                          <a:solidFill>
                            <a:srgbClr val="000000"/>
                          </a:solidFill>
                          <a:effectLst/>
                          <a:latin typeface="Times New Roman"/>
                          <a:cs typeface="Times New Roman"/>
                        </a:rPr>
                        <a:t>recommendations</a:t>
                      </a:r>
                      <a:r>
                        <a:rPr lang="en-US" sz="1800" spc="-40" dirty="0">
                          <a:solidFill>
                            <a:srgbClr val="000000"/>
                          </a:solidFill>
                          <a:effectLst/>
                          <a:latin typeface="Times New Roman"/>
                          <a:cs typeface="Times New Roman"/>
                        </a:rPr>
                        <a:t> </a:t>
                      </a:r>
                      <a:r>
                        <a:rPr lang="en-US" sz="1800" dirty="0">
                          <a:solidFill>
                            <a:srgbClr val="000000"/>
                          </a:solidFill>
                          <a:effectLst/>
                          <a:latin typeface="Times New Roman"/>
                          <a:cs typeface="Times New Roman"/>
                        </a:rPr>
                        <a:t>are</a:t>
                      </a:r>
                      <a:r>
                        <a:rPr lang="en-US" sz="1800" spc="200" dirty="0">
                          <a:solidFill>
                            <a:srgbClr val="000000"/>
                          </a:solidFill>
                          <a:effectLst/>
                          <a:latin typeface="Times New Roman"/>
                          <a:cs typeface="Times New Roman"/>
                        </a:rPr>
                        <a:t> </a:t>
                      </a:r>
                      <a:r>
                        <a:rPr lang="en-US" sz="1800" dirty="0">
                          <a:solidFill>
                            <a:srgbClr val="000000"/>
                          </a:solidFill>
                          <a:effectLst/>
                          <a:latin typeface="Times New Roman"/>
                          <a:cs typeface="Times New Roman"/>
                        </a:rPr>
                        <a:t>summarized in the Online Data Supplement. </a:t>
                      </a:r>
                      <a:endParaRPr lang="en-US" sz="1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Pharmacological Management of Symptomatic Patients With Obstructive 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322778564"/>
                  </a:ext>
                </a:extLst>
              </a:tr>
              <a:tr h="171450">
                <a:tc>
                  <a:txBody>
                    <a:bodyPr/>
                    <a:lstStyle/>
                    <a:p>
                      <a:pPr marL="54610" marR="51435" algn="ctr">
                        <a:spcBef>
                          <a:spcPts val="0"/>
                        </a:spcBef>
                        <a:spcAft>
                          <a:spcPts val="0"/>
                        </a:spcAft>
                      </a:pPr>
                      <a:r>
                        <a:rPr lang="en-US" sz="1800" b="1" spc="-25" dirty="0">
                          <a:solidFill>
                            <a:srgbClr val="231F20"/>
                          </a:solidFill>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69545" marR="0" algn="ctr">
                        <a:spcBef>
                          <a:spcPts val="0"/>
                        </a:spcBef>
                        <a:spcAft>
                          <a:spcPts val="0"/>
                        </a:spcAft>
                      </a:pPr>
                      <a:r>
                        <a:rPr lang="en-US" sz="1800" b="1" spc="-25" dirty="0">
                          <a:solidFill>
                            <a:srgbClr val="231F20"/>
                          </a:solidFill>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dirty="0">
                          <a:solidFill>
                            <a:srgbClr val="231F20"/>
                          </a:solidFill>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14351526"/>
                  </a:ext>
                </a:extLst>
              </a:tr>
              <a:tr h="629285">
                <a:tc>
                  <a:txBody>
                    <a:bodyPr/>
                    <a:lstStyle/>
                    <a:p>
                      <a:pPr marL="67945" marR="0" algn="ctr">
                        <a:spcBef>
                          <a:spcPts val="0"/>
                        </a:spcBef>
                        <a:spcAft>
                          <a:spcPts val="0"/>
                        </a:spcAft>
                      </a:pPr>
                      <a:r>
                        <a:rPr lang="en-US" sz="1800" b="1" dirty="0">
                          <a:solidFill>
                            <a:srgbClr val="231F20"/>
                          </a:solidFill>
                          <a:effectLst/>
                          <a:latin typeface="Times New Roman"/>
                          <a:ea typeface="Times New Roman" panose="02020603050405020304" pitchFamily="18" charset="0"/>
                          <a:cs typeface="Times New Roman"/>
                        </a:rPr>
                        <a:t>1</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dirty="0">
                          <a:solidFill>
                            <a:srgbClr val="231F20"/>
                          </a:solidFill>
                          <a:effectLst/>
                          <a:latin typeface="Times New Roman"/>
                          <a:ea typeface="Times New Roman" panose="02020603050405020304" pitchFamily="18" charset="0"/>
                          <a:cs typeface="Times New Roman"/>
                        </a:rPr>
                        <a:t>B-</a:t>
                      </a:r>
                      <a:r>
                        <a:rPr lang="en-US" sz="1800" b="1" spc="-25" dirty="0">
                          <a:solidFill>
                            <a:srgbClr val="231F20"/>
                          </a:solidFill>
                          <a:effectLst/>
                          <a:latin typeface="Times New Roman"/>
                          <a:ea typeface="Times New Roman" panose="02020603050405020304" pitchFamily="18" charset="0"/>
                          <a:cs typeface="Times New Roman"/>
                        </a:rPr>
                        <a:t>NR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0" indent="-342900">
                        <a:lnSpc>
                          <a:spcPct val="150000"/>
                        </a:lnSpc>
                        <a:spcBef>
                          <a:spcPts val="0"/>
                        </a:spcBef>
                        <a:spcAft>
                          <a:spcPts val="0"/>
                        </a:spcAft>
                        <a:buFont typeface="+mj-lt"/>
                        <a:buAutoNum type="arabicPeriod"/>
                      </a:pPr>
                      <a:r>
                        <a:rPr lang="en-US" sz="1800" b="1" dirty="0">
                          <a:solidFill>
                            <a:srgbClr val="231F20"/>
                          </a:solidFill>
                          <a:effectLst/>
                          <a:latin typeface="Times New Roman"/>
                          <a:ea typeface="Times New Roman" panose="02020603050405020304" pitchFamily="18" charset="0"/>
                          <a:cs typeface="Times New Roman"/>
                        </a:rPr>
                        <a:t>In patients with obstructive HCM and </a:t>
                      </a:r>
                      <a:r>
                        <a:rPr lang="en-US" sz="1800" b="1" spc="-10" dirty="0">
                          <a:solidFill>
                            <a:srgbClr val="231F20"/>
                          </a:solidFill>
                          <a:effectLst/>
                          <a:latin typeface="Times New Roman"/>
                          <a:ea typeface="Times New Roman" panose="02020603050405020304" pitchFamily="18" charset="0"/>
                          <a:cs typeface="Times New Roman"/>
                        </a:rPr>
                        <a:t>symptoms*</a:t>
                      </a:r>
                      <a:r>
                        <a:rPr lang="en-US" sz="1800" b="1" spc="-35" dirty="0">
                          <a:solidFill>
                            <a:srgbClr val="231F20"/>
                          </a:solidFill>
                          <a:effectLst/>
                          <a:latin typeface="Times New Roman"/>
                          <a:ea typeface="Times New Roman" panose="02020603050405020304" pitchFamily="18" charset="0"/>
                          <a:cs typeface="Times New Roman"/>
                        </a:rPr>
                        <a:t> </a:t>
                      </a:r>
                      <a:r>
                        <a:rPr lang="en-US" sz="1800" b="1" spc="-10" dirty="0">
                          <a:solidFill>
                            <a:srgbClr val="231F20"/>
                          </a:solidFill>
                          <a:effectLst/>
                          <a:latin typeface="Times New Roman"/>
                          <a:ea typeface="Times New Roman" panose="02020603050405020304" pitchFamily="18" charset="0"/>
                          <a:cs typeface="Times New Roman"/>
                        </a:rPr>
                        <a:t>attributable</a:t>
                      </a:r>
                      <a:r>
                        <a:rPr lang="en-US" sz="1800" b="1" spc="-35" dirty="0">
                          <a:solidFill>
                            <a:srgbClr val="231F20"/>
                          </a:solidFill>
                          <a:effectLst/>
                          <a:latin typeface="Times New Roman"/>
                          <a:ea typeface="Times New Roman" panose="02020603050405020304" pitchFamily="18" charset="0"/>
                          <a:cs typeface="Times New Roman"/>
                        </a:rPr>
                        <a:t> </a:t>
                      </a:r>
                      <a:r>
                        <a:rPr lang="en-US" sz="1800" b="1" spc="-10" dirty="0">
                          <a:solidFill>
                            <a:srgbClr val="231F20"/>
                          </a:solidFill>
                          <a:effectLst/>
                          <a:latin typeface="Times New Roman"/>
                          <a:ea typeface="Times New Roman" panose="02020603050405020304" pitchFamily="18" charset="0"/>
                          <a:cs typeface="Times New Roman"/>
                        </a:rPr>
                        <a:t>to</a:t>
                      </a:r>
                      <a:r>
                        <a:rPr lang="en-US" sz="1800" b="1" spc="-35" dirty="0">
                          <a:solidFill>
                            <a:srgbClr val="231F20"/>
                          </a:solidFill>
                          <a:effectLst/>
                          <a:latin typeface="Times New Roman"/>
                          <a:ea typeface="Times New Roman" panose="02020603050405020304" pitchFamily="18" charset="0"/>
                          <a:cs typeface="Times New Roman"/>
                        </a:rPr>
                        <a:t> </a:t>
                      </a:r>
                      <a:r>
                        <a:rPr lang="en-US" sz="1800" b="1" spc="-10" dirty="0">
                          <a:solidFill>
                            <a:srgbClr val="231F20"/>
                          </a:solidFill>
                          <a:effectLst/>
                          <a:latin typeface="Times New Roman"/>
                          <a:ea typeface="Times New Roman" panose="02020603050405020304" pitchFamily="18" charset="0"/>
                          <a:cs typeface="Times New Roman"/>
                        </a:rPr>
                        <a:t>LVOTO,</a:t>
                      </a:r>
                      <a:r>
                        <a:rPr lang="en-US" sz="1800" b="1" spc="-35" dirty="0">
                          <a:solidFill>
                            <a:srgbClr val="231F20"/>
                          </a:solidFill>
                          <a:effectLst/>
                          <a:latin typeface="Times New Roman"/>
                          <a:ea typeface="Times New Roman" panose="02020603050405020304" pitchFamily="18" charset="0"/>
                          <a:cs typeface="Times New Roman"/>
                        </a:rPr>
                        <a:t> </a:t>
                      </a:r>
                      <a:r>
                        <a:rPr lang="en-US" sz="1800" b="1" spc="-10" dirty="0" err="1">
                          <a:solidFill>
                            <a:srgbClr val="231F20"/>
                          </a:solidFill>
                          <a:effectLst/>
                          <a:latin typeface="Times New Roman"/>
                          <a:ea typeface="Times New Roman" panose="02020603050405020304" pitchFamily="18" charset="0"/>
                          <a:cs typeface="Times New Roman"/>
                        </a:rPr>
                        <a:t>nonva</a:t>
                      </a:r>
                      <a:r>
                        <a:rPr lang="en-US" sz="1800" b="1" dirty="0" err="1">
                          <a:solidFill>
                            <a:srgbClr val="231F20"/>
                          </a:solidFill>
                          <a:effectLst/>
                          <a:latin typeface="Times New Roman"/>
                          <a:ea typeface="Times New Roman" panose="02020603050405020304" pitchFamily="18" charset="0"/>
                          <a:cs typeface="Times New Roman"/>
                        </a:rPr>
                        <a:t>sodilating</a:t>
                      </a:r>
                      <a:r>
                        <a:rPr lang="en-US" sz="1800" b="1" dirty="0">
                          <a:solidFill>
                            <a:srgbClr val="231F20"/>
                          </a:solidFill>
                          <a:effectLst/>
                          <a:latin typeface="Times New Roman"/>
                          <a:ea typeface="Times New Roman" panose="02020603050405020304" pitchFamily="18" charset="0"/>
                          <a:cs typeface="Times New Roman"/>
                        </a:rPr>
                        <a:t> beta blockers, titrated to effectiveness</a:t>
                      </a:r>
                      <a:r>
                        <a:rPr lang="en-US" sz="1800" b="1" spc="-4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or</a:t>
                      </a:r>
                      <a:r>
                        <a:rPr lang="en-US" sz="1800" b="1" spc="-4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maximally</a:t>
                      </a:r>
                      <a:r>
                        <a:rPr lang="en-US" sz="1800" b="1" spc="-4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tolerated</a:t>
                      </a:r>
                      <a:r>
                        <a:rPr lang="en-US" sz="1800" b="1" spc="-4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doses,</a:t>
                      </a:r>
                      <a:r>
                        <a:rPr lang="en-US" sz="1800" b="1" spc="-4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are </a:t>
                      </a:r>
                      <a:r>
                        <a:rPr lang="en-US" sz="1800" b="1" spc="-10" dirty="0">
                          <a:solidFill>
                            <a:srgbClr val="231F20"/>
                          </a:solidFill>
                          <a:effectLst/>
                          <a:latin typeface="Times New Roman"/>
                          <a:ea typeface="Times New Roman" panose="02020603050405020304" pitchFamily="18" charset="0"/>
                          <a:cs typeface="Times New Roman"/>
                        </a:rPr>
                        <a:t>recommended.</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11498486"/>
                  </a:ext>
                </a:extLst>
              </a:tr>
              <a:tr h="536281">
                <a:tc rowSpan="2">
                  <a:txBody>
                    <a:bodyPr/>
                    <a:lstStyle/>
                    <a:p>
                      <a:pPr marL="0" marR="0" algn="ctr">
                        <a:spcBef>
                          <a:spcPts val="0"/>
                        </a:spcBef>
                        <a:spcAft>
                          <a:spcPts val="0"/>
                        </a:spcAft>
                      </a:pPr>
                      <a:r>
                        <a:rPr lang="en-US" sz="1800" b="1" dirty="0">
                          <a:solidFill>
                            <a:srgbClr val="231F20"/>
                          </a:solidFill>
                          <a:effectLst/>
                          <a:latin typeface="Times New Roman"/>
                          <a:ea typeface="Times New Roman" panose="02020603050405020304" pitchFamily="18" charset="0"/>
                          <a:cs typeface="Times New Roman"/>
                        </a:rPr>
                        <a:t>1</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151130" marR="40640" indent="-106680" algn="ctr">
                        <a:spcBef>
                          <a:spcPts val="0"/>
                        </a:spcBef>
                        <a:spcAft>
                          <a:spcPts val="0"/>
                        </a:spcAft>
                      </a:pPr>
                      <a:r>
                        <a:rPr lang="en-US" sz="1800" b="1" spc="-20" dirty="0">
                          <a:solidFill>
                            <a:srgbClr val="231F20"/>
                          </a:solidFill>
                          <a:effectLst/>
                          <a:latin typeface="Times New Roman"/>
                          <a:ea typeface="Times New Roman" panose="02020603050405020304" pitchFamily="18" charset="0"/>
                          <a:cs typeface="Times New Roman"/>
                        </a:rPr>
                        <a:t>B-NR</a:t>
                      </a:r>
                      <a:r>
                        <a:rPr lang="en-US" sz="1800" b="1" dirty="0">
                          <a:solidFill>
                            <a:srgbClr val="231F2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rowSpan="2">
                  <a:txBody>
                    <a:bodyPr/>
                    <a:lstStyle/>
                    <a:p>
                      <a:pPr marL="347472" marR="0" indent="-342900">
                        <a:lnSpc>
                          <a:spcPct val="150000"/>
                        </a:lnSpc>
                        <a:spcBef>
                          <a:spcPts val="0"/>
                        </a:spcBef>
                        <a:spcAft>
                          <a:spcPts val="0"/>
                        </a:spcAft>
                        <a:buFont typeface="+mj-lt"/>
                        <a:buAutoNum type="arabicPeriod" startAt="2"/>
                      </a:pPr>
                      <a:r>
                        <a:rPr lang="en-US" sz="1800" b="1" dirty="0">
                          <a:solidFill>
                            <a:srgbClr val="231F20"/>
                          </a:solidFill>
                          <a:effectLst/>
                          <a:latin typeface="Times New Roman"/>
                          <a:ea typeface="Times New Roman" panose="02020603050405020304" pitchFamily="18" charset="0"/>
                          <a:cs typeface="Times New Roman"/>
                        </a:rPr>
                        <a:t>In</a:t>
                      </a:r>
                      <a:r>
                        <a:rPr lang="en-US" sz="1800" b="1" spc="-3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patients</a:t>
                      </a:r>
                      <a:r>
                        <a:rPr lang="en-US" sz="1800" b="1" spc="-3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with</a:t>
                      </a:r>
                      <a:r>
                        <a:rPr lang="en-US" sz="1800" b="1" spc="-3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obstructive</a:t>
                      </a:r>
                      <a:r>
                        <a:rPr lang="en-US" sz="1800" b="1" spc="-3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HCM</a:t>
                      </a:r>
                      <a:r>
                        <a:rPr lang="en-US" sz="1800" b="1" spc="-3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and</a:t>
                      </a:r>
                      <a:r>
                        <a:rPr lang="en-US" sz="1800" b="1" spc="-3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symptoms* attributable to LVOTO, for whom</a:t>
                      </a:r>
                      <a:r>
                        <a:rPr lang="en-US" sz="1800" b="1" dirty="0">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beta blockers</a:t>
                      </a:r>
                      <a:r>
                        <a:rPr lang="en-US" sz="1800" b="1" spc="-35"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are</a:t>
                      </a:r>
                      <a:r>
                        <a:rPr lang="en-US" sz="1800" b="1" spc="-35"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ineffective</a:t>
                      </a:r>
                      <a:r>
                        <a:rPr lang="en-US" sz="1800" b="1" spc="-35"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or</a:t>
                      </a:r>
                      <a:r>
                        <a:rPr lang="en-US" sz="1800" b="1" spc="-35"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not</a:t>
                      </a:r>
                      <a:r>
                        <a:rPr lang="en-US" sz="1800" b="1" spc="-35"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tolerated, substitution</a:t>
                      </a:r>
                      <a:r>
                        <a:rPr lang="en-US" sz="1800" b="1" spc="-55"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with</a:t>
                      </a:r>
                      <a:r>
                        <a:rPr lang="en-US" sz="1800" b="1" spc="-50" dirty="0">
                          <a:solidFill>
                            <a:srgbClr val="231F20"/>
                          </a:solidFill>
                          <a:effectLst/>
                          <a:latin typeface="Times New Roman"/>
                          <a:ea typeface="Times New Roman" panose="02020603050405020304" pitchFamily="18" charset="0"/>
                          <a:cs typeface="Times New Roman"/>
                        </a:rPr>
                        <a:t> </a:t>
                      </a:r>
                      <a:r>
                        <a:rPr lang="en-US" sz="1800" b="1" dirty="0" err="1">
                          <a:solidFill>
                            <a:srgbClr val="231F20"/>
                          </a:solidFill>
                          <a:effectLst/>
                          <a:latin typeface="Times New Roman"/>
                          <a:ea typeface="Times New Roman" panose="02020603050405020304" pitchFamily="18" charset="0"/>
                          <a:cs typeface="Times New Roman"/>
                        </a:rPr>
                        <a:t>nondihydropyridine</a:t>
                      </a:r>
                      <a:r>
                        <a:rPr lang="en-US" sz="1800" b="1" spc="-5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calcium channel blockers (</a:t>
                      </a:r>
                      <a:r>
                        <a:rPr lang="en-US" sz="1800" b="1" dirty="0" err="1">
                          <a:solidFill>
                            <a:srgbClr val="231F20"/>
                          </a:solidFill>
                          <a:effectLst/>
                          <a:latin typeface="Times New Roman"/>
                          <a:ea typeface="Times New Roman" panose="02020603050405020304" pitchFamily="18" charset="0"/>
                          <a:cs typeface="Times New Roman"/>
                        </a:rPr>
                        <a:t>eg</a:t>
                      </a:r>
                      <a:r>
                        <a:rPr lang="en-US" sz="1800" b="1" dirty="0">
                          <a:solidFill>
                            <a:srgbClr val="231F20"/>
                          </a:solidFill>
                          <a:effectLst/>
                          <a:latin typeface="Times New Roman"/>
                          <a:ea typeface="Times New Roman" panose="02020603050405020304" pitchFamily="18" charset="0"/>
                          <a:cs typeface="Times New Roman"/>
                        </a:rPr>
                        <a:t>, verapamil,† diltiazem</a:t>
                      </a:r>
                      <a:r>
                        <a:rPr lang="en-US" sz="1800" dirty="0">
                          <a:effectLst/>
                          <a:latin typeface="Times New Roman"/>
                          <a:ea typeface="Times New Roman" panose="02020603050405020304" pitchFamily="18" charset="0"/>
                          <a:cs typeface="Times New Roman"/>
                        </a:rPr>
                        <a:t>‡</a:t>
                      </a:r>
                      <a:r>
                        <a:rPr lang="en-US" sz="1800" b="1" dirty="0">
                          <a:solidFill>
                            <a:srgbClr val="231F20"/>
                          </a:solidFill>
                          <a:effectLst/>
                          <a:latin typeface="Times New Roman"/>
                          <a:ea typeface="Times New Roman" panose="02020603050405020304" pitchFamily="18" charset="0"/>
                          <a:cs typeface="Times New Roman"/>
                        </a:rPr>
                        <a:t>) is </a:t>
                      </a:r>
                      <a:r>
                        <a:rPr lang="en-US" sz="1800" b="1" spc="-10" dirty="0">
                          <a:solidFill>
                            <a:srgbClr val="231F20"/>
                          </a:solidFill>
                          <a:effectLst/>
                          <a:latin typeface="Times New Roman"/>
                          <a:ea typeface="Times New Roman" panose="02020603050405020304" pitchFamily="18" charset="0"/>
                          <a:cs typeface="Times New Roman"/>
                        </a:rPr>
                        <a:t>recommended.</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577371690"/>
                  </a:ext>
                </a:extLst>
              </a:tr>
              <a:tr h="356870">
                <a:tc vMerge="1">
                  <a:txBody>
                    <a:bodyPr/>
                    <a:lstStyle/>
                    <a:p>
                      <a:endParaRPr lang="en-US"/>
                    </a:p>
                  </a:txBody>
                  <a:tcPr/>
                </a:tc>
                <a:tc>
                  <a:txBody>
                    <a:bodyPr/>
                    <a:lstStyle/>
                    <a:p>
                      <a:pPr marL="154940" marR="48895" indent="-101600" algn="ctr">
                        <a:spcBef>
                          <a:spcPts val="0"/>
                        </a:spcBef>
                        <a:spcAft>
                          <a:spcPts val="0"/>
                        </a:spcAft>
                      </a:pPr>
                      <a:r>
                        <a:rPr lang="en-US" sz="1800" b="1" spc="-20" dirty="0">
                          <a:solidFill>
                            <a:srgbClr val="231F20"/>
                          </a:solidFill>
                          <a:effectLst/>
                          <a:latin typeface="Times New Roman"/>
                          <a:ea typeface="Times New Roman" panose="02020603050405020304" pitchFamily="18" charset="0"/>
                          <a:cs typeface="Times New Roman"/>
                        </a:rPr>
                        <a:t>C-LD</a:t>
                      </a:r>
                      <a:r>
                        <a:rPr lang="en-US" sz="1800" dirty="0">
                          <a:solidFill>
                            <a:srgbClr val="00000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72080573"/>
                  </a:ext>
                </a:extLst>
              </a:tr>
              <a:tr h="858520">
                <a:tc>
                  <a:txBody>
                    <a:bodyPr/>
                    <a:lstStyle/>
                    <a:p>
                      <a:pPr marL="0" marR="0" algn="ctr">
                        <a:spcBef>
                          <a:spcPts val="0"/>
                        </a:spcBef>
                        <a:spcAft>
                          <a:spcPts val="0"/>
                        </a:spcAft>
                      </a:pPr>
                      <a:r>
                        <a:rPr lang="en-US" sz="1800" b="1" dirty="0">
                          <a:solidFill>
                            <a:srgbClr val="231F20"/>
                          </a:solidFill>
                          <a:effectLst/>
                          <a:latin typeface="Times New Roman"/>
                          <a:ea typeface="Times New Roman" panose="02020603050405020304" pitchFamily="18" charset="0"/>
                          <a:cs typeface="Times New Roman"/>
                        </a:rPr>
                        <a:t>1</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dirty="0">
                          <a:solidFill>
                            <a:srgbClr val="231F20"/>
                          </a:solidFill>
                          <a:effectLst/>
                          <a:latin typeface="Times New Roman"/>
                          <a:ea typeface="Times New Roman" panose="02020603050405020304" pitchFamily="18" charset="0"/>
                          <a:cs typeface="Times New Roman"/>
                        </a:rPr>
                        <a:t>B-</a:t>
                      </a:r>
                      <a:r>
                        <a:rPr lang="en-US" sz="1800" b="1" spc="-25" dirty="0">
                          <a:solidFill>
                            <a:srgbClr val="231F20"/>
                          </a:solidFill>
                          <a:effectLst/>
                          <a:latin typeface="Times New Roman"/>
                          <a:ea typeface="Times New Roman" panose="02020603050405020304" pitchFamily="18" charset="0"/>
                          <a:cs typeface="Times New Roman"/>
                        </a:rPr>
                        <a:t>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35560" indent="-342900">
                        <a:lnSpc>
                          <a:spcPct val="150000"/>
                        </a:lnSpc>
                        <a:spcBef>
                          <a:spcPts val="0"/>
                        </a:spcBef>
                        <a:spcAft>
                          <a:spcPts val="0"/>
                        </a:spcAft>
                        <a:buFont typeface="+mj-lt"/>
                        <a:buAutoNum type="arabicPeriod" startAt="3"/>
                      </a:pPr>
                      <a:r>
                        <a:rPr lang="en-US" sz="1800" b="1" dirty="0">
                          <a:solidFill>
                            <a:srgbClr val="231F20"/>
                          </a:solidFill>
                          <a:effectLst/>
                          <a:latin typeface="Times New Roman"/>
                          <a:ea typeface="Times New Roman" panose="02020603050405020304" pitchFamily="18" charset="0"/>
                          <a:cs typeface="Times New Roman"/>
                        </a:rPr>
                        <a:t>For patients with obstructive HCM who have persistent symptoms* attributable to LVOTO despite beta blockers or </a:t>
                      </a:r>
                      <a:r>
                        <a:rPr lang="en-US" sz="1800" b="1" dirty="0" err="1">
                          <a:solidFill>
                            <a:srgbClr val="231F20"/>
                          </a:solidFill>
                          <a:effectLst/>
                          <a:latin typeface="Times New Roman"/>
                          <a:ea typeface="Times New Roman" panose="02020603050405020304" pitchFamily="18" charset="0"/>
                          <a:cs typeface="Times New Roman"/>
                        </a:rPr>
                        <a:t>nondihydropyridine</a:t>
                      </a:r>
                      <a:r>
                        <a:rPr lang="en-US" sz="1800" b="1" dirty="0">
                          <a:solidFill>
                            <a:srgbClr val="231F20"/>
                          </a:solidFill>
                          <a:effectLst/>
                          <a:latin typeface="Times New Roman"/>
                          <a:ea typeface="Times New Roman" panose="02020603050405020304" pitchFamily="18" charset="0"/>
                          <a:cs typeface="Times New Roman"/>
                        </a:rPr>
                        <a:t> calcium channel blockers, adding a myosin inhibitor (adult patients only), or disopyramide (in combination with an atrioventricular nodal blocking agent),</a:t>
                      </a:r>
                      <a:r>
                        <a:rPr lang="en-US" sz="1800" b="1" spc="-5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or</a:t>
                      </a:r>
                      <a:r>
                        <a:rPr lang="en-US" sz="1800" b="1" spc="-55"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SRT</a:t>
                      </a:r>
                      <a:r>
                        <a:rPr lang="en-US" sz="1800" b="1" spc="-5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performed</a:t>
                      </a:r>
                      <a:r>
                        <a:rPr lang="en-US" sz="1800" b="1" spc="-5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at</a:t>
                      </a:r>
                      <a:r>
                        <a:rPr lang="en-US" sz="1800" b="1" spc="-50" dirty="0">
                          <a:solidFill>
                            <a:srgbClr val="231F20"/>
                          </a:solidFill>
                          <a:effectLst/>
                          <a:latin typeface="Times New Roman"/>
                          <a:ea typeface="Times New Roman" panose="02020603050405020304" pitchFamily="18" charset="0"/>
                          <a:cs typeface="Times New Roman"/>
                        </a:rPr>
                        <a:t> </a:t>
                      </a:r>
                      <a:r>
                        <a:rPr lang="en-US" sz="1800" b="1" dirty="0">
                          <a:solidFill>
                            <a:srgbClr val="231F20"/>
                          </a:solidFill>
                          <a:effectLst/>
                          <a:latin typeface="Times New Roman"/>
                          <a:ea typeface="Times New Roman" panose="02020603050405020304" pitchFamily="18" charset="0"/>
                          <a:cs typeface="Times New Roman"/>
                        </a:rPr>
                        <a:t>experienced centers</a:t>
                      </a:r>
                      <a:r>
                        <a:rPr lang="en-US" sz="1200" b="0" i="0" u="none" strike="noStrike" noProof="0" dirty="0">
                          <a:solidFill>
                            <a:srgbClr val="000000"/>
                          </a:solidFill>
                          <a:effectLst/>
                          <a:latin typeface="Lub Dub Medium"/>
                        </a:rPr>
                        <a:t>§</a:t>
                      </a:r>
                      <a:r>
                        <a:rPr lang="en-US" sz="1800" b="1" dirty="0">
                          <a:solidFill>
                            <a:srgbClr val="231F20"/>
                          </a:solidFill>
                          <a:effectLst/>
                          <a:latin typeface="Times New Roman"/>
                          <a:ea typeface="Times New Roman" panose="02020603050405020304" pitchFamily="18" charset="0"/>
                          <a:cs typeface="Times New Roman"/>
                        </a:rPr>
                        <a:t>, is recommended.</a:t>
                      </a:r>
                      <a:endParaRPr lang="en-US" sz="1800" dirty="0">
                        <a:effectLst/>
                        <a:latin typeface="Times New Roman"/>
                        <a:ea typeface="Times New Roman" panose="02020603050405020304" pitchFamily="18"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16972145"/>
                  </a:ext>
                </a:extLst>
              </a:tr>
            </a:tbl>
          </a:graphicData>
        </a:graphic>
      </p:graphicFrame>
      <p:sp>
        <p:nvSpPr>
          <p:cNvPr id="5" name="TextBox 4">
            <a:extLst>
              <a:ext uri="{FF2B5EF4-FFF2-40B4-BE49-F238E27FC236}">
                <a16:creationId xmlns:a16="http://schemas.microsoft.com/office/drawing/2014/main" id="{E38C4EC5-DC87-9393-3025-67B250CB1E4B}"/>
              </a:ext>
            </a:extLst>
          </p:cNvPr>
          <p:cNvSpPr txBox="1"/>
          <p:nvPr/>
        </p:nvSpPr>
        <p:spPr>
          <a:xfrm>
            <a:off x="1371600" y="6477000"/>
            <a:ext cx="10668000" cy="1015663"/>
          </a:xfrm>
          <a:prstGeom prst="rect">
            <a:avLst/>
          </a:prstGeom>
          <a:noFill/>
        </p:spPr>
        <p:txBody>
          <a:bodyPr wrap="square">
            <a:spAutoFit/>
          </a:bodyPr>
          <a:lstStyle/>
          <a:p>
            <a:r>
              <a:rPr lang="en-US" sz="1200">
                <a:latin typeface="Lub Dub Medium" panose="020B0603030403020204" pitchFamily="34" charset="0"/>
              </a:rPr>
              <a:t>*Symptoms include effort-related dyspnea or chest pain and occasionally other exertional symptoms (</a:t>
            </a:r>
            <a:r>
              <a:rPr lang="en-US" sz="1200" err="1">
                <a:latin typeface="Lub Dub Medium" panose="020B0603030403020204" pitchFamily="34" charset="0"/>
              </a:rPr>
              <a:t>eg</a:t>
            </a:r>
            <a:r>
              <a:rPr lang="en-US" sz="1200">
                <a:latin typeface="Lub Dub Medium" panose="020B0603030403020204" pitchFamily="34" charset="0"/>
              </a:rPr>
              <a:t>, syncope, near syncope) that are attributed to LVOTO and interfere with everyday activity or quality of life.</a:t>
            </a:r>
          </a:p>
          <a:p>
            <a:r>
              <a:rPr lang="en-US" sz="1200">
                <a:latin typeface="Lub Dub Medium" panose="020B0603030403020204" pitchFamily="34" charset="0"/>
              </a:rPr>
              <a:t>†Symbol corresponds to the Level of Evidence for verapamil. </a:t>
            </a:r>
          </a:p>
          <a:p>
            <a:r>
              <a:rPr lang="en-US" sz="1200">
                <a:latin typeface="Lub Dub Medium" panose="020B0603030403020204" pitchFamily="34" charset="0"/>
              </a:rPr>
              <a:t>‡Symbol corresponds to the Level of Evidence for diltiazem. </a:t>
            </a:r>
          </a:p>
          <a:p>
            <a:r>
              <a:rPr lang="en-US" sz="1200">
                <a:latin typeface="Lub Dub Medium" panose="020B0603030403020204" pitchFamily="34" charset="0"/>
              </a:rPr>
              <a:t>§Comprehensive or primary HCM centers with demonstrated excellence in clinical outcomes for these procedures (Table 3, Table 4).</a:t>
            </a:r>
          </a:p>
        </p:txBody>
      </p:sp>
    </p:spTree>
    <p:extLst>
      <p:ext uri="{BB962C8B-B14F-4D97-AF65-F5344CB8AC3E}">
        <p14:creationId xmlns:p14="http://schemas.microsoft.com/office/powerpoint/2010/main" val="2061661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64</a:t>
            </a:fld>
            <a:endParaRPr lang="en-US"/>
          </a:p>
        </p:txBody>
      </p:sp>
      <p:sp>
        <p:nvSpPr>
          <p:cNvPr id="2" name="TextBox 1">
            <a:extLst>
              <a:ext uri="{FF2B5EF4-FFF2-40B4-BE49-F238E27FC236}">
                <a16:creationId xmlns:a16="http://schemas.microsoft.com/office/drawing/2014/main" id="{049920D9-818F-AF0F-7693-425779E155C7}"/>
              </a:ext>
            </a:extLst>
          </p:cNvPr>
          <p:cNvSpPr txBox="1"/>
          <p:nvPr/>
        </p:nvSpPr>
        <p:spPr>
          <a:xfrm>
            <a:off x="3084165" y="609600"/>
            <a:ext cx="8462070" cy="954107"/>
          </a:xfrm>
          <a:prstGeom prst="rect">
            <a:avLst/>
          </a:prstGeom>
          <a:noFill/>
        </p:spPr>
        <p:txBody>
          <a:bodyPr wrap="square">
            <a:spAutoFit/>
          </a:bodyPr>
          <a:lstStyle/>
          <a:p>
            <a:r>
              <a:rPr lang="en-US" sz="2800">
                <a:latin typeface="Lub Dub Medium" panose="020B0603030403020204" pitchFamily="34" charset="0"/>
              </a:rPr>
              <a:t>Pharmacological Management of Symptomatic Patients With Obstructive HCM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B12BEE5-B083-431F-9F2E-2317CFE74224}"/>
              </a:ext>
            </a:extLst>
          </p:cNvPr>
          <p:cNvGraphicFramePr>
            <a:graphicFrameLocks noGrp="1"/>
          </p:cNvGraphicFramePr>
          <p:nvPr>
            <p:extLst>
              <p:ext uri="{D42A27DB-BD31-4B8C-83A1-F6EECF244321}">
                <p14:modId xmlns:p14="http://schemas.microsoft.com/office/powerpoint/2010/main" val="583613250"/>
              </p:ext>
            </p:extLst>
          </p:nvPr>
        </p:nvGraphicFramePr>
        <p:xfrm>
          <a:off x="1600200" y="1828800"/>
          <a:ext cx="11430000" cy="5563616"/>
        </p:xfrm>
        <a:graphic>
          <a:graphicData uri="http://schemas.openxmlformats.org/drawingml/2006/table">
            <a:tbl>
              <a:tblPr firstRow="1" firstCol="1" lastRow="1" lastCol="1" bandRow="1" bandCol="1"/>
              <a:tblGrid>
                <a:gridCol w="1267818">
                  <a:extLst>
                    <a:ext uri="{9D8B030D-6E8A-4147-A177-3AD203B41FA5}">
                      <a16:colId xmlns:a16="http://schemas.microsoft.com/office/drawing/2014/main" val="577125989"/>
                    </a:ext>
                  </a:extLst>
                </a:gridCol>
                <a:gridCol w="1435959">
                  <a:extLst>
                    <a:ext uri="{9D8B030D-6E8A-4147-A177-3AD203B41FA5}">
                      <a16:colId xmlns:a16="http://schemas.microsoft.com/office/drawing/2014/main" val="2904831951"/>
                    </a:ext>
                  </a:extLst>
                </a:gridCol>
                <a:gridCol w="8726223">
                  <a:extLst>
                    <a:ext uri="{9D8B030D-6E8A-4147-A177-3AD203B41FA5}">
                      <a16:colId xmlns:a16="http://schemas.microsoft.com/office/drawing/2014/main" val="1604671458"/>
                    </a:ext>
                  </a:extLst>
                </a:gridCol>
              </a:tblGrid>
              <a:tr h="743585">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75565" indent="-342900">
                        <a:lnSpc>
                          <a:spcPct val="150000"/>
                        </a:lnSpc>
                        <a:spcBef>
                          <a:spcPts val="0"/>
                        </a:spcBef>
                        <a:spcAft>
                          <a:spcPts val="0"/>
                        </a:spcAft>
                        <a:buFont typeface="+mj-lt"/>
                        <a:buAutoNum type="arabicPeriod" startAt="4"/>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obstructive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acute hypotension who do not respond to fluid administration, intravenous phenylephrine (or</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other</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vasoconstrictors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without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inotropic activity), alone or in combination with beta-blocking drugs,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57379865"/>
                  </a:ext>
                </a:extLst>
              </a:tr>
              <a:tr h="629920">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41275" indent="-342900">
                        <a:lnSpc>
                          <a:spcPct val="150000"/>
                        </a:lnSpc>
                        <a:spcBef>
                          <a:spcPts val="0"/>
                        </a:spcBef>
                        <a:spcAft>
                          <a:spcPts val="0"/>
                        </a:spcAft>
                        <a:buFont typeface="+mj-lt"/>
                        <a:buAutoNum type="arabicPeriod" startAt="5"/>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obstructive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persistent dyspnea with clinical evidence of volume overload and high left-sided filling pressures despite other HCM GDMT, cautious use of low-dose oral diuretics may be considered.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98326056"/>
                  </a:ext>
                </a:extLst>
              </a:tr>
              <a:tr h="972820">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0" indent="-342900">
                        <a:lnSpc>
                          <a:spcPct val="150000"/>
                        </a:lnSpc>
                        <a:spcBef>
                          <a:spcPts val="0"/>
                        </a:spcBef>
                        <a:spcAft>
                          <a:spcPts val="0"/>
                        </a:spcAft>
                        <a:buFont typeface="+mj-lt"/>
                        <a:buAutoNum type="arabicPeriod" startAt="6"/>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obstructive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discontinuation of vasodilators (</a:t>
                      </a:r>
                      <a:r>
                        <a:rPr lang="en-US" sz="1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angiotensin-converting enzyme inhibitors, angiotensin receptor</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blockers,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dihydropyridine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calcium channel blockers) or digoxin may be reasonable because these agents can worsen symptoms</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caused</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dynamic</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outflow</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tract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6107177"/>
                  </a:ext>
                </a:extLst>
              </a:tr>
              <a:tr h="629285">
                <a:tc>
                  <a:txBody>
                    <a:bodyPr/>
                    <a:lstStyle/>
                    <a:p>
                      <a:pPr marL="0" marR="51435"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F3824"/>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35560" indent="-342900">
                        <a:lnSpc>
                          <a:spcPct val="150000"/>
                        </a:lnSpc>
                        <a:spcBef>
                          <a:spcPts val="0"/>
                        </a:spcBef>
                        <a:spcAft>
                          <a:spcPts val="0"/>
                        </a:spcAft>
                        <a:buFont typeface="+mj-lt"/>
                        <a:buAutoNum type="arabicPeriod" startAt="7"/>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obstructive</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severe dyspnea at rest, hypotension, very high resting gradients (</a:t>
                      </a:r>
                      <a:r>
                        <a:rPr lang="en-US" sz="1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&gt;100 mm Hg), as well as all children &lt;6 weeks of age, verapamil is potentially</a:t>
                      </a:r>
                      <a:r>
                        <a:rPr lang="en-US" sz="1800" b="1"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harmful.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89044284"/>
                  </a:ext>
                </a:extLst>
              </a:tr>
            </a:tbl>
          </a:graphicData>
        </a:graphic>
      </p:graphicFrame>
    </p:spTree>
    <p:extLst>
      <p:ext uri="{BB962C8B-B14F-4D97-AF65-F5344CB8AC3E}">
        <p14:creationId xmlns:p14="http://schemas.microsoft.com/office/powerpoint/2010/main" val="353318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00581-29BC-FB1D-8FB8-AA052746D58B}"/>
              </a:ext>
            </a:extLst>
          </p:cNvPr>
          <p:cNvSpPr txBox="1"/>
          <p:nvPr/>
        </p:nvSpPr>
        <p:spPr>
          <a:xfrm>
            <a:off x="4074765" y="762000"/>
            <a:ext cx="6480870" cy="954107"/>
          </a:xfrm>
          <a:prstGeom prst="rect">
            <a:avLst/>
          </a:prstGeom>
          <a:noFill/>
        </p:spPr>
        <p:txBody>
          <a:bodyPr wrap="square">
            <a:spAutoFit/>
          </a:bodyPr>
          <a:lstStyle/>
          <a:p>
            <a:r>
              <a:rPr lang="en-US" sz="2800">
                <a:latin typeface="Lub Dub Medium" panose="020B0603030403020204" pitchFamily="34" charset="0"/>
              </a:rPr>
              <a:t>Invasive Treatment of Symptomatic Patients With Obstructive HCM</a:t>
            </a:r>
          </a:p>
        </p:txBody>
      </p:sp>
      <p:graphicFrame>
        <p:nvGraphicFramePr>
          <p:cNvPr id="3" name="Table 2">
            <a:extLst>
              <a:ext uri="{FF2B5EF4-FFF2-40B4-BE49-F238E27FC236}">
                <a16:creationId xmlns:a16="http://schemas.microsoft.com/office/drawing/2014/main" id="{58D8B17E-2345-1999-F79A-41B96B4E3C84}"/>
              </a:ext>
            </a:extLst>
          </p:cNvPr>
          <p:cNvGraphicFramePr>
            <a:graphicFrameLocks noGrp="1"/>
          </p:cNvGraphicFramePr>
          <p:nvPr>
            <p:extLst>
              <p:ext uri="{D42A27DB-BD31-4B8C-83A1-F6EECF244321}">
                <p14:modId xmlns:p14="http://schemas.microsoft.com/office/powerpoint/2010/main" val="3414755719"/>
              </p:ext>
            </p:extLst>
          </p:nvPr>
        </p:nvGraphicFramePr>
        <p:xfrm>
          <a:off x="1028700" y="1828800"/>
          <a:ext cx="12573000" cy="5377577"/>
        </p:xfrm>
        <a:graphic>
          <a:graphicData uri="http://schemas.openxmlformats.org/drawingml/2006/table">
            <a:tbl>
              <a:tblPr firstRow="1" firstCol="1" lastRow="1" lastCol="1" bandRow="1" bandCol="1"/>
              <a:tblGrid>
                <a:gridCol w="1038137">
                  <a:extLst>
                    <a:ext uri="{9D8B030D-6E8A-4147-A177-3AD203B41FA5}">
                      <a16:colId xmlns:a16="http://schemas.microsoft.com/office/drawing/2014/main" val="3799708228"/>
                    </a:ext>
                  </a:extLst>
                </a:gridCol>
                <a:gridCol w="1038137">
                  <a:extLst>
                    <a:ext uri="{9D8B030D-6E8A-4147-A177-3AD203B41FA5}">
                      <a16:colId xmlns:a16="http://schemas.microsoft.com/office/drawing/2014/main" val="3171444838"/>
                    </a:ext>
                  </a:extLst>
                </a:gridCol>
                <a:gridCol w="10496726">
                  <a:extLst>
                    <a:ext uri="{9D8B030D-6E8A-4147-A177-3AD203B41FA5}">
                      <a16:colId xmlns:a16="http://schemas.microsoft.com/office/drawing/2014/main" val="4230234758"/>
                    </a:ext>
                  </a:extLst>
                </a:gridCol>
              </a:tblGrid>
              <a:tr h="720178">
                <a:tc gridSpan="3">
                  <a:txBody>
                    <a:bodyPr/>
                    <a:lstStyle/>
                    <a:p>
                      <a:pPr marL="88900" marR="0" algn="ctr">
                        <a:spcBef>
                          <a:spcPts val="0"/>
                        </a:spcBef>
                        <a:spcAft>
                          <a:spcPts val="0"/>
                        </a:spcAft>
                      </a:pPr>
                      <a:r>
                        <a:rPr lang="en-US" sz="1800" b="1" spc="-10">
                          <a:solidFill>
                            <a:srgbClr val="000000"/>
                          </a:solidFill>
                          <a:effectLst/>
                          <a:latin typeface="Times New Roman" panose="02020603050405020304" pitchFamily="18" charset="0"/>
                          <a:cs typeface="Times New Roman" panose="02020603050405020304" pitchFamily="18" charset="0"/>
                        </a:rPr>
                        <a:t>Recommendations for Invasive Treatment of Symptomatic Patients</a:t>
                      </a:r>
                      <a:r>
                        <a:rPr lang="en-US" sz="1800" b="1" spc="20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With Obstructive HCM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pPr marL="88900" marR="0" algn="ctr">
                        <a:spcBef>
                          <a:spcPts val="0"/>
                        </a:spcBef>
                        <a:spcAft>
                          <a:spcPts val="0"/>
                        </a:spcAft>
                      </a:pP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Invasive Treatment of Symptomatic Patients</a:t>
                      </a:r>
                      <a:r>
                        <a:rPr lang="en-US" sz="1800" b="1"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Obstructive HCM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379601911"/>
                  </a:ext>
                </a:extLst>
              </a:tr>
              <a:tr h="540133">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1003960"/>
                  </a:ext>
                </a:extLst>
              </a:tr>
              <a:tr h="900222">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obstructive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remain symptomatic</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despite</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GDMT,</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SRT</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eligible patients,* performed at experienced HCM centers,† is recommended for relieving LVOTO</a:t>
                      </a:r>
                      <a:r>
                        <a:rPr lang="en-US" sz="1800" b="1" spc="80" baseline="30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48760371"/>
                  </a:ext>
                </a:extLst>
              </a:tr>
              <a:tr h="1620400">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symptomatic</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obstructive</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 who have associated cardiac disease requiring surgical treatment (</a:t>
                      </a:r>
                      <a:r>
                        <a:rPr lang="en-US" sz="1800" b="1"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associated anomalous papillary muscle, markedly elongated anterior mitral leaflet, intrinsic mitral valve disease, multivessel CAD, valvular aortic stenosis), surgical</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myectomy,</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performed</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experienced HCM centers,† is recommended</a:t>
                      </a:r>
                      <a:r>
                        <a:rPr lang="en-US" sz="1800" b="1" spc="175" baseline="30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 3, Table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00219352"/>
                  </a:ext>
                </a:extLst>
              </a:tr>
              <a:tr h="1440355">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40005"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adult patients with obstructive HCM who remain severely symptomatic, despite GDMT and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whom</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surgery</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contraindicated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 risk is considered unacceptable because of serious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comorbidities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advanced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age,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alcohol septal ablation in eligible patients,* performed at experienced HCM centers,† is recommended</a:t>
                      </a:r>
                      <a:r>
                        <a:rPr lang="en-US" sz="1800" b="1" spc="200" baseline="30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(Table 3, Table 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96964499"/>
                  </a:ext>
                </a:extLst>
              </a:tr>
            </a:tbl>
          </a:graphicData>
        </a:graphic>
      </p:graphicFrame>
    </p:spTree>
    <p:extLst>
      <p:ext uri="{BB962C8B-B14F-4D97-AF65-F5344CB8AC3E}">
        <p14:creationId xmlns:p14="http://schemas.microsoft.com/office/powerpoint/2010/main" val="3401398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66</a:t>
            </a:fld>
            <a:endParaRPr lang="en-US"/>
          </a:p>
        </p:txBody>
      </p:sp>
      <p:sp>
        <p:nvSpPr>
          <p:cNvPr id="2" name="TextBox 1">
            <a:extLst>
              <a:ext uri="{FF2B5EF4-FFF2-40B4-BE49-F238E27FC236}">
                <a16:creationId xmlns:a16="http://schemas.microsoft.com/office/drawing/2014/main" id="{9E508B6C-7383-B5D7-03F9-94DDB7F2EB5A}"/>
              </a:ext>
            </a:extLst>
          </p:cNvPr>
          <p:cNvSpPr txBox="1"/>
          <p:nvPr/>
        </p:nvSpPr>
        <p:spPr>
          <a:xfrm>
            <a:off x="3904281" y="304800"/>
            <a:ext cx="6821835" cy="954107"/>
          </a:xfrm>
          <a:prstGeom prst="rect">
            <a:avLst/>
          </a:prstGeom>
          <a:noFill/>
        </p:spPr>
        <p:txBody>
          <a:bodyPr wrap="square">
            <a:spAutoFit/>
          </a:bodyPr>
          <a:lstStyle/>
          <a:p>
            <a:r>
              <a:rPr lang="en-US" sz="2800">
                <a:latin typeface="Lub Dub Medium" panose="020B0603030403020204" pitchFamily="34" charset="0"/>
              </a:rPr>
              <a:t>Invasive Treatment of Symptomatic Patients With Obstructive HCM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91B0614-7FB7-8DE6-A02A-61707D632482}"/>
              </a:ext>
            </a:extLst>
          </p:cNvPr>
          <p:cNvGraphicFramePr>
            <a:graphicFrameLocks noGrp="1"/>
          </p:cNvGraphicFramePr>
          <p:nvPr>
            <p:extLst>
              <p:ext uri="{D42A27DB-BD31-4B8C-83A1-F6EECF244321}">
                <p14:modId xmlns:p14="http://schemas.microsoft.com/office/powerpoint/2010/main" val="696603745"/>
              </p:ext>
            </p:extLst>
          </p:nvPr>
        </p:nvGraphicFramePr>
        <p:xfrm>
          <a:off x="914399" y="1371600"/>
          <a:ext cx="12801600" cy="6008232"/>
        </p:xfrm>
        <a:graphic>
          <a:graphicData uri="http://schemas.openxmlformats.org/drawingml/2006/table">
            <a:tbl>
              <a:tblPr firstRow="1" firstCol="1" lastRow="1" lastCol="1" bandRow="1" bandCol="1"/>
              <a:tblGrid>
                <a:gridCol w="1057011">
                  <a:extLst>
                    <a:ext uri="{9D8B030D-6E8A-4147-A177-3AD203B41FA5}">
                      <a16:colId xmlns:a16="http://schemas.microsoft.com/office/drawing/2014/main" val="2248085097"/>
                    </a:ext>
                  </a:extLst>
                </a:gridCol>
                <a:gridCol w="1057011">
                  <a:extLst>
                    <a:ext uri="{9D8B030D-6E8A-4147-A177-3AD203B41FA5}">
                      <a16:colId xmlns:a16="http://schemas.microsoft.com/office/drawing/2014/main" val="3662292792"/>
                    </a:ext>
                  </a:extLst>
                </a:gridCol>
                <a:gridCol w="10687578">
                  <a:extLst>
                    <a:ext uri="{9D8B030D-6E8A-4147-A177-3AD203B41FA5}">
                      <a16:colId xmlns:a16="http://schemas.microsoft.com/office/drawing/2014/main" val="1200475704"/>
                    </a:ext>
                  </a:extLst>
                </a:gridCol>
              </a:tblGrid>
              <a:tr h="2784687">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404813" marR="80645" lvl="0" indent="-342900">
                        <a:lnSpc>
                          <a:spcPct val="150000"/>
                        </a:lnSpc>
                        <a:spcBef>
                          <a:spcPts val="0"/>
                        </a:spcBef>
                        <a:spcAft>
                          <a:spcPts val="0"/>
                        </a:spcAft>
                        <a:buClr>
                          <a:srgbClr val="231F20"/>
                        </a:buClr>
                        <a:buSzPct val="100000"/>
                        <a:buFont typeface="+mj-lt"/>
                        <a:buAutoNum type="arabicPeriod" startAt="4"/>
                        <a:tabLst>
                          <a:tab pos="215900" algn="l"/>
                          <a:tab pos="56832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 patients with obstructive HCM, earlier (NYHA</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class</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II)</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surgical</a:t>
                      </a:r>
                      <a:r>
                        <a:rPr lang="en-US" sz="1800" b="1" spc="-5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myectomy</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performed at comprehensive HCM centers (Table 3, Table</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4)</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may</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be</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reasonable</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the</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presence</a:t>
                      </a:r>
                      <a:r>
                        <a:rPr lang="en-US" sz="1800" b="1" spc="-4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of additional clinical factors, including:</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46685" lvl="1" indent="-285750">
                        <a:lnSpc>
                          <a:spcPct val="150000"/>
                        </a:lnSpc>
                        <a:spcBef>
                          <a:spcPts val="0"/>
                        </a:spcBef>
                        <a:spcAft>
                          <a:spcPts val="0"/>
                        </a:spcAft>
                        <a:buClr>
                          <a:srgbClr val="231F20"/>
                        </a:buClr>
                        <a:buSzPts val="1200"/>
                        <a:buFont typeface="Times New Roman" panose="02020603050405020304" pitchFamily="18" charset="0"/>
                        <a:buAutoNum type="alphaLcPeriod"/>
                        <a:tabLst>
                          <a:tab pos="329565" algn="l"/>
                        </a:tabLst>
                      </a:pP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Severe and progressive pulmonary hyper</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tension thought to be attributable to LVOTO or associated MR;</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65735" lvl="1" indent="-285750">
                        <a:lnSpc>
                          <a:spcPct val="150000"/>
                        </a:lnSpc>
                        <a:spcBef>
                          <a:spcPts val="0"/>
                        </a:spcBef>
                        <a:spcAft>
                          <a:spcPts val="0"/>
                        </a:spcAft>
                        <a:buClr>
                          <a:srgbClr val="231F20"/>
                        </a:buClr>
                        <a:buSzPts val="1200"/>
                        <a:buFont typeface="Times New Roman" panose="02020603050405020304" pitchFamily="18" charset="0"/>
                        <a:buAutoNum type="alphaLcPeriod"/>
                        <a:tabLst>
                          <a:tab pos="33464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Left</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atrial</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enlargement</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≥1</a:t>
                      </a:r>
                      <a:r>
                        <a:rPr lang="en-US" sz="1800" b="1" spc="-3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episodes of symptomatic AF;</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40005" lvl="1" indent="-285750">
                        <a:lnSpc>
                          <a:spcPct val="150000"/>
                        </a:lnSpc>
                        <a:spcBef>
                          <a:spcPts val="0"/>
                        </a:spcBef>
                        <a:spcAft>
                          <a:spcPts val="0"/>
                        </a:spcAft>
                        <a:buClr>
                          <a:srgbClr val="231F20"/>
                        </a:buClr>
                        <a:buSzPts val="1200"/>
                        <a:buFont typeface="Times New Roman" panose="02020603050405020304" pitchFamily="18" charset="0"/>
                        <a:buAutoNum type="alphaLcPeriod"/>
                        <a:tabLst>
                          <a:tab pos="325120"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Poor functional capacity attributable to LVOTO</a:t>
                      </a:r>
                      <a:r>
                        <a:rPr lang="en-US" sz="1800" b="1" spc="-3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as</a:t>
                      </a:r>
                      <a:r>
                        <a:rPr lang="en-US" sz="1800" b="1" spc="-3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documented</a:t>
                      </a:r>
                      <a:r>
                        <a:rPr lang="en-US" sz="1800" b="1" spc="-3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on</a:t>
                      </a:r>
                      <a:r>
                        <a:rPr lang="en-US" sz="1800" b="1" spc="-3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treadmill</a:t>
                      </a:r>
                      <a:r>
                        <a:rPr lang="en-US" sz="1800" b="1" spc="-3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exercise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testing;</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p>
                      <a:pPr marL="742950" marR="137795" lvl="1" indent="-285750">
                        <a:lnSpc>
                          <a:spcPct val="150000"/>
                        </a:lnSpc>
                        <a:spcBef>
                          <a:spcPts val="0"/>
                        </a:spcBef>
                        <a:spcAft>
                          <a:spcPts val="0"/>
                        </a:spcAft>
                        <a:buClr>
                          <a:srgbClr val="231F20"/>
                        </a:buClr>
                        <a:buSzPts val="1200"/>
                        <a:buFont typeface="Times New Roman" panose="02020603050405020304" pitchFamily="18" charset="0"/>
                        <a:buAutoNum type="alphaLcPeriod"/>
                        <a:tabLst>
                          <a:tab pos="334645" algn="l"/>
                        </a:tabLst>
                      </a:pP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Children</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and</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young</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adults</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very</a:t>
                      </a:r>
                      <a:r>
                        <a:rPr lang="en-US" sz="1800" b="1" spc="-2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high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resting</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LVOT</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gradients</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(&gt;100</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mm</a:t>
                      </a:r>
                      <a:r>
                        <a:rPr lang="en-US" sz="1800" b="1" spc="-55"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Hg).</a:t>
                      </a:r>
                      <a:endParaRPr lang="en-US" sz="1800" dirty="0">
                        <a:effectLst/>
                        <a:latin typeface="Times New Roman" panose="02020603050405020304" pitchFamily="18" charset="0"/>
                        <a:ea typeface="Gill Sans MT" panose="020B0502020104020203"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33754311"/>
                  </a:ext>
                </a:extLst>
              </a:tr>
              <a:tr h="1218300">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04813" marR="113665" lvl="0" indent="-342900">
                        <a:lnSpc>
                          <a:spcPct val="150000"/>
                        </a:lnSpc>
                        <a:spcBef>
                          <a:spcPts val="0"/>
                        </a:spcBef>
                        <a:spcAft>
                          <a:spcPts val="0"/>
                        </a:spcAft>
                        <a:buClr>
                          <a:srgbClr val="231F20"/>
                        </a:buClr>
                        <a:buSzPct val="100000"/>
                        <a:buFont typeface="+mj-lt"/>
                        <a:buAutoNum type="arabicPeriod" startAt="5"/>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For</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symptomatic</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patients</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obstructive</a:t>
                      </a:r>
                      <a:r>
                        <a:rPr lang="en-US" sz="1800" b="1" spc="-1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HCM,</a:t>
                      </a:r>
                      <a:r>
                        <a:rPr lang="en-US" sz="1800" b="1" spc="-1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SRT</a:t>
                      </a:r>
                      <a:r>
                        <a:rPr lang="en-US" sz="1800" b="1" spc="-1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1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eligible</a:t>
                      </a:r>
                      <a:r>
                        <a:rPr lang="en-US" sz="1800" b="1" spc="-1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patients,*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performed at experienced HCM centers† (Table 3,</a:t>
                      </a:r>
                      <a:r>
                        <a:rPr lang="en-US" sz="1800" b="1"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Table 4), may be considered as an alternative to escalation of medical therapy after shared</a:t>
                      </a:r>
                      <a:r>
                        <a:rPr lang="en-US" sz="1800" b="1" spc="-5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decision-making</a:t>
                      </a:r>
                      <a:r>
                        <a:rPr lang="en-US" sz="1800" b="1" spc="-5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including</a:t>
                      </a:r>
                      <a:r>
                        <a:rPr lang="en-US" sz="1800" b="1" spc="-5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risks</a:t>
                      </a:r>
                      <a:r>
                        <a:rPr lang="en-US" sz="1800" b="1"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and benefits of all treatment options.</a:t>
                      </a:r>
                      <a:endParaRPr lang="en-US" sz="1800">
                        <a:effectLst/>
                        <a:latin typeface="Times New Roman" panose="02020603050405020304" pitchFamily="18" charset="0"/>
                        <a:ea typeface="Gill Sans MT" panose="020B0502020104020203"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19408785"/>
                  </a:ext>
                </a:extLst>
              </a:tr>
              <a:tr h="522129">
                <a:tc>
                  <a:txBody>
                    <a:bodyPr/>
                    <a:lstStyle/>
                    <a:p>
                      <a:pPr marL="67945" marR="51435"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F3824"/>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31165" marR="0" indent="-342900">
                        <a:lnSpc>
                          <a:spcPct val="150000"/>
                        </a:lnSpc>
                        <a:spcBef>
                          <a:spcPts val="0"/>
                        </a:spcBef>
                        <a:spcAft>
                          <a:spcPts val="0"/>
                        </a:spcAft>
                        <a:buFont typeface="+mj-lt"/>
                        <a:buAutoNum type="arabicPeriod" startAt="6"/>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asymptomatic and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normal</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exercise</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capacity,</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SRT</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6935539"/>
                  </a:ext>
                </a:extLst>
              </a:tr>
              <a:tr h="696172">
                <a:tc>
                  <a:txBody>
                    <a:bodyPr/>
                    <a:lstStyle/>
                    <a:p>
                      <a:pPr marL="0" marR="51435"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F3824"/>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430530" marR="34290" indent="-342900">
                        <a:lnSpc>
                          <a:spcPct val="150000"/>
                        </a:lnSpc>
                        <a:spcBef>
                          <a:spcPts val="0"/>
                        </a:spcBef>
                        <a:spcAft>
                          <a:spcPts val="0"/>
                        </a:spcAft>
                        <a:buFont typeface="+mj-lt"/>
                        <a:buAutoNum type="arabicPeriod" startAt="7"/>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obstructive HCM in whom SRT is an option, mitral valve replacement</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performed</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 sole purpose of relief of LVOTO.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31629161"/>
                  </a:ext>
                </a:extLst>
              </a:tr>
            </a:tbl>
          </a:graphicData>
        </a:graphic>
      </p:graphicFrame>
    </p:spTree>
    <p:extLst>
      <p:ext uri="{BB962C8B-B14F-4D97-AF65-F5344CB8AC3E}">
        <p14:creationId xmlns:p14="http://schemas.microsoft.com/office/powerpoint/2010/main" val="751822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0EA3B1-3D18-B6D0-6C4B-FEC98E2362F3}"/>
              </a:ext>
            </a:extLst>
          </p:cNvPr>
          <p:cNvSpPr txBox="1"/>
          <p:nvPr/>
        </p:nvSpPr>
        <p:spPr>
          <a:xfrm>
            <a:off x="3904282" y="1066800"/>
            <a:ext cx="6821835" cy="954107"/>
          </a:xfrm>
          <a:prstGeom prst="rect">
            <a:avLst/>
          </a:prstGeom>
          <a:noFill/>
        </p:spPr>
        <p:txBody>
          <a:bodyPr wrap="square">
            <a:spAutoFit/>
          </a:bodyPr>
          <a:lstStyle/>
          <a:p>
            <a:r>
              <a:rPr lang="en-US" sz="2800">
                <a:latin typeface="Lub Dub Medium" panose="020B0603030403020204" pitchFamily="34" charset="0"/>
              </a:rPr>
              <a:t>Invasive Treatment of Symptomatic Patients With Obstructive HCM (</a:t>
            </a:r>
            <a:r>
              <a:rPr lang="en-US" sz="2800" err="1">
                <a:latin typeface="Lub Dub Medium" panose="020B0603030403020204" pitchFamily="34" charset="0"/>
              </a:rPr>
              <a:t>con’t</a:t>
            </a:r>
            <a:r>
              <a:rPr lang="en-US" sz="2800">
                <a:latin typeface="Lub Dub Medium" panose="020B0603030403020204" pitchFamily="34" charset="0"/>
              </a:rPr>
              <a:t>.)</a:t>
            </a:r>
          </a:p>
        </p:txBody>
      </p:sp>
      <p:sp>
        <p:nvSpPr>
          <p:cNvPr id="4" name="TextBox 3">
            <a:extLst>
              <a:ext uri="{FF2B5EF4-FFF2-40B4-BE49-F238E27FC236}">
                <a16:creationId xmlns:a16="http://schemas.microsoft.com/office/drawing/2014/main" id="{EC8B0EFE-6346-E26E-F372-791917A18031}"/>
              </a:ext>
            </a:extLst>
          </p:cNvPr>
          <p:cNvSpPr txBox="1"/>
          <p:nvPr/>
        </p:nvSpPr>
        <p:spPr>
          <a:xfrm>
            <a:off x="1962150" y="2221974"/>
            <a:ext cx="10706100" cy="3785652"/>
          </a:xfrm>
          <a:prstGeom prst="rect">
            <a:avLst/>
          </a:prstGeom>
          <a:noFill/>
        </p:spPr>
        <p:txBody>
          <a:bodyPr wrap="square">
            <a:spAutoFit/>
          </a:bodyPr>
          <a:lstStyle/>
          <a:p>
            <a:r>
              <a:rPr lang="en-US" sz="2000">
                <a:latin typeface="Lub Dub Medium" panose="020B0603030403020204" pitchFamily="34" charset="0"/>
              </a:rPr>
              <a:t>* General eligibility criteria for septal reduction therapy: (a) Clinical: Severe dyspnea or chest pain (usually NYHA functional class III or class IV), or occasionally other exertional symptoms (</a:t>
            </a:r>
            <a:r>
              <a:rPr lang="en-US" sz="2000" err="1">
                <a:latin typeface="Lub Dub Medium" panose="020B0603030403020204" pitchFamily="34" charset="0"/>
              </a:rPr>
              <a:t>eg</a:t>
            </a:r>
            <a:r>
              <a:rPr lang="en-US" sz="2000">
                <a:latin typeface="Lub Dub Medium" panose="020B0603030403020204" pitchFamily="34" charset="0"/>
              </a:rPr>
              <a:t>, syncope, near syncope), when attributable to LVOTO, that interferes with everyday activity or quality of life despite optimal medical therapy; (b) Hemodynamic: Dynamic LVOT gradient at rest or with physiologic provocation with approximate peak gradient of ≥50 mm Hg, associated with septal hypertrophy and SAM of mitral valve; and (c) Anatomic: Targeted anterior septal thickness sufficient to perform the procedure safely and effectively in the judgment of the individual operator.</a:t>
            </a:r>
          </a:p>
          <a:p>
            <a:endParaRPr lang="en-US" sz="2000">
              <a:latin typeface="Lub Dub Medium" panose="020B0603030403020204" pitchFamily="34" charset="0"/>
            </a:endParaRPr>
          </a:p>
          <a:p>
            <a:r>
              <a:rPr lang="en-US" sz="2000">
                <a:latin typeface="Lub Dub Medium" panose="020B0603030403020204" pitchFamily="34" charset="0"/>
              </a:rPr>
              <a:t>†Comprehensive or primary HCM centers with demonstrated excellence in clinical outcomes for these procedures (Table 3, Table 4).</a:t>
            </a:r>
          </a:p>
        </p:txBody>
      </p:sp>
    </p:spTree>
    <p:extLst>
      <p:ext uri="{BB962C8B-B14F-4D97-AF65-F5344CB8AC3E}">
        <p14:creationId xmlns:p14="http://schemas.microsoft.com/office/powerpoint/2010/main" val="2326536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68</a:t>
            </a:fld>
            <a:endParaRPr lang="en-US"/>
          </a:p>
        </p:txBody>
      </p:sp>
      <p:sp>
        <p:nvSpPr>
          <p:cNvPr id="2" name="TextBox 1">
            <a:extLst>
              <a:ext uri="{FF2B5EF4-FFF2-40B4-BE49-F238E27FC236}">
                <a16:creationId xmlns:a16="http://schemas.microsoft.com/office/drawing/2014/main" id="{D15E2E58-E7E4-E32A-F689-FB9E5DBB7C42}"/>
              </a:ext>
            </a:extLst>
          </p:cNvPr>
          <p:cNvSpPr txBox="1"/>
          <p:nvPr/>
        </p:nvSpPr>
        <p:spPr>
          <a:xfrm>
            <a:off x="3250285" y="914400"/>
            <a:ext cx="8129830" cy="954107"/>
          </a:xfrm>
          <a:prstGeom prst="rect">
            <a:avLst/>
          </a:prstGeom>
          <a:noFill/>
        </p:spPr>
        <p:txBody>
          <a:bodyPr wrap="square">
            <a:spAutoFit/>
          </a:bodyPr>
          <a:lstStyle/>
          <a:p>
            <a:r>
              <a:rPr lang="en-US" sz="2800">
                <a:latin typeface="Lub Dub Medium" panose="020B0603030403020204" pitchFamily="34" charset="0"/>
              </a:rPr>
              <a:t>Management of Patients With Nonobstructive HCM With Preserved EF</a:t>
            </a:r>
          </a:p>
        </p:txBody>
      </p:sp>
      <p:graphicFrame>
        <p:nvGraphicFramePr>
          <p:cNvPr id="4" name="Table 3">
            <a:extLst>
              <a:ext uri="{FF2B5EF4-FFF2-40B4-BE49-F238E27FC236}">
                <a16:creationId xmlns:a16="http://schemas.microsoft.com/office/drawing/2014/main" id="{7E3EC57F-4E71-DEC8-07D0-7A0E3433D67D}"/>
              </a:ext>
            </a:extLst>
          </p:cNvPr>
          <p:cNvGraphicFramePr>
            <a:graphicFrameLocks noGrp="1"/>
          </p:cNvGraphicFramePr>
          <p:nvPr>
            <p:extLst>
              <p:ext uri="{D42A27DB-BD31-4B8C-83A1-F6EECF244321}">
                <p14:modId xmlns:p14="http://schemas.microsoft.com/office/powerpoint/2010/main" val="3506465550"/>
              </p:ext>
            </p:extLst>
          </p:nvPr>
        </p:nvGraphicFramePr>
        <p:xfrm>
          <a:off x="2362200" y="2133600"/>
          <a:ext cx="9906000" cy="4709159"/>
        </p:xfrm>
        <a:graphic>
          <a:graphicData uri="http://schemas.openxmlformats.org/drawingml/2006/table">
            <a:tbl>
              <a:tblPr firstRow="1" firstCol="1" lastRow="1" lastCol="1" bandRow="1" bandCol="1"/>
              <a:tblGrid>
                <a:gridCol w="875004">
                  <a:extLst>
                    <a:ext uri="{9D8B030D-6E8A-4147-A177-3AD203B41FA5}">
                      <a16:colId xmlns:a16="http://schemas.microsoft.com/office/drawing/2014/main" val="3946183477"/>
                    </a:ext>
                  </a:extLst>
                </a:gridCol>
                <a:gridCol w="812790">
                  <a:extLst>
                    <a:ext uri="{9D8B030D-6E8A-4147-A177-3AD203B41FA5}">
                      <a16:colId xmlns:a16="http://schemas.microsoft.com/office/drawing/2014/main" val="269366895"/>
                    </a:ext>
                  </a:extLst>
                </a:gridCol>
                <a:gridCol w="8218206">
                  <a:extLst>
                    <a:ext uri="{9D8B030D-6E8A-4147-A177-3AD203B41FA5}">
                      <a16:colId xmlns:a16="http://schemas.microsoft.com/office/drawing/2014/main" val="2000049086"/>
                    </a:ext>
                  </a:extLst>
                </a:gridCol>
              </a:tblGrid>
              <a:tr h="590079">
                <a:tc gridSpan="3">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cs typeface="Times New Roman" panose="02020603050405020304" pitchFamily="18" charset="0"/>
                        </a:rPr>
                        <a:t>Recommendations</a:t>
                      </a:r>
                      <a:r>
                        <a:rPr lang="en-US" sz="1800" b="1" spc="-4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for</a:t>
                      </a:r>
                      <a:r>
                        <a:rPr lang="en-US" sz="1800" b="1" spc="-4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Management</a:t>
                      </a:r>
                      <a:r>
                        <a:rPr lang="en-US" sz="1800" b="1" spc="-4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of</a:t>
                      </a:r>
                      <a:r>
                        <a:rPr lang="en-US" sz="1800" b="1" spc="-4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Patients</a:t>
                      </a:r>
                      <a:r>
                        <a:rPr lang="en-US" sz="1800" b="1" spc="-4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With</a:t>
                      </a:r>
                      <a:r>
                        <a:rPr lang="en-US" sz="1800" b="1" spc="200">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Nonobstructive HCM With Preserved EF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Management</a:t>
                      </a:r>
                      <a:r>
                        <a:rPr lang="en-US" sz="1800" b="1"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Nonobstructive HCM With Preserved EF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22096015"/>
                  </a:ext>
                </a:extLst>
              </a:tr>
              <a:tr h="295040">
                <a:tc>
                  <a:txBody>
                    <a:bodyPr/>
                    <a:lstStyle/>
                    <a:p>
                      <a:pPr marL="67945" marR="140970" algn="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0275763"/>
                  </a:ext>
                </a:extLst>
              </a:tr>
              <a:tr h="1274680">
                <a:tc>
                  <a:txBody>
                    <a:bodyPr/>
                    <a:lstStyle/>
                    <a:p>
                      <a:pPr marL="67945"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60325" lvl="0" indent="-342900">
                        <a:lnSpc>
                          <a:spcPct val="150000"/>
                        </a:lnSpc>
                        <a:spcBef>
                          <a:spcPts val="0"/>
                        </a:spcBef>
                        <a:spcAft>
                          <a:spcPts val="0"/>
                        </a:spcAft>
                        <a:buClr>
                          <a:srgbClr val="231F20"/>
                        </a:buClr>
                        <a:buFont typeface="+mj-lt"/>
                        <a:buAutoNum type="arabicPeriod"/>
                        <a:tabLst>
                          <a:tab pos="457200" algn="l"/>
                        </a:tabLst>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nonobstructive HCM with preserved EF and symptoms of exertional angina or dyspnea, beta blockers or </a:t>
                      </a:r>
                      <a:r>
                        <a:rPr lang="en-US" sz="1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nondihydropyridine</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calcium</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channel</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blockers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are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18372413"/>
                  </a:ext>
                </a:extLst>
              </a:tr>
              <a:tr h="1274680">
                <a:tc>
                  <a:txBody>
                    <a:bodyPr/>
                    <a:lstStyle/>
                    <a:p>
                      <a:pPr marL="67945"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0" lvl="0" indent="-342900">
                        <a:lnSpc>
                          <a:spcPct val="150000"/>
                        </a:lnSpc>
                        <a:spcBef>
                          <a:spcPts val="0"/>
                        </a:spcBef>
                        <a:spcAft>
                          <a:spcPts val="0"/>
                        </a:spcAft>
                        <a:buClr>
                          <a:srgbClr val="231F20"/>
                        </a:buClr>
                        <a:buFont typeface="+mj-lt"/>
                        <a:buAutoNum type="arabicPeriod" startAt="2"/>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nonobstructive</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preserved</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EF,</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oral</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diuretics when exertional dyspnea persists despite the use of beta blockers or </a:t>
                      </a:r>
                      <a:r>
                        <a:rPr lang="en-US" sz="1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nondihydropyridine</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calcium channel blockers.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43683313"/>
                  </a:ext>
                </a:extLst>
              </a:tr>
              <a:tr h="1274680">
                <a:tc>
                  <a:txBody>
                    <a:bodyPr/>
                    <a:lstStyle/>
                    <a:p>
                      <a:pPr marL="67945" marR="178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160020" indent="-342900">
                        <a:lnSpc>
                          <a:spcPct val="150000"/>
                        </a:lnSpc>
                        <a:spcBef>
                          <a:spcPts val="0"/>
                        </a:spcBef>
                        <a:spcAft>
                          <a:spcPts val="0"/>
                        </a:spcAft>
                        <a:buFont typeface="+mj-lt"/>
                        <a:buAutoNum type="arabicPeriod" startAt="3"/>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nonobstructive HCM with preserved</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EF,</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usefulness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angiotensin-converting enzyme inhibitors and angiotensin</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receptor</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blockers</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treatment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symptoms (angina and dyspnea) is not well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established.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64624962"/>
                  </a:ext>
                </a:extLst>
              </a:tr>
            </a:tbl>
          </a:graphicData>
        </a:graphic>
      </p:graphicFrame>
    </p:spTree>
    <p:extLst>
      <p:ext uri="{BB962C8B-B14F-4D97-AF65-F5344CB8AC3E}">
        <p14:creationId xmlns:p14="http://schemas.microsoft.com/office/powerpoint/2010/main" val="29100446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FEFC9F-B6E2-8B27-06ED-96075BBB7E12}"/>
              </a:ext>
            </a:extLst>
          </p:cNvPr>
          <p:cNvSpPr txBox="1"/>
          <p:nvPr/>
        </p:nvSpPr>
        <p:spPr>
          <a:xfrm>
            <a:off x="3250285" y="914400"/>
            <a:ext cx="8129830" cy="954107"/>
          </a:xfrm>
          <a:prstGeom prst="rect">
            <a:avLst/>
          </a:prstGeom>
          <a:noFill/>
        </p:spPr>
        <p:txBody>
          <a:bodyPr wrap="square">
            <a:spAutoFit/>
          </a:bodyPr>
          <a:lstStyle/>
          <a:p>
            <a:r>
              <a:rPr lang="en-US" sz="2800">
                <a:latin typeface="Lub Dub Medium" panose="020B0603030403020204" pitchFamily="34" charset="0"/>
              </a:rPr>
              <a:t>Management of Patients With Nonobstructive HCM With Preserved EF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26C3165-84C7-2502-484A-568EA8F6C41A}"/>
              </a:ext>
            </a:extLst>
          </p:cNvPr>
          <p:cNvGraphicFramePr>
            <a:graphicFrameLocks noGrp="1"/>
          </p:cNvGraphicFramePr>
          <p:nvPr>
            <p:extLst>
              <p:ext uri="{D42A27DB-BD31-4B8C-83A1-F6EECF244321}">
                <p14:modId xmlns:p14="http://schemas.microsoft.com/office/powerpoint/2010/main" val="330497766"/>
              </p:ext>
            </p:extLst>
          </p:nvPr>
        </p:nvGraphicFramePr>
        <p:xfrm>
          <a:off x="2247900" y="2131313"/>
          <a:ext cx="10172699" cy="4260672"/>
        </p:xfrm>
        <a:graphic>
          <a:graphicData uri="http://schemas.openxmlformats.org/drawingml/2006/table">
            <a:tbl>
              <a:tblPr firstRow="1" firstCol="1" lastRow="1" lastCol="1" bandRow="1" bandCol="1"/>
              <a:tblGrid>
                <a:gridCol w="898560">
                  <a:extLst>
                    <a:ext uri="{9D8B030D-6E8A-4147-A177-3AD203B41FA5}">
                      <a16:colId xmlns:a16="http://schemas.microsoft.com/office/drawing/2014/main" val="760587893"/>
                    </a:ext>
                  </a:extLst>
                </a:gridCol>
                <a:gridCol w="834673">
                  <a:extLst>
                    <a:ext uri="{9D8B030D-6E8A-4147-A177-3AD203B41FA5}">
                      <a16:colId xmlns:a16="http://schemas.microsoft.com/office/drawing/2014/main" val="1583564354"/>
                    </a:ext>
                  </a:extLst>
                </a:gridCol>
                <a:gridCol w="8439466">
                  <a:extLst>
                    <a:ext uri="{9D8B030D-6E8A-4147-A177-3AD203B41FA5}">
                      <a16:colId xmlns:a16="http://schemas.microsoft.com/office/drawing/2014/main" val="1334651952"/>
                    </a:ext>
                  </a:extLst>
                </a:gridCol>
              </a:tblGrid>
              <a:tr h="2156798">
                <a:tc>
                  <a:txBody>
                    <a:bodyPr/>
                    <a:lstStyle/>
                    <a:p>
                      <a:pPr marL="67945"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31750" indent="-342900">
                        <a:lnSpc>
                          <a:spcPct val="150000"/>
                        </a:lnSpc>
                        <a:spcBef>
                          <a:spcPts val="0"/>
                        </a:spcBef>
                        <a:spcAft>
                          <a:spcPts val="0"/>
                        </a:spcAft>
                        <a:buFont typeface="+mj-lt"/>
                        <a:buAutoNum type="arabicPeriod" startAt="4"/>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highly selected patients with apical HCM with</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severe</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dyspnea</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angina</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(NYHA</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III or class IV) despite maximal medical therapy, and</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preserved</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EF</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small</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cavity</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size (LV end-diastolic volume &lt;50 mL/m</a:t>
                      </a:r>
                      <a:r>
                        <a:rPr lang="en-US" sz="1800" b="1"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spc="1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LV stroke</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volume</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&lt;30</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mL/m</a:t>
                      </a:r>
                      <a:r>
                        <a:rPr lang="en-US" sz="1800" b="1" baseline="30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apical</a:t>
                      </a:r>
                      <a:r>
                        <a:rPr lang="en-US" sz="1800" b="1" spc="-5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myectomy</a:t>
                      </a:r>
                      <a:r>
                        <a:rPr lang="en-US" sz="1800" b="1" spc="-5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by experienced surgeons at comprehensive centers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considered</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reduce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978776"/>
                  </a:ext>
                </a:extLst>
              </a:tr>
              <a:tr h="830965">
                <a:tc>
                  <a:txBody>
                    <a:bodyPr/>
                    <a:lstStyle/>
                    <a:p>
                      <a:pPr marL="67945"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82550" indent="-342900" algn="just">
                        <a:lnSpc>
                          <a:spcPct val="150000"/>
                        </a:lnSpc>
                        <a:spcBef>
                          <a:spcPts val="0"/>
                        </a:spcBef>
                        <a:spcAft>
                          <a:spcPts val="0"/>
                        </a:spcAft>
                        <a:buFont typeface="+mj-lt"/>
                        <a:buAutoNum type="arabicPeriod" startAt="5"/>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asymptomatic</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nonobstructive HCM,</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benefit</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beta blockers</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calcium channel blockers is not well established.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25842617"/>
                  </a:ext>
                </a:extLst>
              </a:tr>
              <a:tr h="1272909">
                <a:tc>
                  <a:txBody>
                    <a:bodyPr/>
                    <a:lstStyle/>
                    <a:p>
                      <a:pPr marL="67945"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67945"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7472" marR="82550" indent="-342900" algn="just">
                        <a:lnSpc>
                          <a:spcPct val="150000"/>
                        </a:lnSpc>
                        <a:spcBef>
                          <a:spcPts val="0"/>
                        </a:spcBef>
                        <a:spcAft>
                          <a:spcPts val="0"/>
                        </a:spcAft>
                        <a:buFont typeface="+mj-lt"/>
                        <a:buAutoNum type="arabicPeriod" startAt="6"/>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younger (</a:t>
                      </a:r>
                      <a:r>
                        <a:rPr lang="en-US" sz="1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≤45 years of age) patients with nonobstructive HCM due to a pathogenic or likely pathogenic cardiac sarcomere genetic variant, and a mild phenotype,* valsartan may be beneficial to slow adverse cardiac remodeling.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22654429"/>
                  </a:ext>
                </a:extLst>
              </a:tr>
            </a:tbl>
          </a:graphicData>
        </a:graphic>
      </p:graphicFrame>
      <p:sp>
        <p:nvSpPr>
          <p:cNvPr id="5" name="TextBox 4">
            <a:extLst>
              <a:ext uri="{FF2B5EF4-FFF2-40B4-BE49-F238E27FC236}">
                <a16:creationId xmlns:a16="http://schemas.microsoft.com/office/drawing/2014/main" id="{06501E8C-B6BB-F1AD-149E-E2499EB18539}"/>
              </a:ext>
            </a:extLst>
          </p:cNvPr>
          <p:cNvSpPr txBox="1"/>
          <p:nvPr/>
        </p:nvSpPr>
        <p:spPr>
          <a:xfrm>
            <a:off x="2247900" y="6621840"/>
            <a:ext cx="8801100" cy="461665"/>
          </a:xfrm>
          <a:prstGeom prst="rect">
            <a:avLst/>
          </a:prstGeom>
          <a:noFill/>
        </p:spPr>
        <p:txBody>
          <a:bodyPr wrap="square">
            <a:spAutoFit/>
          </a:bodyPr>
          <a:lstStyle/>
          <a:p>
            <a:r>
              <a:rPr lang="en-US" sz="1200">
                <a:latin typeface="Lub Dub Medium" panose="020B0603030403020204" pitchFamily="34" charset="0"/>
              </a:rPr>
              <a:t>*Mild phenotype indicates NYHA class I or II, maximal left ventricular wall thickness 13 to 25 mm, no secondary prevention ICDs, no history of appropriate ICD shocks, and no atrial fibrillation.</a:t>
            </a:r>
          </a:p>
        </p:txBody>
      </p:sp>
    </p:spTree>
    <p:extLst>
      <p:ext uri="{BB962C8B-B14F-4D97-AF65-F5344CB8AC3E}">
        <p14:creationId xmlns:p14="http://schemas.microsoft.com/office/powerpoint/2010/main" val="203192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a:p>
        </p:txBody>
      </p:sp>
      <p:graphicFrame>
        <p:nvGraphicFramePr>
          <p:cNvPr id="2" name="Table 1">
            <a:extLst>
              <a:ext uri="{FF2B5EF4-FFF2-40B4-BE49-F238E27FC236}">
                <a16:creationId xmlns:a16="http://schemas.microsoft.com/office/drawing/2014/main" id="{017102C7-FF56-242F-BDEE-B0BE246438C9}"/>
              </a:ext>
            </a:extLst>
          </p:cNvPr>
          <p:cNvGraphicFramePr>
            <a:graphicFrameLocks noGrp="1"/>
          </p:cNvGraphicFramePr>
          <p:nvPr>
            <p:extLst>
              <p:ext uri="{D42A27DB-BD31-4B8C-83A1-F6EECF244321}">
                <p14:modId xmlns:p14="http://schemas.microsoft.com/office/powerpoint/2010/main" val="2820764125"/>
              </p:ext>
            </p:extLst>
          </p:nvPr>
        </p:nvGraphicFramePr>
        <p:xfrm>
          <a:off x="381000" y="1219200"/>
          <a:ext cx="13868399" cy="6309360"/>
        </p:xfrm>
        <a:graphic>
          <a:graphicData uri="http://schemas.openxmlformats.org/drawingml/2006/table">
            <a:tbl>
              <a:tblPr firstRow="1" firstCol="1" bandRow="1"/>
              <a:tblGrid>
                <a:gridCol w="1420124">
                  <a:extLst>
                    <a:ext uri="{9D8B030D-6E8A-4147-A177-3AD203B41FA5}">
                      <a16:colId xmlns:a16="http://schemas.microsoft.com/office/drawing/2014/main" val="3277931293"/>
                    </a:ext>
                  </a:extLst>
                </a:gridCol>
                <a:gridCol w="2554559">
                  <a:extLst>
                    <a:ext uri="{9D8B030D-6E8A-4147-A177-3AD203B41FA5}">
                      <a16:colId xmlns:a16="http://schemas.microsoft.com/office/drawing/2014/main" val="1697148579"/>
                    </a:ext>
                  </a:extLst>
                </a:gridCol>
                <a:gridCol w="2965064">
                  <a:extLst>
                    <a:ext uri="{9D8B030D-6E8A-4147-A177-3AD203B41FA5}">
                      <a16:colId xmlns:a16="http://schemas.microsoft.com/office/drawing/2014/main" val="1662469848"/>
                    </a:ext>
                  </a:extLst>
                </a:gridCol>
                <a:gridCol w="1700265">
                  <a:extLst>
                    <a:ext uri="{9D8B030D-6E8A-4147-A177-3AD203B41FA5}">
                      <a16:colId xmlns:a16="http://schemas.microsoft.com/office/drawing/2014/main" val="1106504905"/>
                    </a:ext>
                  </a:extLst>
                </a:gridCol>
                <a:gridCol w="3461553">
                  <a:extLst>
                    <a:ext uri="{9D8B030D-6E8A-4147-A177-3AD203B41FA5}">
                      <a16:colId xmlns:a16="http://schemas.microsoft.com/office/drawing/2014/main" val="3501449702"/>
                    </a:ext>
                  </a:extLst>
                </a:gridCol>
                <a:gridCol w="1766834">
                  <a:extLst>
                    <a:ext uri="{9D8B030D-6E8A-4147-A177-3AD203B41FA5}">
                      <a16:colId xmlns:a16="http://schemas.microsoft.com/office/drawing/2014/main" val="806127971"/>
                    </a:ext>
                  </a:extLst>
                </a:gridCol>
              </a:tblGrid>
              <a:tr h="0">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New or Revised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Section Title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99385391"/>
                  </a:ext>
                </a:extLst>
              </a:tr>
              <a:tr h="0">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Revised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9.1 Recreational Physical Activity and Competitive Athletics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For patients with HCM, participation in high-intensity recreational activities or moderate- to high-intensity competitive sports activities may be considered after a comprehensive evaluation and shared discussion, repeated annually with an expert provider who conveys that the risk of sudden death and ICD shocks may be increased, and with the understanding that eligibility decisions for competitive sports participation often involve third parties (eg, team physicians, consultants, and other institutional leadership) acting on behalf of the schools or teams.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2b</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solidFill>
                            <a:srgbClr val="231F20"/>
                          </a:solidFill>
                          <a:effectLst/>
                          <a:latin typeface="Times New Roman" panose="02020603050405020304" pitchFamily="18" charset="0"/>
                          <a:ea typeface="Arial Narrow" panose="020B0606020202030204" pitchFamily="34" charset="0"/>
                        </a:rPr>
                        <a:t>For patients with HCM, participation in</a:t>
                      </a:r>
                      <a:r>
                        <a:rPr lang="en-US" sz="1800" dirty="0">
                          <a:solidFill>
                            <a:srgbClr val="231F20"/>
                          </a:solidFill>
                          <a:effectLst/>
                          <a:latin typeface="Times New Roman" panose="02020603050405020304" pitchFamily="18" charset="0"/>
                          <a:ea typeface="Times New Roman" panose="02020603050405020304" pitchFamily="18" charset="0"/>
                        </a:rPr>
                        <a:t> vigorous</a:t>
                      </a:r>
                      <a:r>
                        <a:rPr lang="en-US" sz="1800" spc="-15" dirty="0">
                          <a:solidFill>
                            <a:srgbClr val="231F20"/>
                          </a:solidFill>
                          <a:effectLst/>
                          <a:latin typeface="Times New Roman" panose="02020603050405020304" pitchFamily="18" charset="0"/>
                          <a:ea typeface="Arial Narrow" panose="020B0606020202030204" pitchFamily="34" charset="0"/>
                        </a:rPr>
                        <a:t> </a:t>
                      </a:r>
                      <a:r>
                        <a:rPr lang="en-US" sz="1800" spc="-10" dirty="0">
                          <a:solidFill>
                            <a:srgbClr val="231F20"/>
                          </a:solidFill>
                          <a:effectLst/>
                          <a:latin typeface="Times New Roman" panose="02020603050405020304" pitchFamily="18" charset="0"/>
                          <a:ea typeface="Arial Narrow" panose="020B0606020202030204" pitchFamily="34" charset="0"/>
                        </a:rPr>
                        <a:t>recreational</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spc="-10" dirty="0">
                          <a:solidFill>
                            <a:srgbClr val="231F20"/>
                          </a:solidFill>
                          <a:effectLst/>
                          <a:latin typeface="Times New Roman" panose="02020603050405020304" pitchFamily="18" charset="0"/>
                          <a:ea typeface="Arial Narrow" panose="020B0606020202030204" pitchFamily="34" charset="0"/>
                        </a:rPr>
                        <a:t>activities</a:t>
                      </a:r>
                      <a:r>
                        <a:rPr lang="en-US" sz="1800" spc="-15" dirty="0">
                          <a:solidFill>
                            <a:srgbClr val="231F20"/>
                          </a:solidFill>
                          <a:effectLst/>
                          <a:latin typeface="Times New Roman" panose="02020603050405020304" pitchFamily="18" charset="0"/>
                          <a:ea typeface="Times New Roman" panose="02020603050405020304" pitchFamily="18" charset="0"/>
                        </a:rPr>
                        <a:t> is reasonable</a:t>
                      </a:r>
                      <a:r>
                        <a:rPr lang="en-US" sz="1800" dirty="0">
                          <a:solidFill>
                            <a:srgbClr val="231F20"/>
                          </a:solidFill>
                          <a:effectLst/>
                          <a:latin typeface="Times New Roman" panose="02020603050405020304" pitchFamily="18" charset="0"/>
                          <a:ea typeface="Arial Narrow" panose="020B0606020202030204" pitchFamily="34" charset="0"/>
                        </a:rPr>
                        <a:t> after an annual comprehensive evaluation and shared decision-making with an expert professional who balances potential benefits and risks.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977921"/>
                  </a:ext>
                </a:extLst>
              </a:tr>
              <a:tr h="0">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solidFill>
                            <a:srgbClr val="231F20"/>
                          </a:solidFill>
                          <a:effectLst/>
                          <a:latin typeface="Times New Roman" panose="02020603050405020304" pitchFamily="18" charset="0"/>
                          <a:ea typeface="Arial Narrow" panose="020B0606020202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solidFill>
                            <a:srgbClr val="231F20"/>
                          </a:solidFill>
                          <a:effectLst/>
                          <a:latin typeface="Times New Roman" panose="02020603050405020304" pitchFamily="18" charset="0"/>
                          <a:ea typeface="Arial Narrow" panose="020B0606020202030204" pitchFamily="34" charset="0"/>
                        </a:rPr>
                        <a:t>For patients with HCM who are capable of a high level of physical performance, participation in competitive sports</a:t>
                      </a:r>
                      <a:r>
                        <a:rPr lang="en-US" sz="1800" dirty="0">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Arial Narrow" panose="020B0606020202030204" pitchFamily="34" charset="0"/>
                        </a:rPr>
                        <a:t>may be considered after review by an expert provider with experience managing athletes with HCM who conducts an annual comprehensive evaluation and shared decision-making that balances potential benefits and risks.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587191"/>
                  </a:ext>
                </a:extLst>
              </a:tr>
            </a:tbl>
          </a:graphicData>
        </a:graphic>
      </p:graphicFrame>
      <p:sp>
        <p:nvSpPr>
          <p:cNvPr id="3" name="Title 3">
            <a:extLst>
              <a:ext uri="{FF2B5EF4-FFF2-40B4-BE49-F238E27FC236}">
                <a16:creationId xmlns:a16="http://schemas.microsoft.com/office/drawing/2014/main" id="{21A41DAF-CCD0-8462-2165-0E4B26FB9A11}"/>
              </a:ext>
            </a:extLst>
          </p:cNvPr>
          <p:cNvSpPr>
            <a:spLocks noGrp="1"/>
          </p:cNvSpPr>
          <p:nvPr/>
        </p:nvSpPr>
        <p:spPr>
          <a:xfrm>
            <a:off x="4991099" y="396240"/>
            <a:ext cx="46482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What Is New (</a:t>
            </a:r>
            <a:r>
              <a:rPr lang="en-US" sz="3600" b="1" err="1">
                <a:latin typeface="Lub Dub Medium" panose="020B0603030403020204" pitchFamily="34" charset="0"/>
              </a:rPr>
              <a:t>con’t</a:t>
            </a:r>
            <a:r>
              <a:rPr lang="en-US" sz="3600" b="1">
                <a:latin typeface="Lub Dub Medium" panose="020B0603030403020204" pitchFamily="34" charset="0"/>
              </a:rPr>
              <a:t>.)</a:t>
            </a:r>
          </a:p>
        </p:txBody>
      </p:sp>
    </p:spTree>
    <p:extLst>
      <p:ext uri="{BB962C8B-B14F-4D97-AF65-F5344CB8AC3E}">
        <p14:creationId xmlns:p14="http://schemas.microsoft.com/office/powerpoint/2010/main" val="2225305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70</a:t>
            </a:fld>
            <a:endParaRPr lang="en-US"/>
          </a:p>
        </p:txBody>
      </p:sp>
      <p:sp>
        <p:nvSpPr>
          <p:cNvPr id="2" name="TextBox 1">
            <a:extLst>
              <a:ext uri="{FF2B5EF4-FFF2-40B4-BE49-F238E27FC236}">
                <a16:creationId xmlns:a16="http://schemas.microsoft.com/office/drawing/2014/main" id="{8882D2ED-0A5A-A727-78D1-24E07416F4B3}"/>
              </a:ext>
            </a:extLst>
          </p:cNvPr>
          <p:cNvSpPr txBox="1"/>
          <p:nvPr/>
        </p:nvSpPr>
        <p:spPr>
          <a:xfrm>
            <a:off x="3758742" y="897299"/>
            <a:ext cx="7112915" cy="954107"/>
          </a:xfrm>
          <a:prstGeom prst="rect">
            <a:avLst/>
          </a:prstGeom>
          <a:noFill/>
        </p:spPr>
        <p:txBody>
          <a:bodyPr wrap="square">
            <a:spAutoFit/>
          </a:bodyPr>
          <a:lstStyle/>
          <a:p>
            <a:r>
              <a:rPr lang="en-US" sz="2800">
                <a:latin typeface="Lub Dub Medium" panose="020B0603030403020204" pitchFamily="34" charset="0"/>
              </a:rPr>
              <a:t>Management of Patients With HCM and Advanced HF</a:t>
            </a:r>
          </a:p>
        </p:txBody>
      </p:sp>
      <p:graphicFrame>
        <p:nvGraphicFramePr>
          <p:cNvPr id="3" name="Table 2">
            <a:extLst>
              <a:ext uri="{FF2B5EF4-FFF2-40B4-BE49-F238E27FC236}">
                <a16:creationId xmlns:a16="http://schemas.microsoft.com/office/drawing/2014/main" id="{1D83F41D-8DD4-3EDD-4478-B8A2D6CD6A09}"/>
              </a:ext>
            </a:extLst>
          </p:cNvPr>
          <p:cNvGraphicFramePr>
            <a:graphicFrameLocks noGrp="1"/>
          </p:cNvGraphicFramePr>
          <p:nvPr>
            <p:extLst>
              <p:ext uri="{D42A27DB-BD31-4B8C-83A1-F6EECF244321}">
                <p14:modId xmlns:p14="http://schemas.microsoft.com/office/powerpoint/2010/main" val="3330913396"/>
              </p:ext>
            </p:extLst>
          </p:nvPr>
        </p:nvGraphicFramePr>
        <p:xfrm>
          <a:off x="1447799" y="2020907"/>
          <a:ext cx="11734802" cy="5311394"/>
        </p:xfrm>
        <a:graphic>
          <a:graphicData uri="http://schemas.openxmlformats.org/drawingml/2006/table">
            <a:tbl>
              <a:tblPr firstRow="1" firstCol="1" lastRow="1" lastCol="1" bandRow="1" bandCol="1"/>
              <a:tblGrid>
                <a:gridCol w="1047751">
                  <a:extLst>
                    <a:ext uri="{9D8B030D-6E8A-4147-A177-3AD203B41FA5}">
                      <a16:colId xmlns:a16="http://schemas.microsoft.com/office/drawing/2014/main" val="1510192695"/>
                    </a:ext>
                  </a:extLst>
                </a:gridCol>
                <a:gridCol w="1047751">
                  <a:extLst>
                    <a:ext uri="{9D8B030D-6E8A-4147-A177-3AD203B41FA5}">
                      <a16:colId xmlns:a16="http://schemas.microsoft.com/office/drawing/2014/main" val="779490432"/>
                    </a:ext>
                  </a:extLst>
                </a:gridCol>
                <a:gridCol w="9639300">
                  <a:extLst>
                    <a:ext uri="{9D8B030D-6E8A-4147-A177-3AD203B41FA5}">
                      <a16:colId xmlns:a16="http://schemas.microsoft.com/office/drawing/2014/main" val="1674453203"/>
                    </a:ext>
                  </a:extLst>
                </a:gridCol>
              </a:tblGrid>
              <a:tr h="573215">
                <a:tc gridSpan="3">
                  <a:txBody>
                    <a:bodyPr/>
                    <a:lstStyle/>
                    <a:p>
                      <a:pPr marL="88900" marR="0" algn="ctr">
                        <a:spcBef>
                          <a:spcPts val="0"/>
                        </a:spcBef>
                        <a:spcAft>
                          <a:spcPts val="0"/>
                        </a:spcAft>
                      </a:pPr>
                      <a:r>
                        <a:rPr lang="en-US" sz="1800" b="1" spc="-10">
                          <a:solidFill>
                            <a:srgbClr val="000000"/>
                          </a:solidFill>
                          <a:effectLst/>
                          <a:latin typeface="Times New Roman" panose="02020603050405020304" pitchFamily="18" charset="0"/>
                          <a:cs typeface="Times New Roman" panose="02020603050405020304" pitchFamily="18" charset="0"/>
                        </a:rPr>
                        <a:t>Recommendations</a:t>
                      </a:r>
                      <a:r>
                        <a:rPr lang="en-US" sz="1800" b="1" spc="5">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for</a:t>
                      </a:r>
                      <a:r>
                        <a:rPr lang="en-US" sz="1800" b="1" spc="10">
                          <a:solidFill>
                            <a:srgbClr val="000000"/>
                          </a:solidFill>
                          <a:effectLst/>
                          <a:latin typeface="Times New Roman" panose="02020603050405020304" pitchFamily="18" charset="0"/>
                          <a:cs typeface="Times New Roman" panose="02020603050405020304" pitchFamily="18" charset="0"/>
                        </a:rPr>
                        <a:t> Management of </a:t>
                      </a:r>
                      <a:r>
                        <a:rPr lang="en-US" sz="1800" b="1" spc="-10">
                          <a:solidFill>
                            <a:srgbClr val="000000"/>
                          </a:solidFill>
                          <a:effectLst/>
                          <a:latin typeface="Times New Roman" panose="02020603050405020304" pitchFamily="18" charset="0"/>
                          <a:cs typeface="Times New Roman" panose="02020603050405020304" pitchFamily="18" charset="0"/>
                        </a:rPr>
                        <a:t>Patients</a:t>
                      </a:r>
                      <a:r>
                        <a:rPr lang="en-US" sz="1800" b="1" spc="10">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With</a:t>
                      </a:r>
                      <a:r>
                        <a:rPr lang="en-US" sz="1800" b="1" spc="10">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HCM</a:t>
                      </a:r>
                      <a:r>
                        <a:rPr lang="en-US" sz="1800" b="1" spc="10">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and</a:t>
                      </a:r>
                      <a:r>
                        <a:rPr lang="en-US" sz="1800" b="1" spc="5">
                          <a:solidFill>
                            <a:srgbClr val="000000"/>
                          </a:solidFill>
                          <a:effectLst/>
                          <a:latin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cs typeface="Times New Roman" panose="02020603050405020304" pitchFamily="18" charset="0"/>
                        </a:rPr>
                        <a:t>Advanced</a:t>
                      </a:r>
                      <a:r>
                        <a:rPr lang="en-US" sz="1800" b="1" spc="10">
                          <a:solidFill>
                            <a:srgbClr val="000000"/>
                          </a:solidFill>
                          <a:effectLst/>
                          <a:latin typeface="Times New Roman" panose="02020603050405020304" pitchFamily="18" charset="0"/>
                          <a:cs typeface="Times New Roman" panose="02020603050405020304" pitchFamily="18" charset="0"/>
                        </a:rPr>
                        <a:t> </a:t>
                      </a:r>
                      <a:r>
                        <a:rPr lang="en-US" sz="1800" b="1" spc="-25">
                          <a:solidFill>
                            <a:srgbClr val="000000"/>
                          </a:solidFill>
                          <a:effectLst/>
                          <a:latin typeface="Times New Roman" panose="02020603050405020304" pitchFamily="18" charset="0"/>
                          <a:cs typeface="Times New Roman" panose="02020603050405020304" pitchFamily="18" charset="0"/>
                        </a:rPr>
                        <a:t>HF</a:t>
                      </a:r>
                      <a:r>
                        <a:rPr lang="en-US" sz="1800" b="1">
                          <a:solidFill>
                            <a:srgbClr val="000000"/>
                          </a:solidFill>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pPr marL="88900" marR="0" algn="ctr">
                        <a:spcBef>
                          <a:spcPts val="0"/>
                        </a:spcBef>
                        <a:spcAft>
                          <a:spcPts val="0"/>
                        </a:spcAft>
                      </a:pP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2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Management of </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2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Advanced</a:t>
                      </a:r>
                      <a:r>
                        <a:rPr lang="en-US" sz="12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2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2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2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2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2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2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2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398087133"/>
                  </a:ext>
                </a:extLst>
              </a:tr>
              <a:tr h="286607">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60287199"/>
                  </a:ext>
                </a:extLst>
              </a:tr>
              <a:tr h="808339">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develop</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systolic dysfunction with an LVEF &lt;50%,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GDMT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reduced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EF</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79201941"/>
                  </a:ext>
                </a:extLst>
              </a:tr>
              <a:tr h="808339">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systolic</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dysfunction, diagnostic testing to assess for concomitant causes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systolic</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dysfunction</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CAD)</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22206015"/>
                  </a:ext>
                </a:extLst>
              </a:tr>
              <a:tr h="1238250">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66040"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nonobstructive HCM and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advanced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(NYHA</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functional</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IV despite GDMT), CPET should be performed to quantify the degree</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 functional limitation and aid in selection of patients</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heart</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transplantation</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mechanical circulatory support.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57911079"/>
                  </a:ext>
                </a:extLst>
              </a:tr>
              <a:tr h="1238250">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nonobstructive HCM and advanced</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(NYHA</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IV</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despite GDMT) or with life- threatening ventricular arrhythmias refractory to maximal GDMT, assessment for heart transplantation in accordance with</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current</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listing</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criteria</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99471323"/>
                  </a:ext>
                </a:extLst>
              </a:tr>
            </a:tbl>
          </a:graphicData>
        </a:graphic>
      </p:graphicFrame>
    </p:spTree>
    <p:extLst>
      <p:ext uri="{BB962C8B-B14F-4D97-AF65-F5344CB8AC3E}">
        <p14:creationId xmlns:p14="http://schemas.microsoft.com/office/powerpoint/2010/main" val="2370725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B32D5-8C26-0D5B-D3F0-DA1944707FD9}"/>
              </a:ext>
            </a:extLst>
          </p:cNvPr>
          <p:cNvSpPr txBox="1"/>
          <p:nvPr/>
        </p:nvSpPr>
        <p:spPr>
          <a:xfrm>
            <a:off x="3758742" y="838200"/>
            <a:ext cx="7112915" cy="954107"/>
          </a:xfrm>
          <a:prstGeom prst="rect">
            <a:avLst/>
          </a:prstGeom>
          <a:noFill/>
        </p:spPr>
        <p:txBody>
          <a:bodyPr wrap="square">
            <a:spAutoFit/>
          </a:bodyPr>
          <a:lstStyle/>
          <a:p>
            <a:r>
              <a:rPr lang="en-US" sz="2800">
                <a:latin typeface="Lub Dub Medium" panose="020B0603030403020204" pitchFamily="34" charset="0"/>
              </a:rPr>
              <a:t>Management of Patients With HCM and Advanced HF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7D88E83-7BE2-B89B-CA23-56EA52DC43EE}"/>
              </a:ext>
            </a:extLst>
          </p:cNvPr>
          <p:cNvGraphicFramePr>
            <a:graphicFrameLocks noGrp="1"/>
          </p:cNvGraphicFramePr>
          <p:nvPr>
            <p:extLst>
              <p:ext uri="{D42A27DB-BD31-4B8C-83A1-F6EECF244321}">
                <p14:modId xmlns:p14="http://schemas.microsoft.com/office/powerpoint/2010/main" val="3784496204"/>
              </p:ext>
            </p:extLst>
          </p:nvPr>
        </p:nvGraphicFramePr>
        <p:xfrm>
          <a:off x="2057400" y="1944707"/>
          <a:ext cx="10515600" cy="5446693"/>
        </p:xfrm>
        <a:graphic>
          <a:graphicData uri="http://schemas.openxmlformats.org/drawingml/2006/table">
            <a:tbl>
              <a:tblPr firstRow="1" firstCol="1" lastRow="1" lastCol="1" bandRow="1" bandCol="1"/>
              <a:tblGrid>
                <a:gridCol w="938893">
                  <a:extLst>
                    <a:ext uri="{9D8B030D-6E8A-4147-A177-3AD203B41FA5}">
                      <a16:colId xmlns:a16="http://schemas.microsoft.com/office/drawing/2014/main" val="1901390496"/>
                    </a:ext>
                  </a:extLst>
                </a:gridCol>
                <a:gridCol w="938893">
                  <a:extLst>
                    <a:ext uri="{9D8B030D-6E8A-4147-A177-3AD203B41FA5}">
                      <a16:colId xmlns:a16="http://schemas.microsoft.com/office/drawing/2014/main" val="2065958942"/>
                    </a:ext>
                  </a:extLst>
                </a:gridCol>
                <a:gridCol w="8637814">
                  <a:extLst>
                    <a:ext uri="{9D8B030D-6E8A-4147-A177-3AD203B41FA5}">
                      <a16:colId xmlns:a16="http://schemas.microsoft.com/office/drawing/2014/main" val="1802331203"/>
                    </a:ext>
                  </a:extLst>
                </a:gridCol>
              </a:tblGrid>
              <a:tr h="1071335">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95288" marR="34290" lvl="0" indent="-342900">
                        <a:lnSpc>
                          <a:spcPct val="150000"/>
                        </a:lnSpc>
                        <a:spcBef>
                          <a:spcPts val="0"/>
                        </a:spcBef>
                        <a:spcAft>
                          <a:spcPts val="0"/>
                        </a:spcAft>
                        <a:buClr>
                          <a:srgbClr val="231F20"/>
                        </a:buClr>
                        <a:buFont typeface="+mj-lt"/>
                        <a:buAutoNum type="arabicPeriod" startAt="5"/>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develop persistent systolic dysfunction (LVEF &lt;50%), cardiac myosin inhibitors should be discontinued.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30162739"/>
                  </a:ext>
                </a:extLst>
              </a:tr>
              <a:tr h="1478950">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10845" marR="0" indent="-342900">
                        <a:lnSpc>
                          <a:spcPct val="150000"/>
                        </a:lnSpc>
                        <a:spcBef>
                          <a:spcPts val="0"/>
                        </a:spcBef>
                        <a:spcAft>
                          <a:spcPts val="0"/>
                        </a:spcAft>
                        <a:buFont typeface="+mj-lt"/>
                        <a:buAutoNum type="arabicPeriod" startAt="6"/>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who develop systolic dysfunction (LVEF &lt;50%), it is reasonable to discontinue previously indicated negative inotropic</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agents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(specifically,</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verapamil,</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diltiazem, or disopyramide).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46802510"/>
                  </a:ext>
                </a:extLst>
              </a:tr>
              <a:tr h="1478950">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410845" marR="40005" indent="-342900">
                        <a:lnSpc>
                          <a:spcPct val="150000"/>
                        </a:lnSpc>
                        <a:spcBef>
                          <a:spcPts val="0"/>
                        </a:spcBef>
                        <a:spcAft>
                          <a:spcPts val="0"/>
                        </a:spcAft>
                        <a:buFont typeface="+mj-lt"/>
                        <a:buAutoNum type="arabicPeriod" startAt="7"/>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nonobstructive HCM and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advanced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(NYHA</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functional</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IV despite GDMT) who are candidates for heart transplantation, continuous-flow LVAD therapy is reasonable as a bridge to heart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transplantation.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530309013"/>
                  </a:ext>
                </a:extLst>
              </a:tr>
              <a:tr h="451989">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10845" marR="0" indent="-342900">
                        <a:lnSpc>
                          <a:spcPct val="150000"/>
                        </a:lnSpc>
                        <a:spcBef>
                          <a:spcPts val="0"/>
                        </a:spcBef>
                        <a:spcAft>
                          <a:spcPts val="0"/>
                        </a:spcAft>
                        <a:buFont typeface="+mj-lt"/>
                        <a:buAutoNum type="arabicPeriod" startAt="8"/>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persistent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LVEF</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&lt;50%,</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 placement can be beneficial.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52189198"/>
                  </a:ext>
                </a:extLst>
              </a:tr>
              <a:tr h="965469">
                <a:tc>
                  <a:txBody>
                    <a:bodyPr/>
                    <a:lstStyle/>
                    <a:p>
                      <a:pPr marL="0" marR="51435" algn="ctr">
                        <a:lnSpc>
                          <a:spcPct val="150000"/>
                        </a:lnSpc>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10845" marR="61595" indent="-342900">
                        <a:lnSpc>
                          <a:spcPct val="150000"/>
                        </a:lnSpc>
                        <a:spcBef>
                          <a:spcPts val="0"/>
                        </a:spcBef>
                        <a:spcAft>
                          <a:spcPts val="0"/>
                        </a:spcAft>
                        <a:buFont typeface="+mj-lt"/>
                        <a:buAutoNum type="arabicPeriod" startAt="9"/>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LVEF</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&lt;50%,</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NYHA functional</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IV</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symptoms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despite GDMT,</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LBBB,</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CRT</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can be beneficial to improve symptoms.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40009386"/>
                  </a:ext>
                </a:extLst>
              </a:tr>
            </a:tbl>
          </a:graphicData>
        </a:graphic>
      </p:graphicFrame>
    </p:spTree>
    <p:extLst>
      <p:ext uri="{BB962C8B-B14F-4D97-AF65-F5344CB8AC3E}">
        <p14:creationId xmlns:p14="http://schemas.microsoft.com/office/powerpoint/2010/main" val="1910157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72</a:t>
            </a:fld>
            <a:endParaRPr lang="en-US"/>
          </a:p>
        </p:txBody>
      </p:sp>
      <p:pic>
        <p:nvPicPr>
          <p:cNvPr id="2" name="Picture 1" descr="A diagram of a medical procedure&#10;&#10;Description automatically generated">
            <a:extLst>
              <a:ext uri="{FF2B5EF4-FFF2-40B4-BE49-F238E27FC236}">
                <a16:creationId xmlns:a16="http://schemas.microsoft.com/office/drawing/2014/main" id="{ACFF1048-9912-6616-B1AD-1E8C78F02ED0}"/>
              </a:ext>
            </a:extLst>
          </p:cNvPr>
          <p:cNvPicPr>
            <a:picLocks noChangeAspect="1"/>
          </p:cNvPicPr>
          <p:nvPr/>
        </p:nvPicPr>
        <p:blipFill>
          <a:blip r:embed="rId2"/>
          <a:stretch>
            <a:fillRect/>
          </a:stretch>
        </p:blipFill>
        <p:spPr>
          <a:xfrm>
            <a:off x="4414837" y="0"/>
            <a:ext cx="5800725" cy="7515225"/>
          </a:xfrm>
          <a:prstGeom prst="rect">
            <a:avLst/>
          </a:prstGeom>
        </p:spPr>
      </p:pic>
      <p:sp>
        <p:nvSpPr>
          <p:cNvPr id="3" name="TextBox 2">
            <a:extLst>
              <a:ext uri="{FF2B5EF4-FFF2-40B4-BE49-F238E27FC236}">
                <a16:creationId xmlns:a16="http://schemas.microsoft.com/office/drawing/2014/main" id="{51C53D2D-1245-6659-90F7-178E242F8A9A}"/>
              </a:ext>
            </a:extLst>
          </p:cNvPr>
          <p:cNvSpPr txBox="1"/>
          <p:nvPr/>
        </p:nvSpPr>
        <p:spPr>
          <a:xfrm>
            <a:off x="457200" y="1524000"/>
            <a:ext cx="2667000" cy="2246769"/>
          </a:xfrm>
          <a:prstGeom prst="rect">
            <a:avLst/>
          </a:prstGeom>
          <a:noFill/>
        </p:spPr>
        <p:txBody>
          <a:bodyPr wrap="square">
            <a:spAutoFit/>
          </a:bodyPr>
          <a:lstStyle/>
          <a:p>
            <a:r>
              <a:rPr lang="en-US" sz="2800">
                <a:latin typeface="Lub Dub Medium" panose="020B0603030403020204" pitchFamily="34" charset="0"/>
              </a:rPr>
              <a:t>Figure 4. Management of Symptoms in Patients With HCM.</a:t>
            </a:r>
          </a:p>
        </p:txBody>
      </p:sp>
      <p:sp>
        <p:nvSpPr>
          <p:cNvPr id="4" name="TextBox 3">
            <a:extLst>
              <a:ext uri="{FF2B5EF4-FFF2-40B4-BE49-F238E27FC236}">
                <a16:creationId xmlns:a16="http://schemas.microsoft.com/office/drawing/2014/main" id="{123255CF-1508-D622-D684-ED9CC6C18A26}"/>
              </a:ext>
            </a:extLst>
          </p:cNvPr>
          <p:cNvSpPr txBox="1"/>
          <p:nvPr/>
        </p:nvSpPr>
        <p:spPr>
          <a:xfrm>
            <a:off x="463378" y="6248400"/>
            <a:ext cx="2362200" cy="276999"/>
          </a:xfrm>
          <a:prstGeom prst="rect">
            <a:avLst/>
          </a:prstGeom>
          <a:noFill/>
        </p:spPr>
        <p:txBody>
          <a:bodyPr wrap="square">
            <a:spAutoFit/>
          </a:bodyPr>
          <a:lstStyle/>
          <a:p>
            <a:r>
              <a:rPr lang="en-US" sz="1200" b="1">
                <a:latin typeface="Lub Dub Medium" panose="020B0603030403020204" pitchFamily="34" charset="0"/>
              </a:rPr>
              <a:t>Colors correspond to Table 2. </a:t>
            </a:r>
          </a:p>
        </p:txBody>
      </p:sp>
      <p:sp>
        <p:nvSpPr>
          <p:cNvPr id="7" name="TextBox 6">
            <a:extLst>
              <a:ext uri="{FF2B5EF4-FFF2-40B4-BE49-F238E27FC236}">
                <a16:creationId xmlns:a16="http://schemas.microsoft.com/office/drawing/2014/main" id="{367832DF-77C8-EE6F-226D-52911CF4BD67}"/>
              </a:ext>
            </a:extLst>
          </p:cNvPr>
          <p:cNvSpPr txBox="1"/>
          <p:nvPr/>
        </p:nvSpPr>
        <p:spPr>
          <a:xfrm>
            <a:off x="455141" y="6934200"/>
            <a:ext cx="3810000" cy="461665"/>
          </a:xfrm>
          <a:prstGeom prst="rect">
            <a:avLst/>
          </a:prstGeom>
          <a:noFill/>
        </p:spPr>
        <p:txBody>
          <a:bodyPr wrap="square">
            <a:spAutoFit/>
          </a:bodyPr>
          <a:lstStyle/>
          <a:p>
            <a:r>
              <a:rPr lang="en-US" sz="1200">
                <a:latin typeface="Lub Dub Medium" panose="020B0603030403020204" pitchFamily="34" charset="0"/>
              </a:rPr>
              <a:t>GL indicates guideline; and HCM, hypertrophic cardiomyopathy.</a:t>
            </a:r>
          </a:p>
        </p:txBody>
      </p:sp>
    </p:spTree>
    <p:extLst>
      <p:ext uri="{BB962C8B-B14F-4D97-AF65-F5344CB8AC3E}">
        <p14:creationId xmlns:p14="http://schemas.microsoft.com/office/powerpoint/2010/main" val="1247064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55B0C5-7852-987E-1BF5-A8EE91E5121E}"/>
              </a:ext>
            </a:extLst>
          </p:cNvPr>
          <p:cNvSpPr txBox="1"/>
          <p:nvPr/>
        </p:nvSpPr>
        <p:spPr>
          <a:xfrm>
            <a:off x="457200" y="1524000"/>
            <a:ext cx="2438400" cy="1384995"/>
          </a:xfrm>
          <a:prstGeom prst="rect">
            <a:avLst/>
          </a:prstGeom>
          <a:noFill/>
        </p:spPr>
        <p:txBody>
          <a:bodyPr wrap="square">
            <a:spAutoFit/>
          </a:bodyPr>
          <a:lstStyle/>
          <a:p>
            <a:r>
              <a:rPr lang="en-US" sz="2800">
                <a:latin typeface="Lub Dub Medium" panose="020B0603030403020204" pitchFamily="34" charset="0"/>
              </a:rPr>
              <a:t>Figure 5. Heart Failure Algorithm.</a:t>
            </a:r>
          </a:p>
        </p:txBody>
      </p:sp>
      <p:sp>
        <p:nvSpPr>
          <p:cNvPr id="3" name="TextBox 2">
            <a:extLst>
              <a:ext uri="{FF2B5EF4-FFF2-40B4-BE49-F238E27FC236}">
                <a16:creationId xmlns:a16="http://schemas.microsoft.com/office/drawing/2014/main" id="{4EE75529-C4B9-77EC-9C13-B725D01A3A9C}"/>
              </a:ext>
            </a:extLst>
          </p:cNvPr>
          <p:cNvSpPr txBox="1"/>
          <p:nvPr/>
        </p:nvSpPr>
        <p:spPr>
          <a:xfrm>
            <a:off x="457200" y="5105400"/>
            <a:ext cx="2362200" cy="276999"/>
          </a:xfrm>
          <a:prstGeom prst="rect">
            <a:avLst/>
          </a:prstGeom>
          <a:noFill/>
        </p:spPr>
        <p:txBody>
          <a:bodyPr wrap="square">
            <a:spAutoFit/>
          </a:bodyPr>
          <a:lstStyle/>
          <a:p>
            <a:r>
              <a:rPr lang="en-US" sz="1200" b="1">
                <a:latin typeface="Lub Dub Medium" panose="020B0603030403020204" pitchFamily="34" charset="0"/>
              </a:rPr>
              <a:t>Colors correspond to Table 2. </a:t>
            </a:r>
          </a:p>
        </p:txBody>
      </p:sp>
      <p:pic>
        <p:nvPicPr>
          <p:cNvPr id="4" name="Picture 3" descr="A diagram of a flowchart&#10;&#10;Description automatically generated">
            <a:extLst>
              <a:ext uri="{FF2B5EF4-FFF2-40B4-BE49-F238E27FC236}">
                <a16:creationId xmlns:a16="http://schemas.microsoft.com/office/drawing/2014/main" id="{A23C0DDC-4584-9ABD-3414-3C16A3923CFE}"/>
              </a:ext>
            </a:extLst>
          </p:cNvPr>
          <p:cNvPicPr>
            <a:picLocks noChangeAspect="1"/>
          </p:cNvPicPr>
          <p:nvPr/>
        </p:nvPicPr>
        <p:blipFill>
          <a:blip r:embed="rId2"/>
          <a:stretch>
            <a:fillRect/>
          </a:stretch>
        </p:blipFill>
        <p:spPr>
          <a:xfrm>
            <a:off x="4160520" y="0"/>
            <a:ext cx="6309360" cy="7548245"/>
          </a:xfrm>
          <a:prstGeom prst="rect">
            <a:avLst/>
          </a:prstGeom>
        </p:spPr>
      </p:pic>
      <p:sp>
        <p:nvSpPr>
          <p:cNvPr id="6" name="TextBox 5">
            <a:extLst>
              <a:ext uri="{FF2B5EF4-FFF2-40B4-BE49-F238E27FC236}">
                <a16:creationId xmlns:a16="http://schemas.microsoft.com/office/drawing/2014/main" id="{479D2FFA-4B5E-12FF-CE0C-2EE5E81B0691}"/>
              </a:ext>
            </a:extLst>
          </p:cNvPr>
          <p:cNvSpPr txBox="1"/>
          <p:nvPr/>
        </p:nvSpPr>
        <p:spPr>
          <a:xfrm>
            <a:off x="457200" y="3470701"/>
            <a:ext cx="3276600" cy="830997"/>
          </a:xfrm>
          <a:prstGeom prst="rect">
            <a:avLst/>
          </a:prstGeom>
          <a:noFill/>
        </p:spPr>
        <p:txBody>
          <a:bodyPr wrap="square">
            <a:spAutoFit/>
          </a:bodyPr>
          <a:lstStyle/>
          <a:p>
            <a:r>
              <a:rPr lang="en-US" sz="1200">
                <a:latin typeface="Lub Dub Medium" panose="020B0603030403020204" pitchFamily="34" charset="0"/>
              </a:rPr>
              <a:t>Cardiac myosin inhibitor should be discontinued if LVEF &lt;50% and can be restarted at a lower dose if the LVEF recovers. </a:t>
            </a:r>
          </a:p>
        </p:txBody>
      </p:sp>
      <p:sp>
        <p:nvSpPr>
          <p:cNvPr id="8" name="TextBox 7">
            <a:extLst>
              <a:ext uri="{FF2B5EF4-FFF2-40B4-BE49-F238E27FC236}">
                <a16:creationId xmlns:a16="http://schemas.microsoft.com/office/drawing/2014/main" id="{4A931096-E51C-3B8E-4305-9695D32D89CB}"/>
              </a:ext>
            </a:extLst>
          </p:cNvPr>
          <p:cNvSpPr txBox="1"/>
          <p:nvPr/>
        </p:nvSpPr>
        <p:spPr>
          <a:xfrm>
            <a:off x="457200" y="5609253"/>
            <a:ext cx="3276600" cy="1938992"/>
          </a:xfrm>
          <a:prstGeom prst="rect">
            <a:avLst/>
          </a:prstGeom>
          <a:noFill/>
        </p:spPr>
        <p:txBody>
          <a:bodyPr wrap="square">
            <a:spAutoFit/>
          </a:bodyPr>
          <a:lstStyle/>
          <a:p>
            <a:r>
              <a:rPr lang="en-US" sz="1200">
                <a:latin typeface="Lub Dub Medium" panose="020B0603030403020204" pitchFamily="34" charset="0"/>
              </a:rPr>
              <a:t>CRT indicates cardiac resynchronization therapy; EF, ejection fraction; GDMT, guideline-directed management and therapy; HCM, hypertrophic cardiomyopathy; ICD, implantable cardioverter-defibrillator; LBBB, left bundle branch block; LVAD, left ventricular assist device; LVEF, left ventricular ejection fraction; and NYHA, New York Heart Association.</a:t>
            </a:r>
          </a:p>
        </p:txBody>
      </p:sp>
    </p:spTree>
    <p:extLst>
      <p:ext uri="{BB962C8B-B14F-4D97-AF65-F5344CB8AC3E}">
        <p14:creationId xmlns:p14="http://schemas.microsoft.com/office/powerpoint/2010/main" val="3964930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74</a:t>
            </a:fld>
            <a:endParaRPr lang="en-US"/>
          </a:p>
        </p:txBody>
      </p:sp>
      <p:sp>
        <p:nvSpPr>
          <p:cNvPr id="2" name="TextBox 1">
            <a:extLst>
              <a:ext uri="{FF2B5EF4-FFF2-40B4-BE49-F238E27FC236}">
                <a16:creationId xmlns:a16="http://schemas.microsoft.com/office/drawing/2014/main" id="{8DFABF1C-DDA2-D31B-8293-280EFA115024}"/>
              </a:ext>
            </a:extLst>
          </p:cNvPr>
          <p:cNvSpPr txBox="1"/>
          <p:nvPr/>
        </p:nvSpPr>
        <p:spPr>
          <a:xfrm>
            <a:off x="3390900" y="1371600"/>
            <a:ext cx="7848600" cy="523220"/>
          </a:xfrm>
          <a:prstGeom prst="rect">
            <a:avLst/>
          </a:prstGeom>
          <a:noFill/>
        </p:spPr>
        <p:txBody>
          <a:bodyPr wrap="square">
            <a:spAutoFit/>
          </a:bodyPr>
          <a:lstStyle/>
          <a:p>
            <a:r>
              <a:rPr lang="en-US" sz="2800">
                <a:latin typeface="Lub Dub Medium" panose="020B0603030403020204" pitchFamily="34" charset="0"/>
              </a:rPr>
              <a:t>Management of Patients With HCM and AF </a:t>
            </a:r>
          </a:p>
        </p:txBody>
      </p:sp>
      <p:graphicFrame>
        <p:nvGraphicFramePr>
          <p:cNvPr id="3" name="Table 2">
            <a:extLst>
              <a:ext uri="{FF2B5EF4-FFF2-40B4-BE49-F238E27FC236}">
                <a16:creationId xmlns:a16="http://schemas.microsoft.com/office/drawing/2014/main" id="{AB2C9F29-AB8D-262A-2A19-D4BC7B743511}"/>
              </a:ext>
            </a:extLst>
          </p:cNvPr>
          <p:cNvGraphicFramePr>
            <a:graphicFrameLocks noGrp="1"/>
          </p:cNvGraphicFramePr>
          <p:nvPr>
            <p:extLst>
              <p:ext uri="{D42A27DB-BD31-4B8C-83A1-F6EECF244321}">
                <p14:modId xmlns:p14="http://schemas.microsoft.com/office/powerpoint/2010/main" val="1091452436"/>
              </p:ext>
            </p:extLst>
          </p:nvPr>
        </p:nvGraphicFramePr>
        <p:xfrm>
          <a:off x="1333500" y="2133600"/>
          <a:ext cx="11963400" cy="5012015"/>
        </p:xfrm>
        <a:graphic>
          <a:graphicData uri="http://schemas.openxmlformats.org/drawingml/2006/table">
            <a:tbl>
              <a:tblPr firstRow="1" firstCol="1" lastRow="1" lastCol="1" bandRow="1" bandCol="1"/>
              <a:tblGrid>
                <a:gridCol w="1055172">
                  <a:extLst>
                    <a:ext uri="{9D8B030D-6E8A-4147-A177-3AD203B41FA5}">
                      <a16:colId xmlns:a16="http://schemas.microsoft.com/office/drawing/2014/main" val="3390478624"/>
                    </a:ext>
                  </a:extLst>
                </a:gridCol>
                <a:gridCol w="1289654">
                  <a:extLst>
                    <a:ext uri="{9D8B030D-6E8A-4147-A177-3AD203B41FA5}">
                      <a16:colId xmlns:a16="http://schemas.microsoft.com/office/drawing/2014/main" val="1824143678"/>
                    </a:ext>
                  </a:extLst>
                </a:gridCol>
                <a:gridCol w="9618574">
                  <a:extLst>
                    <a:ext uri="{9D8B030D-6E8A-4147-A177-3AD203B41FA5}">
                      <a16:colId xmlns:a16="http://schemas.microsoft.com/office/drawing/2014/main" val="3245454030"/>
                    </a:ext>
                  </a:extLst>
                </a:gridCol>
              </a:tblGrid>
              <a:tr h="582441">
                <a:tc gridSpan="3">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cs typeface="Times New Roman" panose="02020603050405020304" pitchFamily="18" charset="0"/>
                        </a:rPr>
                        <a:t>Recommendations</a:t>
                      </a:r>
                      <a:r>
                        <a:rPr lang="en-US" sz="1800" b="1" spc="-5">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for</a:t>
                      </a:r>
                      <a:r>
                        <a:rPr lang="en-US" sz="1800" b="1" spc="-5">
                          <a:solidFill>
                            <a:srgbClr val="000000"/>
                          </a:solidFill>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Management of</a:t>
                      </a:r>
                      <a:r>
                        <a:rPr lang="en-US" sz="1800" b="1" spc="-5">
                          <a:solidFill>
                            <a:srgbClr val="000000"/>
                          </a:solidFill>
                          <a:effectLst/>
                          <a:latin typeface="Times New Roman" panose="02020603050405020304" pitchFamily="18" charset="0"/>
                          <a:cs typeface="Times New Roman" panose="02020603050405020304" pitchFamily="18" charset="0"/>
                        </a:rPr>
                        <a:t> Patients With HCM and </a:t>
                      </a:r>
                      <a:r>
                        <a:rPr lang="en-US" sz="1800" b="1">
                          <a:solidFill>
                            <a:srgbClr val="000000"/>
                          </a:solidFill>
                          <a:effectLst/>
                          <a:latin typeface="Times New Roman" panose="02020603050405020304" pitchFamily="18" charset="0"/>
                          <a:cs typeface="Times New Roman" panose="02020603050405020304" pitchFamily="18" charset="0"/>
                        </a:rPr>
                        <a:t>A</a:t>
                      </a:r>
                      <a:r>
                        <a:rPr lang="en-US" sz="1800" b="1" spc="-10">
                          <a:solidFill>
                            <a:srgbClr val="000000"/>
                          </a:solidFill>
                          <a:effectLst/>
                          <a:latin typeface="Times New Roman" panose="02020603050405020304" pitchFamily="18" charset="0"/>
                          <a:cs typeface="Times New Roman" panose="02020603050405020304" pitchFamily="18" charset="0"/>
                        </a:rPr>
                        <a:t>F</a:t>
                      </a:r>
                      <a:r>
                        <a:rPr lang="en-US" sz="1800" b="1">
                          <a:solidFill>
                            <a:srgbClr val="000000"/>
                          </a:solidFill>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Management of</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Patients With HCM and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97835104"/>
                  </a:ext>
                </a:extLst>
              </a:tr>
              <a:tr h="291220">
                <a:tc>
                  <a:txBody>
                    <a:bodyPr/>
                    <a:lstStyle/>
                    <a:p>
                      <a:pPr marL="67945" marR="14097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54435157"/>
                  </a:ext>
                </a:extLst>
              </a:tr>
              <a:tr h="821349">
                <a:tc>
                  <a:txBody>
                    <a:bodyPr/>
                    <a:lstStyle/>
                    <a:p>
                      <a:pPr marL="0"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65760" marR="0" indent="-342900">
                        <a:lnSpc>
                          <a:spcPct val="150000"/>
                        </a:lnSpc>
                        <a:spcBef>
                          <a:spcPts val="600"/>
                        </a:spcBef>
                        <a:spcAft>
                          <a:spcPts val="0"/>
                        </a:spcAft>
                        <a:buFont typeface="+mj-lt"/>
                        <a:buAutoNum type="arabicPeriod"/>
                        <a:tabLst>
                          <a:tab pos="346075"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HCM and clinical AF, anticoagulation is recommended with DOACs as first-line option and vitamin K antagonists as second-line option, independent of CHA</a:t>
                      </a:r>
                      <a:r>
                        <a:rPr lang="en-US"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-VASc score.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06168665"/>
                  </a:ext>
                </a:extLst>
              </a:tr>
              <a:tr h="1695010">
                <a:tc>
                  <a:txBody>
                    <a:bodyPr/>
                    <a:lstStyle/>
                    <a:p>
                      <a:pPr marL="0"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65760" marR="0" indent="-342900">
                        <a:lnSpc>
                          <a:spcPct val="150000"/>
                        </a:lnSpc>
                        <a:spcBef>
                          <a:spcPts val="600"/>
                        </a:spcBef>
                        <a:spcAft>
                          <a:spcPts val="0"/>
                        </a:spcAft>
                        <a:buFont typeface="+mj-lt"/>
                        <a:buAutoNum type="arabicPeriod" startAt="2"/>
                        <a:tabLst>
                          <a:tab pos="111125"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HCM and subclinical AF detected by internal or external cardiac device or monitor of &gt;24 hours’ duration for a given episode, anticoagulation is recommended with DOACs as first-line option and vitamin K antagonists as second-line option, independent of CHA</a:t>
                      </a:r>
                      <a:r>
                        <a:rPr lang="en-US"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-VASc score.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27876434"/>
                  </a:ext>
                </a:extLst>
              </a:tr>
              <a:tr h="1258180">
                <a:tc>
                  <a:txBody>
                    <a:bodyPr/>
                    <a:lstStyle/>
                    <a:p>
                      <a:pPr marL="0" marR="20574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65760" marR="60325" lvl="0" indent="-342900">
                        <a:lnSpc>
                          <a:spcPct val="150000"/>
                        </a:lnSpc>
                        <a:spcBef>
                          <a:spcPts val="600"/>
                        </a:spcBef>
                        <a:spcAft>
                          <a:spcPts val="0"/>
                        </a:spcAft>
                        <a:buFont typeface="+mj-lt"/>
                        <a:buAutoNum type="arabicPeriod" startAt="3"/>
                        <a:tabLst>
                          <a:tab pos="395288" algn="l"/>
                        </a:tabLs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in whom rate control strategy is planned, either beta blockers, verapamil, or diltiazem are recommended, with</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choice</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agents</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according</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 preferences and comorbid conditions.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64901992"/>
                  </a:ext>
                </a:extLst>
              </a:tr>
            </a:tbl>
          </a:graphicData>
        </a:graphic>
      </p:graphicFrame>
    </p:spTree>
    <p:extLst>
      <p:ext uri="{BB962C8B-B14F-4D97-AF65-F5344CB8AC3E}">
        <p14:creationId xmlns:p14="http://schemas.microsoft.com/office/powerpoint/2010/main" val="1858041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F8092-1EB2-EA87-78BE-015CB314B497}"/>
              </a:ext>
            </a:extLst>
          </p:cNvPr>
          <p:cNvSpPr txBox="1"/>
          <p:nvPr/>
        </p:nvSpPr>
        <p:spPr>
          <a:xfrm>
            <a:off x="2838449" y="1054456"/>
            <a:ext cx="8953500" cy="523220"/>
          </a:xfrm>
          <a:prstGeom prst="rect">
            <a:avLst/>
          </a:prstGeom>
          <a:noFill/>
        </p:spPr>
        <p:txBody>
          <a:bodyPr wrap="square">
            <a:spAutoFit/>
          </a:bodyPr>
          <a:lstStyle/>
          <a:p>
            <a:r>
              <a:rPr lang="en-US" sz="2800">
                <a:latin typeface="Lub Dub Medium" panose="020B0603030403020204" pitchFamily="34" charset="0"/>
              </a:rPr>
              <a:t>Management of Patients With HCM and AF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519E53C-8E3B-E69B-CB40-C37026773D19}"/>
              </a:ext>
            </a:extLst>
          </p:cNvPr>
          <p:cNvGraphicFramePr>
            <a:graphicFrameLocks noGrp="1"/>
          </p:cNvGraphicFramePr>
          <p:nvPr>
            <p:extLst>
              <p:ext uri="{D42A27DB-BD31-4B8C-83A1-F6EECF244321}">
                <p14:modId xmlns:p14="http://schemas.microsoft.com/office/powerpoint/2010/main" val="17947072"/>
              </p:ext>
            </p:extLst>
          </p:nvPr>
        </p:nvGraphicFramePr>
        <p:xfrm>
          <a:off x="1341437" y="1905000"/>
          <a:ext cx="11947525" cy="5191891"/>
        </p:xfrm>
        <a:graphic>
          <a:graphicData uri="http://schemas.openxmlformats.org/drawingml/2006/table">
            <a:tbl>
              <a:tblPr firstRow="1" firstCol="1" lastRow="1" lastCol="1" bandRow="1" bandCol="1"/>
              <a:tblGrid>
                <a:gridCol w="1053772">
                  <a:extLst>
                    <a:ext uri="{9D8B030D-6E8A-4147-A177-3AD203B41FA5}">
                      <a16:colId xmlns:a16="http://schemas.microsoft.com/office/drawing/2014/main" val="2293413610"/>
                    </a:ext>
                  </a:extLst>
                </a:gridCol>
                <a:gridCol w="1287943">
                  <a:extLst>
                    <a:ext uri="{9D8B030D-6E8A-4147-A177-3AD203B41FA5}">
                      <a16:colId xmlns:a16="http://schemas.microsoft.com/office/drawing/2014/main" val="4249171273"/>
                    </a:ext>
                  </a:extLst>
                </a:gridCol>
                <a:gridCol w="9605810">
                  <a:extLst>
                    <a:ext uri="{9D8B030D-6E8A-4147-A177-3AD203B41FA5}">
                      <a16:colId xmlns:a16="http://schemas.microsoft.com/office/drawing/2014/main" val="1462391474"/>
                    </a:ext>
                  </a:extLst>
                </a:gridCol>
              </a:tblGrid>
              <a:tr h="1616833">
                <a:tc>
                  <a:txBody>
                    <a:bodyPr/>
                    <a:lstStyle/>
                    <a:p>
                      <a:pPr marL="0"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65760" marR="93980" indent="-342900">
                        <a:lnSpc>
                          <a:spcPct val="150000"/>
                        </a:lnSpc>
                        <a:spcBef>
                          <a:spcPts val="0"/>
                        </a:spcBef>
                        <a:spcAft>
                          <a:spcPts val="0"/>
                        </a:spcAft>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and subclinical AF detected by internal or external device or monitor,</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&gt;5</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minutes’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duration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but</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&lt;24</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hours’</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duration</a:t>
                      </a:r>
                      <a:r>
                        <a:rPr lang="en-US" sz="1800" b="1" spc="1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1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given</a:t>
                      </a:r>
                      <a:r>
                        <a:rPr lang="en-US" sz="1800" b="1" spc="1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episode,</a:t>
                      </a:r>
                      <a:r>
                        <a:rPr lang="en-US" sz="1800" b="1" spc="1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anticoagulation 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DOACs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first-line</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option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vitamin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antagonists as second-line option can be beneficial, taking into consideration duration of AF episodes, total AF burden, underlying risk factors, and bleeding risk.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07967516"/>
                  </a:ext>
                </a:extLst>
              </a:tr>
              <a:tr h="1200150">
                <a:tc>
                  <a:txBody>
                    <a:bodyPr/>
                    <a:lstStyle/>
                    <a:p>
                      <a:pPr marL="0"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65760" marR="82550" indent="-342900">
                        <a:lnSpc>
                          <a:spcPct val="150000"/>
                        </a:lnSpc>
                        <a:spcBef>
                          <a:spcPts val="0"/>
                        </a:spcBef>
                        <a:spcAft>
                          <a:spcPts val="0"/>
                        </a:spcAft>
                        <a:buFont typeface="+mj-lt"/>
                        <a:buAutoNum type="arabicPeriod" startAt="5"/>
                      </a:pP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and poorly tolerated AF,</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rhythm</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control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strategy</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cardioversion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antiarrhythmic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drugs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beneficial with the choice of an agent according to AF symptom severity, patient preferences, and comorbid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conditions.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06683832"/>
                  </a:ext>
                </a:extLst>
              </a:tr>
              <a:tr h="1200150">
                <a:tc>
                  <a:txBody>
                    <a:bodyPr/>
                    <a:lstStyle/>
                    <a:p>
                      <a:pPr marL="0"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65760" marR="34290" indent="-342900">
                        <a:lnSpc>
                          <a:spcPct val="150000"/>
                        </a:lnSpc>
                        <a:spcBef>
                          <a:spcPts val="0"/>
                        </a:spcBef>
                        <a:spcAft>
                          <a:spcPts val="0"/>
                        </a:spcAft>
                        <a:buFont typeface="+mj-lt"/>
                        <a:buAutoNum type="arabicPeriod" startAt="6"/>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symptomatic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 part</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rhythm-</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control</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strategy,</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catheter ablation for AF can be effective when drug therapy is ineffective, contraindicated, or not the patient’s preference.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23411234"/>
                  </a:ext>
                </a:extLst>
              </a:tr>
              <a:tr h="783467">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65760" marR="41275" indent="-342900" algn="just">
                        <a:lnSpc>
                          <a:spcPct val="150000"/>
                        </a:lnSpc>
                        <a:spcBef>
                          <a:spcPts val="0"/>
                        </a:spcBef>
                        <a:spcAft>
                          <a:spcPts val="0"/>
                        </a:spcAft>
                        <a:buFont typeface="+mj-lt"/>
                        <a:buAutoNum type="arabicPeriod" startAt="7"/>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require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surgical myectomy, concomitant surgical AF ablation</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beneficial</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rhythm control.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82813183"/>
                  </a:ext>
                </a:extLst>
              </a:tr>
            </a:tbl>
          </a:graphicData>
        </a:graphic>
      </p:graphicFrame>
    </p:spTree>
    <p:extLst>
      <p:ext uri="{BB962C8B-B14F-4D97-AF65-F5344CB8AC3E}">
        <p14:creationId xmlns:p14="http://schemas.microsoft.com/office/powerpoint/2010/main" val="2186554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76</a:t>
            </a:fld>
            <a:endParaRPr lang="en-US"/>
          </a:p>
        </p:txBody>
      </p:sp>
      <p:sp>
        <p:nvSpPr>
          <p:cNvPr id="2" name="TextBox 1">
            <a:extLst>
              <a:ext uri="{FF2B5EF4-FFF2-40B4-BE49-F238E27FC236}">
                <a16:creationId xmlns:a16="http://schemas.microsoft.com/office/drawing/2014/main" id="{D2CDDB0D-1673-87E4-9F2C-6586ED51221E}"/>
              </a:ext>
            </a:extLst>
          </p:cNvPr>
          <p:cNvSpPr txBox="1"/>
          <p:nvPr/>
        </p:nvSpPr>
        <p:spPr>
          <a:xfrm>
            <a:off x="3895721" y="403954"/>
            <a:ext cx="6838951" cy="954107"/>
          </a:xfrm>
          <a:prstGeom prst="rect">
            <a:avLst/>
          </a:prstGeom>
          <a:noFill/>
        </p:spPr>
        <p:txBody>
          <a:bodyPr wrap="square">
            <a:spAutoFit/>
          </a:bodyPr>
          <a:lstStyle/>
          <a:p>
            <a:r>
              <a:rPr lang="en-US" sz="2800">
                <a:latin typeface="Lub Dub Medium" panose="020B0603030403020204" pitchFamily="34" charset="0"/>
              </a:rPr>
              <a:t>Table 8. Antiarrhythmic Drug Therapy Options for Patients With HCM and AF</a:t>
            </a:r>
          </a:p>
        </p:txBody>
      </p:sp>
      <p:graphicFrame>
        <p:nvGraphicFramePr>
          <p:cNvPr id="3" name="Table 2">
            <a:extLst>
              <a:ext uri="{FF2B5EF4-FFF2-40B4-BE49-F238E27FC236}">
                <a16:creationId xmlns:a16="http://schemas.microsoft.com/office/drawing/2014/main" id="{0278BB69-DD04-1FFC-36B7-C60E1B83AD3F}"/>
              </a:ext>
            </a:extLst>
          </p:cNvPr>
          <p:cNvGraphicFramePr>
            <a:graphicFrameLocks noGrp="1"/>
          </p:cNvGraphicFramePr>
          <p:nvPr>
            <p:extLst>
              <p:ext uri="{D42A27DB-BD31-4B8C-83A1-F6EECF244321}">
                <p14:modId xmlns:p14="http://schemas.microsoft.com/office/powerpoint/2010/main" val="1996149906"/>
              </p:ext>
            </p:extLst>
          </p:nvPr>
        </p:nvGraphicFramePr>
        <p:xfrm>
          <a:off x="1333497" y="1389717"/>
          <a:ext cx="11963400" cy="5633572"/>
        </p:xfrm>
        <a:graphic>
          <a:graphicData uri="http://schemas.openxmlformats.org/drawingml/2006/table">
            <a:tbl>
              <a:tblPr firstRow="1" firstCol="1" lastRow="1" lastCol="1" bandRow="1" bandCol="1"/>
              <a:tblGrid>
                <a:gridCol w="1991915">
                  <a:extLst>
                    <a:ext uri="{9D8B030D-6E8A-4147-A177-3AD203B41FA5}">
                      <a16:colId xmlns:a16="http://schemas.microsoft.com/office/drawing/2014/main" val="3085197822"/>
                    </a:ext>
                  </a:extLst>
                </a:gridCol>
                <a:gridCol w="1715522">
                  <a:extLst>
                    <a:ext uri="{9D8B030D-6E8A-4147-A177-3AD203B41FA5}">
                      <a16:colId xmlns:a16="http://schemas.microsoft.com/office/drawing/2014/main" val="4076770016"/>
                    </a:ext>
                  </a:extLst>
                </a:gridCol>
                <a:gridCol w="2573287">
                  <a:extLst>
                    <a:ext uri="{9D8B030D-6E8A-4147-A177-3AD203B41FA5}">
                      <a16:colId xmlns:a16="http://schemas.microsoft.com/office/drawing/2014/main" val="601679974"/>
                    </a:ext>
                  </a:extLst>
                </a:gridCol>
                <a:gridCol w="2144404">
                  <a:extLst>
                    <a:ext uri="{9D8B030D-6E8A-4147-A177-3AD203B41FA5}">
                      <a16:colId xmlns:a16="http://schemas.microsoft.com/office/drawing/2014/main" val="2106502275"/>
                    </a:ext>
                  </a:extLst>
                </a:gridCol>
                <a:gridCol w="3538272">
                  <a:extLst>
                    <a:ext uri="{9D8B030D-6E8A-4147-A177-3AD203B41FA5}">
                      <a16:colId xmlns:a16="http://schemas.microsoft.com/office/drawing/2014/main" val="385661110"/>
                    </a:ext>
                  </a:extLst>
                </a:gridCol>
              </a:tblGrid>
              <a:tr h="425107">
                <a:tc>
                  <a:txBody>
                    <a:bodyPr/>
                    <a:lstStyle/>
                    <a:p>
                      <a:pPr marL="88900" marR="0" algn="ctr">
                        <a:lnSpc>
                          <a:spcPct val="100000"/>
                        </a:lnSpc>
                        <a:spcBef>
                          <a:spcPts val="600"/>
                        </a:spcBef>
                        <a:spcAft>
                          <a:spcPts val="0"/>
                        </a:spcAft>
                      </a:pP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Antiarrhythmic</a:t>
                      </a:r>
                      <a:r>
                        <a:rPr lang="en-US" sz="1800" b="1" spc="-1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0" marR="0" algn="ctr">
                        <a:lnSpc>
                          <a:spcPct val="10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Efficacy</a:t>
                      </a:r>
                      <a:r>
                        <a:rPr lang="en-US" sz="1800" b="1"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for</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0" marR="0" algn="ctr">
                        <a:lnSpc>
                          <a:spcPct val="10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Adverse</a:t>
                      </a:r>
                      <a:r>
                        <a:rPr lang="en-US" sz="1800" b="1" spc="-1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Effects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0" marR="0" algn="ctr">
                        <a:lnSpc>
                          <a:spcPct val="100000"/>
                        </a:lnSpc>
                        <a:spcBef>
                          <a:spcPts val="600"/>
                        </a:spcBef>
                        <a:spcAft>
                          <a:spcPts val="0"/>
                        </a:spcAft>
                      </a:pPr>
                      <a:r>
                        <a:rPr lang="en-US" sz="1800" b="1"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Toxicities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tc>
                  <a:txBody>
                    <a:bodyPr/>
                    <a:lstStyle/>
                    <a:p>
                      <a:pPr marL="0" marR="0" algn="ctr">
                        <a:lnSpc>
                          <a:spcPct val="100000"/>
                        </a:lnSpc>
                        <a:spcBef>
                          <a:spcPts val="600"/>
                        </a:spcBef>
                        <a:spcAft>
                          <a:spcPts val="0"/>
                        </a:spcAft>
                      </a:pP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Use</a:t>
                      </a:r>
                      <a:r>
                        <a:rPr lang="en-US" sz="1800" b="1"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b="1"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b="1"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D6EE"/>
                    </a:solidFill>
                  </a:tcPr>
                </a:tc>
                <a:extLst>
                  <a:ext uri="{0D108BD9-81ED-4DB2-BD59-A6C34878D82A}">
                    <a16:rowId xmlns:a16="http://schemas.microsoft.com/office/drawing/2014/main" val="3936966254"/>
                  </a:ext>
                </a:extLst>
              </a:tr>
              <a:tr h="1053360">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Disopyramide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Modest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405765">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Anticholinergic</a:t>
                      </a:r>
                      <a:r>
                        <a:rPr lang="en-US" sz="1800"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265" marR="405765">
                        <a:lnSpc>
                          <a:spcPct val="100000"/>
                        </a:lnSpc>
                        <a:spcBef>
                          <a:spcPts val="600"/>
                        </a:spcBef>
                        <a:spcAft>
                          <a:spcPts val="0"/>
                        </a:spcAft>
                      </a:pPr>
                      <a:r>
                        <a:rPr lang="en-US" sz="1800" spc="-3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Prolonged</a:t>
                      </a:r>
                      <a:r>
                        <a:rPr lang="en-US" sz="1800" spc="10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QTc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TdP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Particularly</a:t>
                      </a:r>
                      <a:r>
                        <a:rPr lang="en-US" sz="1800" spc="4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with</a:t>
                      </a:r>
                      <a:r>
                        <a:rPr lang="en-US" sz="1800" spc="4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early</a:t>
                      </a:r>
                      <a:r>
                        <a:rPr lang="en-US" sz="1800" spc="4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onset</a:t>
                      </a:r>
                      <a:r>
                        <a:rPr lang="en-US" sz="1800" spc="4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265" marR="0">
                        <a:lnSpc>
                          <a:spcPct val="100000"/>
                        </a:lnSpc>
                        <a:spcBef>
                          <a:spcPts val="600"/>
                        </a:spcBef>
                        <a:spcAft>
                          <a:spcPts val="0"/>
                        </a:spcAft>
                      </a:pPr>
                      <a:r>
                        <a:rPr lang="en-US" sz="1800">
                          <a:effectLst/>
                          <a:latin typeface="Times New Roman" panose="02020603050405020304" pitchFamily="18" charset="0"/>
                          <a:ea typeface="Gill Sans MT" panose="020B0502020104020203" pitchFamily="34" charset="0"/>
                          <a:cs typeface="Times New Roman" panose="02020603050405020304" pitchFamily="18" charset="0"/>
                        </a:rPr>
                        <a:t>Generally used in conjunction with atrioventricular nodal blocking agents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65438517"/>
                  </a:ext>
                </a:extLst>
              </a:tr>
              <a:tr h="754784">
                <a:tc>
                  <a:txBody>
                    <a:bodyPr/>
                    <a:lstStyle/>
                    <a:p>
                      <a:pPr marL="88265"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Flecainide</a:t>
                      </a: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and</a:t>
                      </a: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propafenone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nSpc>
                          <a:spcPct val="100000"/>
                        </a:lnSpc>
                        <a:spcBef>
                          <a:spcPts val="600"/>
                        </a:spcBef>
                        <a:spcAft>
                          <a:spcPts val="0"/>
                        </a:spcAft>
                      </a:pPr>
                      <a:r>
                        <a:rPr lang="en-US" sz="180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Gill Sans MT" panose="020B0502020104020203" pitchFamily="34" charset="0"/>
                          <a:cs typeface="Times New Roman" panose="02020603050405020304" pitchFamily="18" charset="0"/>
                        </a:rPr>
                        <a:t>Prolonged QRS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a:effectLst/>
                          <a:latin typeface="Times New Roman" panose="02020603050405020304" pitchFamily="18" charset="0"/>
                          <a:ea typeface="Gill Sans MT" panose="020B0502020104020203"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Proarrhythmia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Typical atrial flutter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11303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Not</a:t>
                      </a:r>
                      <a:r>
                        <a:rPr lang="en-US" sz="1800" spc="-5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generally</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recommended</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in</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the absence of an ICD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97373379"/>
                  </a:ext>
                </a:extLst>
              </a:tr>
              <a:tr h="1202648">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Sotalol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Modest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405765">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Fatigue</a:t>
                      </a:r>
                      <a:r>
                        <a:rPr lang="en-US" sz="1800"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Bradycardia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467360" algn="just">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Prolonged</a:t>
                      </a:r>
                      <a:r>
                        <a:rPr lang="en-US" sz="1800" spc="-4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QTc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265" marR="467360" algn="just">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TdP</a:t>
                      </a:r>
                      <a:r>
                        <a:rPr lang="en-US" sz="1800" spc="2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20707953"/>
                  </a:ext>
                </a:extLst>
              </a:tr>
              <a:tr h="456209">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Dofetilide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Modest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Headache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Prolonged</a:t>
                      </a:r>
                      <a:r>
                        <a:rPr lang="en-US" sz="1800" spc="10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QTc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TdP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744313209"/>
                  </a:ext>
                </a:extLst>
              </a:tr>
              <a:tr h="275820">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Dronedarone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nSpc>
                          <a:spcPct val="100000"/>
                        </a:lnSpc>
                        <a:spcBef>
                          <a:spcPts val="600"/>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Low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Prolonged</a:t>
                      </a:r>
                      <a:r>
                        <a:rPr lang="en-US" sz="1800" spc="10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QTc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nSpc>
                          <a:spcPct val="100000"/>
                        </a:lnSpc>
                        <a:spcBef>
                          <a:spcPts val="600"/>
                        </a:spcBef>
                        <a:spcAft>
                          <a:spcPts val="0"/>
                        </a:spcAft>
                      </a:pPr>
                      <a:r>
                        <a:rPr lang="en-US" sz="180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04943208"/>
                  </a:ext>
                </a:extLst>
              </a:tr>
              <a:tr h="1053360">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Amiodarone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Modest-</a:t>
                      </a:r>
                      <a:r>
                        <a:rPr lang="en-US" sz="1800" spc="-2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high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Bradycardia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Liver,</a:t>
                      </a:r>
                      <a:r>
                        <a:rPr lang="en-US" sz="1800" spc="-5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lung,</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thyroid,</a:t>
                      </a:r>
                      <a:r>
                        <a:rPr lang="en-US" sz="1800" spc="-5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skin, </a:t>
                      </a:r>
                      <a:r>
                        <a:rPr lang="en-US" sz="1800" spc="-1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neurologic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265" marR="0">
                        <a:lnSpc>
                          <a:spcPct val="100000"/>
                        </a:lnSpc>
                        <a:spcBef>
                          <a:spcPts val="600"/>
                        </a:spcBef>
                        <a:spcAft>
                          <a:spcPts val="0"/>
                        </a:spcAft>
                      </a:pPr>
                      <a:r>
                        <a:rPr lang="en-US" sz="18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Prolonged</a:t>
                      </a:r>
                      <a:r>
                        <a:rPr lang="en-US" sz="1800" spc="10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 </a:t>
                      </a:r>
                      <a:r>
                        <a:rPr lang="en-US" sz="1800" spc="-25">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QTc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nSpc>
                          <a:spcPct val="100000"/>
                        </a:lnSpc>
                        <a:spcBef>
                          <a:spcPts val="600"/>
                        </a:spcBef>
                        <a:spcAft>
                          <a:spcPts val="0"/>
                        </a:spcAft>
                      </a:pPr>
                      <a:r>
                        <a:rPr lang="en-US" sz="1800" spc="-10" dirty="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54083820"/>
                  </a:ext>
                </a:extLst>
              </a:tr>
            </a:tbl>
          </a:graphicData>
        </a:graphic>
      </p:graphicFrame>
      <p:sp>
        <p:nvSpPr>
          <p:cNvPr id="4" name="TextBox 3">
            <a:extLst>
              <a:ext uri="{FF2B5EF4-FFF2-40B4-BE49-F238E27FC236}">
                <a16:creationId xmlns:a16="http://schemas.microsoft.com/office/drawing/2014/main" id="{253D2E54-3276-A137-179E-544629C290F3}"/>
              </a:ext>
            </a:extLst>
          </p:cNvPr>
          <p:cNvSpPr txBox="1"/>
          <p:nvPr/>
        </p:nvSpPr>
        <p:spPr>
          <a:xfrm>
            <a:off x="1333497" y="7086600"/>
            <a:ext cx="11963400" cy="276999"/>
          </a:xfrm>
          <a:prstGeom prst="rect">
            <a:avLst/>
          </a:prstGeom>
          <a:noFill/>
        </p:spPr>
        <p:txBody>
          <a:bodyPr wrap="square">
            <a:spAutoFit/>
          </a:bodyPr>
          <a:lstStyle/>
          <a:p>
            <a:r>
              <a:rPr lang="en-US" sz="1200">
                <a:latin typeface="Lub Dub Medium" panose="020B0603030403020204" pitchFamily="34" charset="0"/>
              </a:rPr>
              <a:t>AF indicates atrial fibrillation; HCM, hypertrophic cardiomyopathy; HF, heart failure; ICD, implantable cardioverter-defibrillator; and </a:t>
            </a:r>
            <a:r>
              <a:rPr lang="en-US" sz="1200" err="1">
                <a:latin typeface="Lub Dub Medium" panose="020B0603030403020204" pitchFamily="34" charset="0"/>
              </a:rPr>
              <a:t>TdP</a:t>
            </a:r>
            <a:r>
              <a:rPr lang="en-US" sz="1200">
                <a:latin typeface="Lub Dub Medium" panose="020B0603030403020204" pitchFamily="34" charset="0"/>
              </a:rPr>
              <a:t>, </a:t>
            </a:r>
            <a:r>
              <a:rPr lang="en-US" sz="1200" err="1">
                <a:latin typeface="Lub Dub Medium" panose="020B0603030403020204" pitchFamily="34" charset="0"/>
              </a:rPr>
              <a:t>torsades</a:t>
            </a:r>
            <a:r>
              <a:rPr lang="en-US" sz="1200">
                <a:latin typeface="Lub Dub Medium" panose="020B0603030403020204" pitchFamily="34" charset="0"/>
              </a:rPr>
              <a:t> de pointes. </a:t>
            </a:r>
          </a:p>
        </p:txBody>
      </p:sp>
    </p:spTree>
    <p:extLst>
      <p:ext uri="{BB962C8B-B14F-4D97-AF65-F5344CB8AC3E}">
        <p14:creationId xmlns:p14="http://schemas.microsoft.com/office/powerpoint/2010/main" val="2994966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EFA963-1C8D-4818-A9F8-6537F74B8CC9}"/>
              </a:ext>
            </a:extLst>
          </p:cNvPr>
          <p:cNvSpPr txBox="1"/>
          <p:nvPr/>
        </p:nvSpPr>
        <p:spPr>
          <a:xfrm>
            <a:off x="4119560" y="533400"/>
            <a:ext cx="6391279" cy="954107"/>
          </a:xfrm>
          <a:prstGeom prst="rect">
            <a:avLst/>
          </a:prstGeom>
          <a:noFill/>
        </p:spPr>
        <p:txBody>
          <a:bodyPr wrap="square">
            <a:spAutoFit/>
          </a:bodyPr>
          <a:lstStyle/>
          <a:p>
            <a:r>
              <a:rPr lang="en-US" sz="2800">
                <a:latin typeface="Lub Dub Medium" panose="020B0603030403020204" pitchFamily="34" charset="0"/>
              </a:rPr>
              <a:t>Management of Patients With HCM and Ventricular Arrhythmias </a:t>
            </a:r>
          </a:p>
        </p:txBody>
      </p:sp>
      <p:graphicFrame>
        <p:nvGraphicFramePr>
          <p:cNvPr id="7" name="Table 6">
            <a:extLst>
              <a:ext uri="{FF2B5EF4-FFF2-40B4-BE49-F238E27FC236}">
                <a16:creationId xmlns:a16="http://schemas.microsoft.com/office/drawing/2014/main" id="{B0AFC0BC-49ED-D9B1-F911-1B5B8902DCC0}"/>
              </a:ext>
            </a:extLst>
          </p:cNvPr>
          <p:cNvGraphicFramePr>
            <a:graphicFrameLocks noGrp="1"/>
          </p:cNvGraphicFramePr>
          <p:nvPr>
            <p:extLst>
              <p:ext uri="{D42A27DB-BD31-4B8C-83A1-F6EECF244321}">
                <p14:modId xmlns:p14="http://schemas.microsoft.com/office/powerpoint/2010/main" val="1071378691"/>
              </p:ext>
            </p:extLst>
          </p:nvPr>
        </p:nvGraphicFramePr>
        <p:xfrm>
          <a:off x="2171700" y="1632924"/>
          <a:ext cx="10287000" cy="4963752"/>
        </p:xfrm>
        <a:graphic>
          <a:graphicData uri="http://schemas.openxmlformats.org/drawingml/2006/table">
            <a:tbl>
              <a:tblPr firstRow="1" firstCol="1" lastRow="1" lastCol="1" bandRow="1" bandCol="1"/>
              <a:tblGrid>
                <a:gridCol w="884467">
                  <a:extLst>
                    <a:ext uri="{9D8B030D-6E8A-4147-A177-3AD203B41FA5}">
                      <a16:colId xmlns:a16="http://schemas.microsoft.com/office/drawing/2014/main" val="3447989819"/>
                    </a:ext>
                  </a:extLst>
                </a:gridCol>
                <a:gridCol w="912867">
                  <a:extLst>
                    <a:ext uri="{9D8B030D-6E8A-4147-A177-3AD203B41FA5}">
                      <a16:colId xmlns:a16="http://schemas.microsoft.com/office/drawing/2014/main" val="2201677632"/>
                    </a:ext>
                  </a:extLst>
                </a:gridCol>
                <a:gridCol w="8489666">
                  <a:extLst>
                    <a:ext uri="{9D8B030D-6E8A-4147-A177-3AD203B41FA5}">
                      <a16:colId xmlns:a16="http://schemas.microsoft.com/office/drawing/2014/main" val="2742427017"/>
                    </a:ext>
                  </a:extLst>
                </a:gridCol>
              </a:tblGrid>
              <a:tr h="609009">
                <a:tc>
                  <a:txBody>
                    <a:bodyPr/>
                    <a:lstStyle/>
                    <a:p>
                      <a:pPr marL="88900" marR="0" algn="ctr">
                        <a:spcBef>
                          <a:spcPts val="31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gridSpan="2">
                  <a:txBody>
                    <a:bodyPr/>
                    <a:lstStyle/>
                    <a:p>
                      <a:pPr marL="88900" marR="0" algn="ctr">
                        <a:spcBef>
                          <a:spcPts val="2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Management</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Ventricular</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Arrhythmias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8900" marR="0" algn="ctr">
                        <a:spcBef>
                          <a:spcPts val="2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92531967"/>
                  </a:ext>
                </a:extLst>
              </a:tr>
              <a:tr h="291031">
                <a:tc>
                  <a:txBody>
                    <a:bodyPr/>
                    <a:lstStyle/>
                    <a:p>
                      <a:pPr marL="54610" marR="51435" algn="ctr">
                        <a:spcBef>
                          <a:spcPts val="31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254000" marR="0" algn="ctr">
                        <a:spcBef>
                          <a:spcPts val="31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265" marR="0" algn="ctr">
                        <a:spcBef>
                          <a:spcPts val="31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50148766"/>
                  </a:ext>
                </a:extLst>
              </a:tr>
              <a:tr h="1693907">
                <a:tc>
                  <a:txBody>
                    <a:bodyPr/>
                    <a:lstStyle/>
                    <a:p>
                      <a:pPr marL="67945" marR="0" algn="ctr">
                        <a:spcBef>
                          <a:spcPts val="68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68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0" lvl="0" indent="-342900">
                        <a:lnSpc>
                          <a:spcPct val="150000"/>
                        </a:lnSpc>
                        <a:spcBef>
                          <a:spcPts val="285"/>
                        </a:spcBef>
                        <a:spcAft>
                          <a:spcPts val="0"/>
                        </a:spcAft>
                        <a:buClr>
                          <a:srgbClr val="231F20"/>
                        </a:buClr>
                        <a:buFont typeface="+mj-lt"/>
                        <a:buAutoNum type="arabicPeriod"/>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recurrent,</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poorly</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tolerated life-threatening ventricular tachyar</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rhythmias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refractory</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maximal</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antiarrhythmic</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drug</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therapy</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ablation,</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heart transplantation</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indicated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accordance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current</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listing</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criteria.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91965023"/>
                  </a:ext>
                </a:extLst>
              </a:tr>
              <a:tr h="1065227">
                <a:tc rowSpan="2">
                  <a:txBody>
                    <a:bodyPr/>
                    <a:lstStyle/>
                    <a:p>
                      <a:pPr marL="6794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234315" marR="60325" indent="-170180" algn="ctr">
                        <a:spcBef>
                          <a:spcPts val="0"/>
                        </a:spcBef>
                        <a:spcAft>
                          <a:spcPts val="0"/>
                        </a:spcAft>
                      </a:pP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rowSpan="2">
                  <a:txBody>
                    <a:bodyPr/>
                    <a:lstStyle/>
                    <a:p>
                      <a:pPr marL="342900" marR="0" lvl="0" indent="-342900">
                        <a:lnSpc>
                          <a:spcPct val="150000"/>
                        </a:lnSpc>
                        <a:spcBef>
                          <a:spcPts val="300"/>
                        </a:spcBef>
                        <a:spcAft>
                          <a:spcPts val="0"/>
                        </a:spcAft>
                        <a:buClr>
                          <a:srgbClr val="231F20"/>
                        </a:buClr>
                        <a:buFont typeface="+mj-lt"/>
                        <a:buAutoNum type="arabicPeriod" startAt="2"/>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adults with HCM and symptomatic ventricular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arrhythmias</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recurrent</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 shocks despite beta-blocker use, antiarrhythmic drug therapy (</a:t>
                      </a:r>
                      <a:r>
                        <a:rPr lang="en-US" sz="1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amiodarone,* </a:t>
                      </a:r>
                      <a:r>
                        <a:rPr lang="en-US" sz="1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dofetilide</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mexiletine,† or sotalol†) is recommended, with the choice of agent guided by</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age,</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underlying</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comorbidities,</a:t>
                      </a:r>
                      <a:r>
                        <a:rPr lang="en-US" sz="1800" b="1"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severity of disease, patient preferences, and balance between efficacy and safety.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94372473"/>
                  </a:ext>
                </a:extLst>
              </a:tr>
              <a:tr h="1065227">
                <a:tc vMerge="1">
                  <a:txBody>
                    <a:bodyPr/>
                    <a:lstStyle/>
                    <a:p>
                      <a:endParaRPr lang="en-US"/>
                    </a:p>
                  </a:txBody>
                  <a:tcPr/>
                </a:tc>
                <a:tc>
                  <a:txBody>
                    <a:bodyPr/>
                    <a:lstStyle/>
                    <a:p>
                      <a:pPr marL="234315" marR="60325" indent="-170180" algn="ctr">
                        <a:spcBef>
                          <a:spcPts val="0"/>
                        </a:spcBef>
                        <a:spcAft>
                          <a:spcPts val="0"/>
                        </a:spcAft>
                      </a:pPr>
                      <a:r>
                        <a:rPr lang="en-US" sz="1800" b="1" kern="1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C-LD</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1424269157"/>
                  </a:ext>
                </a:extLst>
              </a:tr>
            </a:tbl>
          </a:graphicData>
        </a:graphic>
      </p:graphicFrame>
      <p:sp>
        <p:nvSpPr>
          <p:cNvPr id="9" name="TextBox 8">
            <a:extLst>
              <a:ext uri="{FF2B5EF4-FFF2-40B4-BE49-F238E27FC236}">
                <a16:creationId xmlns:a16="http://schemas.microsoft.com/office/drawing/2014/main" id="{0D37FA9B-6A5E-F4A9-1957-CE84F688DAAB}"/>
              </a:ext>
            </a:extLst>
          </p:cNvPr>
          <p:cNvSpPr txBox="1"/>
          <p:nvPr/>
        </p:nvSpPr>
        <p:spPr>
          <a:xfrm>
            <a:off x="2171700" y="6934200"/>
            <a:ext cx="7315200" cy="276999"/>
          </a:xfrm>
          <a:prstGeom prst="rect">
            <a:avLst/>
          </a:prstGeom>
          <a:noFill/>
        </p:spPr>
        <p:txBody>
          <a:bodyPr wrap="square">
            <a:spAutoFit/>
          </a:bodyPr>
          <a:lstStyle/>
          <a:p>
            <a:r>
              <a:rPr lang="en-US" sz="1200">
                <a:latin typeface="Lub Dub Medium" panose="020B0603030403020204" pitchFamily="34" charset="0"/>
              </a:rPr>
              <a:t>*indicates the LOE for amiodarone. †Indicates the LOE for </a:t>
            </a:r>
            <a:r>
              <a:rPr lang="en-US" sz="1200" err="1">
                <a:latin typeface="Lub Dub Medium" panose="020B0603030403020204" pitchFamily="34" charset="0"/>
              </a:rPr>
              <a:t>dofetilide</a:t>
            </a:r>
            <a:r>
              <a:rPr lang="en-US" sz="1200">
                <a:latin typeface="Lub Dub Medium" panose="020B0603030403020204" pitchFamily="34" charset="0"/>
              </a:rPr>
              <a:t>, mexiletine, or sotalol.</a:t>
            </a:r>
          </a:p>
        </p:txBody>
      </p:sp>
    </p:spTree>
    <p:extLst>
      <p:ext uri="{BB962C8B-B14F-4D97-AF65-F5344CB8AC3E}">
        <p14:creationId xmlns:p14="http://schemas.microsoft.com/office/powerpoint/2010/main" val="32575971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78</a:t>
            </a:fld>
            <a:endParaRPr lang="en-US"/>
          </a:p>
        </p:txBody>
      </p:sp>
      <p:sp>
        <p:nvSpPr>
          <p:cNvPr id="2" name="TextBox 1">
            <a:extLst>
              <a:ext uri="{FF2B5EF4-FFF2-40B4-BE49-F238E27FC236}">
                <a16:creationId xmlns:a16="http://schemas.microsoft.com/office/drawing/2014/main" id="{0E9E9713-026A-B87F-9DA1-B0457DD5D4C1}"/>
              </a:ext>
            </a:extLst>
          </p:cNvPr>
          <p:cNvSpPr txBox="1"/>
          <p:nvPr/>
        </p:nvSpPr>
        <p:spPr>
          <a:xfrm>
            <a:off x="4119560" y="1046946"/>
            <a:ext cx="6391279" cy="954107"/>
          </a:xfrm>
          <a:prstGeom prst="rect">
            <a:avLst/>
          </a:prstGeom>
          <a:noFill/>
        </p:spPr>
        <p:txBody>
          <a:bodyPr wrap="square">
            <a:spAutoFit/>
          </a:bodyPr>
          <a:lstStyle/>
          <a:p>
            <a:r>
              <a:rPr lang="en-US" sz="2800">
                <a:latin typeface="Lub Dub Medium" panose="020B0603030403020204" pitchFamily="34" charset="0"/>
              </a:rPr>
              <a:t>Management of Patients With HCM and Ventricular Arrhythmias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150D414-B622-921F-59DB-519A7AA9FFB0}"/>
              </a:ext>
            </a:extLst>
          </p:cNvPr>
          <p:cNvGraphicFramePr>
            <a:graphicFrameLocks noGrp="1"/>
          </p:cNvGraphicFramePr>
          <p:nvPr>
            <p:extLst>
              <p:ext uri="{D42A27DB-BD31-4B8C-83A1-F6EECF244321}">
                <p14:modId xmlns:p14="http://schemas.microsoft.com/office/powerpoint/2010/main" val="3670898317"/>
              </p:ext>
            </p:extLst>
          </p:nvPr>
        </p:nvGraphicFramePr>
        <p:xfrm>
          <a:off x="1752600" y="2168158"/>
          <a:ext cx="10744200" cy="4537442"/>
        </p:xfrm>
        <a:graphic>
          <a:graphicData uri="http://schemas.openxmlformats.org/drawingml/2006/table">
            <a:tbl>
              <a:tblPr firstRow="1" firstCol="1" lastRow="1" lastCol="1" bandRow="1" bandCol="1"/>
              <a:tblGrid>
                <a:gridCol w="923777">
                  <a:extLst>
                    <a:ext uri="{9D8B030D-6E8A-4147-A177-3AD203B41FA5}">
                      <a16:colId xmlns:a16="http://schemas.microsoft.com/office/drawing/2014/main" val="1006679058"/>
                    </a:ext>
                  </a:extLst>
                </a:gridCol>
                <a:gridCol w="953439">
                  <a:extLst>
                    <a:ext uri="{9D8B030D-6E8A-4147-A177-3AD203B41FA5}">
                      <a16:colId xmlns:a16="http://schemas.microsoft.com/office/drawing/2014/main" val="3965937195"/>
                    </a:ext>
                  </a:extLst>
                </a:gridCol>
                <a:gridCol w="8866984">
                  <a:extLst>
                    <a:ext uri="{9D8B030D-6E8A-4147-A177-3AD203B41FA5}">
                      <a16:colId xmlns:a16="http://schemas.microsoft.com/office/drawing/2014/main" val="3444584753"/>
                    </a:ext>
                  </a:extLst>
                </a:gridCol>
              </a:tblGrid>
              <a:tr h="1826249">
                <a:tc>
                  <a:txBody>
                    <a:bodyPr/>
                    <a:lstStyle/>
                    <a:p>
                      <a:pPr marL="67945" marR="0" algn="ctr">
                        <a:spcBef>
                          <a:spcPts val="65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65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0" indent="-342900">
                        <a:lnSpc>
                          <a:spcPct val="150000"/>
                        </a:lnSpc>
                        <a:spcBef>
                          <a:spcPts val="285"/>
                        </a:spcBef>
                        <a:spcAft>
                          <a:spcPts val="0"/>
                        </a:spcAft>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children with HCM and recurrent ventricular arrhythmias despite beta-blocker</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use,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antiarrhythmic</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drug</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therapy (</a:t>
                      </a:r>
                      <a:r>
                        <a:rPr lang="en-US" sz="1800" b="1"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amiodarone,</a:t>
                      </a:r>
                      <a:r>
                        <a:rPr lang="en-US" sz="1800" b="1" spc="18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mexiletine,</a:t>
                      </a:r>
                      <a:r>
                        <a:rPr lang="en-US" sz="1800" b="1" spc="180" baseline="30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sotalol) is recommended, with the choice of agent guided by age, underlying comorbidities, severity of disease, patient preferences, and balance of efficacy and safety.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43897090"/>
                  </a:ext>
                </a:extLst>
              </a:tr>
              <a:tr h="884944">
                <a:tc>
                  <a:txBody>
                    <a:bodyPr/>
                    <a:lstStyle/>
                    <a:p>
                      <a:pPr marL="67945" marR="0" algn="ctr">
                        <a:spcBef>
                          <a:spcPts val="71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67945" marR="0" algn="ctr">
                        <a:spcBef>
                          <a:spcPts val="71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53975" indent="-342900">
                        <a:lnSpc>
                          <a:spcPct val="150000"/>
                        </a:lnSpc>
                        <a:spcBef>
                          <a:spcPts val="285"/>
                        </a:spcBef>
                        <a:spcAft>
                          <a:spcPts val="0"/>
                        </a:spcAft>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and pacing-capable ICDs, programming </a:t>
                      </a:r>
                      <a:r>
                        <a:rPr lang="en-US" sz="1800" b="1"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antitachycardia</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pacing</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minimize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 of</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shocks.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73603038"/>
                  </a:ext>
                </a:extLst>
              </a:tr>
              <a:tr h="1826249">
                <a:tc>
                  <a:txBody>
                    <a:bodyPr/>
                    <a:lstStyle/>
                    <a:p>
                      <a:pPr marL="67945" marR="51435" algn="ctr">
                        <a:spcBef>
                          <a:spcPts val="65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67945" marR="0" algn="ctr">
                        <a:spcBef>
                          <a:spcPts val="65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36830" indent="-342900">
                        <a:lnSpc>
                          <a:spcPct val="150000"/>
                        </a:lnSpc>
                        <a:spcBef>
                          <a:spcPts val="285"/>
                        </a:spcBef>
                        <a:spcAft>
                          <a:spcPts val="0"/>
                        </a:spcAft>
                        <a:buFont typeface="+mj-lt"/>
                        <a:buAutoNum type="arabicPeriod" startAt="5"/>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and recurrent symptomatic</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sustained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monomorphic</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VT, or</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recurrent</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ICD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shocks</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despite</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optimal device programming, and in whom antiarrhythmic drug therapy is either ineffective, not tolerated, or not preferred, catheter</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ablation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useful</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reducing arrhythmia burden.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99996611"/>
                  </a:ext>
                </a:extLst>
              </a:tr>
            </a:tbl>
          </a:graphicData>
        </a:graphic>
      </p:graphicFrame>
    </p:spTree>
    <p:extLst>
      <p:ext uri="{BB962C8B-B14F-4D97-AF65-F5344CB8AC3E}">
        <p14:creationId xmlns:p14="http://schemas.microsoft.com/office/powerpoint/2010/main" val="2443946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EB917D-1DD9-8264-35F7-762C0E5B8E05}"/>
              </a:ext>
            </a:extLst>
          </p:cNvPr>
          <p:cNvSpPr>
            <a:spLocks noGrp="1"/>
          </p:cNvSpPr>
          <p:nvPr>
            <p:ph type="sldNum" sz="quarter" idx="4"/>
          </p:nvPr>
        </p:nvSpPr>
        <p:spPr/>
        <p:txBody>
          <a:bodyPr/>
          <a:lstStyle/>
          <a:p>
            <a:fld id="{01CD3B2E-BC1C-6C4D-9D91-A67B950EE325}" type="slidenum">
              <a:rPr lang="en-US" smtClean="0"/>
              <a:pPr/>
              <a:t>79</a:t>
            </a:fld>
            <a:endParaRPr lang="en-US"/>
          </a:p>
        </p:txBody>
      </p:sp>
      <p:sp>
        <p:nvSpPr>
          <p:cNvPr id="7" name="TextBox 6">
            <a:extLst>
              <a:ext uri="{FF2B5EF4-FFF2-40B4-BE49-F238E27FC236}">
                <a16:creationId xmlns:a16="http://schemas.microsoft.com/office/drawing/2014/main" id="{E61E3A15-188C-C746-66AA-28D2B876FDB9}"/>
              </a:ext>
            </a:extLst>
          </p:cNvPr>
          <p:cNvSpPr txBox="1"/>
          <p:nvPr/>
        </p:nvSpPr>
        <p:spPr>
          <a:xfrm>
            <a:off x="4248150" y="2914471"/>
            <a:ext cx="6134100" cy="2400657"/>
          </a:xfrm>
          <a:prstGeom prst="rect">
            <a:avLst/>
          </a:prstGeom>
          <a:noFill/>
        </p:spPr>
        <p:txBody>
          <a:bodyPr wrap="square">
            <a:spAutoFit/>
          </a:bodyPr>
          <a:lstStyle/>
          <a:p>
            <a:pPr algn="ctr"/>
            <a:r>
              <a:rPr lang="en-US" sz="5000">
                <a:latin typeface="Lub Dub Bold" panose="020B0803030403020204" pitchFamily="34" charset="0"/>
              </a:rPr>
              <a:t>Lifestyle Considerations for Patients With HCM</a:t>
            </a:r>
          </a:p>
        </p:txBody>
      </p:sp>
    </p:spTree>
    <p:extLst>
      <p:ext uri="{BB962C8B-B14F-4D97-AF65-F5344CB8AC3E}">
        <p14:creationId xmlns:p14="http://schemas.microsoft.com/office/powerpoint/2010/main" val="282670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B94C35-C2E6-F049-F52E-DAB782CA9BE3}"/>
              </a:ext>
            </a:extLst>
          </p:cNvPr>
          <p:cNvGraphicFramePr>
            <a:graphicFrameLocks noGrp="1"/>
          </p:cNvGraphicFramePr>
          <p:nvPr>
            <p:extLst>
              <p:ext uri="{D42A27DB-BD31-4B8C-83A1-F6EECF244321}">
                <p14:modId xmlns:p14="http://schemas.microsoft.com/office/powerpoint/2010/main" val="1159168509"/>
              </p:ext>
            </p:extLst>
          </p:nvPr>
        </p:nvGraphicFramePr>
        <p:xfrm>
          <a:off x="1006475" y="2606040"/>
          <a:ext cx="12617450" cy="3017520"/>
        </p:xfrm>
        <a:graphic>
          <a:graphicData uri="http://schemas.openxmlformats.org/drawingml/2006/table">
            <a:tbl>
              <a:tblPr firstRow="1" firstCol="1" bandRow="1"/>
              <a:tblGrid>
                <a:gridCol w="1292027">
                  <a:extLst>
                    <a:ext uri="{9D8B030D-6E8A-4147-A177-3AD203B41FA5}">
                      <a16:colId xmlns:a16="http://schemas.microsoft.com/office/drawing/2014/main" val="3277931293"/>
                    </a:ext>
                  </a:extLst>
                </a:gridCol>
                <a:gridCol w="2324134">
                  <a:extLst>
                    <a:ext uri="{9D8B030D-6E8A-4147-A177-3AD203B41FA5}">
                      <a16:colId xmlns:a16="http://schemas.microsoft.com/office/drawing/2014/main" val="1697148579"/>
                    </a:ext>
                  </a:extLst>
                </a:gridCol>
                <a:gridCol w="2697611">
                  <a:extLst>
                    <a:ext uri="{9D8B030D-6E8A-4147-A177-3AD203B41FA5}">
                      <a16:colId xmlns:a16="http://schemas.microsoft.com/office/drawing/2014/main" val="1662469848"/>
                    </a:ext>
                  </a:extLst>
                </a:gridCol>
                <a:gridCol w="1546899">
                  <a:extLst>
                    <a:ext uri="{9D8B030D-6E8A-4147-A177-3AD203B41FA5}">
                      <a16:colId xmlns:a16="http://schemas.microsoft.com/office/drawing/2014/main" val="1106504905"/>
                    </a:ext>
                  </a:extLst>
                </a:gridCol>
                <a:gridCol w="3149316">
                  <a:extLst>
                    <a:ext uri="{9D8B030D-6E8A-4147-A177-3AD203B41FA5}">
                      <a16:colId xmlns:a16="http://schemas.microsoft.com/office/drawing/2014/main" val="3501449702"/>
                    </a:ext>
                  </a:extLst>
                </a:gridCol>
                <a:gridCol w="1607463">
                  <a:extLst>
                    <a:ext uri="{9D8B030D-6E8A-4147-A177-3AD203B41FA5}">
                      <a16:colId xmlns:a16="http://schemas.microsoft.com/office/drawing/2014/main" val="806127971"/>
                    </a:ext>
                  </a:extLst>
                </a:gridCol>
              </a:tblGrid>
              <a:tr h="0">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New or Revised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Section Title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2020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COR in 2024 Guideline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9938539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9.1 Recreational Physical Activity and Competitive Athletics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solidFill>
                            <a:srgbClr val="231F20"/>
                          </a:solidFill>
                          <a:effectLst/>
                          <a:latin typeface="Times New Roman" panose="02020603050405020304" pitchFamily="18" charset="0"/>
                          <a:ea typeface="Arial Narrow" panose="020B0606020202030204" pitchFamily="34" charset="0"/>
                        </a:rPr>
                        <a:t>N/A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solidFill>
                            <a:srgbClr val="231F20"/>
                          </a:solidFill>
                          <a:effectLst/>
                          <a:latin typeface="Times New Roman" panose="02020603050405020304" pitchFamily="18" charset="0"/>
                          <a:ea typeface="Arial Narrow" panose="020B0606020202030204" pitchFamily="34" charset="0"/>
                        </a:rPr>
                        <a:t>For most patients with HCM, universal restriction from vigorous physical activity or competitive sports is not indicated.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3: No Benefit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97792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9.3 Pregnancy in Patients With HCM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solidFill>
                            <a:srgbClr val="231F20"/>
                          </a:solidFill>
                          <a:effectLst/>
                          <a:latin typeface="Times New Roman" panose="02020603050405020304" pitchFamily="18" charset="0"/>
                          <a:ea typeface="Arial Narrow" panose="020B0606020202030204" pitchFamily="34" charset="0"/>
                        </a:rPr>
                        <a:t>N/A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a:solidFill>
                            <a:srgbClr val="231F20"/>
                          </a:solidFill>
                          <a:effectLst/>
                          <a:latin typeface="Times New Roman" panose="02020603050405020304" pitchFamily="18" charset="0"/>
                          <a:ea typeface="Times New Roman" panose="02020603050405020304" pitchFamily="18" charset="0"/>
                        </a:rPr>
                        <a:t>In pregnant women, use of mavacamten is contraindicated due to potential teratogenic effects.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Harm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587191"/>
                  </a:ext>
                </a:extLst>
              </a:tr>
            </a:tbl>
          </a:graphicData>
        </a:graphic>
      </p:graphicFrame>
      <p:sp>
        <p:nvSpPr>
          <p:cNvPr id="3" name="Title 3">
            <a:extLst>
              <a:ext uri="{FF2B5EF4-FFF2-40B4-BE49-F238E27FC236}">
                <a16:creationId xmlns:a16="http://schemas.microsoft.com/office/drawing/2014/main" id="{A3104C25-159A-9613-11EF-A7FD472707C4}"/>
              </a:ext>
            </a:extLst>
          </p:cNvPr>
          <p:cNvSpPr>
            <a:spLocks noGrp="1"/>
          </p:cNvSpPr>
          <p:nvPr/>
        </p:nvSpPr>
        <p:spPr>
          <a:xfrm>
            <a:off x="4991100" y="1447800"/>
            <a:ext cx="46482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What Is New (</a:t>
            </a:r>
            <a:r>
              <a:rPr lang="en-US" sz="3600" b="1" err="1">
                <a:latin typeface="Lub Dub Medium" panose="020B0603030403020204" pitchFamily="34" charset="0"/>
              </a:rPr>
              <a:t>con’t</a:t>
            </a:r>
            <a:r>
              <a:rPr lang="en-US" sz="3600" b="1">
                <a:latin typeface="Lub Dub Medium" panose="020B0603030403020204" pitchFamily="34" charset="0"/>
              </a:rPr>
              <a:t>.)</a:t>
            </a:r>
          </a:p>
        </p:txBody>
      </p:sp>
    </p:spTree>
    <p:extLst>
      <p:ext uri="{BB962C8B-B14F-4D97-AF65-F5344CB8AC3E}">
        <p14:creationId xmlns:p14="http://schemas.microsoft.com/office/powerpoint/2010/main" val="28024549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F39191-0D47-EF06-6A81-65B5602DEB13}"/>
              </a:ext>
            </a:extLst>
          </p:cNvPr>
          <p:cNvSpPr txBox="1"/>
          <p:nvPr/>
        </p:nvSpPr>
        <p:spPr>
          <a:xfrm>
            <a:off x="4269579" y="533400"/>
            <a:ext cx="6091240" cy="954107"/>
          </a:xfrm>
          <a:prstGeom prst="rect">
            <a:avLst/>
          </a:prstGeom>
          <a:noFill/>
        </p:spPr>
        <p:txBody>
          <a:bodyPr wrap="square">
            <a:spAutoFit/>
          </a:bodyPr>
          <a:lstStyle/>
          <a:p>
            <a:r>
              <a:rPr lang="en-US" sz="2800">
                <a:latin typeface="Lub Dub Medium" panose="020B0603030403020204" pitchFamily="34" charset="0"/>
              </a:rPr>
              <a:t>Recreational Physical Activity and Competitive Sports</a:t>
            </a:r>
          </a:p>
        </p:txBody>
      </p:sp>
      <p:graphicFrame>
        <p:nvGraphicFramePr>
          <p:cNvPr id="3" name="Table 2">
            <a:extLst>
              <a:ext uri="{FF2B5EF4-FFF2-40B4-BE49-F238E27FC236}">
                <a16:creationId xmlns:a16="http://schemas.microsoft.com/office/drawing/2014/main" id="{3C332A3E-40DD-642F-6C51-1AFA815937CA}"/>
              </a:ext>
            </a:extLst>
          </p:cNvPr>
          <p:cNvGraphicFramePr>
            <a:graphicFrameLocks noGrp="1"/>
          </p:cNvGraphicFramePr>
          <p:nvPr>
            <p:extLst>
              <p:ext uri="{D42A27DB-BD31-4B8C-83A1-F6EECF244321}">
                <p14:modId xmlns:p14="http://schemas.microsoft.com/office/powerpoint/2010/main" val="1657303369"/>
              </p:ext>
            </p:extLst>
          </p:nvPr>
        </p:nvGraphicFramePr>
        <p:xfrm>
          <a:off x="2476498" y="1676400"/>
          <a:ext cx="9677401" cy="4378452"/>
        </p:xfrm>
        <a:graphic>
          <a:graphicData uri="http://schemas.openxmlformats.org/drawingml/2006/table">
            <a:tbl>
              <a:tblPr firstRow="1" firstCol="1" lastRow="1" lastCol="1" bandRow="1" bandCol="1"/>
              <a:tblGrid>
                <a:gridCol w="933838">
                  <a:extLst>
                    <a:ext uri="{9D8B030D-6E8A-4147-A177-3AD203B41FA5}">
                      <a16:colId xmlns:a16="http://schemas.microsoft.com/office/drawing/2014/main" val="1725574480"/>
                    </a:ext>
                  </a:extLst>
                </a:gridCol>
                <a:gridCol w="802980">
                  <a:extLst>
                    <a:ext uri="{9D8B030D-6E8A-4147-A177-3AD203B41FA5}">
                      <a16:colId xmlns:a16="http://schemas.microsoft.com/office/drawing/2014/main" val="97506087"/>
                    </a:ext>
                  </a:extLst>
                </a:gridCol>
                <a:gridCol w="7940583">
                  <a:extLst>
                    <a:ext uri="{9D8B030D-6E8A-4147-A177-3AD203B41FA5}">
                      <a16:colId xmlns:a16="http://schemas.microsoft.com/office/drawing/2014/main" val="266614075"/>
                    </a:ext>
                  </a:extLst>
                </a:gridCol>
              </a:tblGrid>
              <a:tr h="425450">
                <a:tc gridSpan="3">
                  <a:txBody>
                    <a:bodyPr/>
                    <a:lstStyle/>
                    <a:p>
                      <a:pPr marL="88900" marR="0" algn="ctr">
                        <a:spcBef>
                          <a:spcPts val="0"/>
                        </a:spcBef>
                        <a:spcAft>
                          <a:spcPts val="0"/>
                        </a:spcAft>
                      </a:pPr>
                      <a:r>
                        <a:rPr lang="en-US" sz="1800" b="1" dirty="0">
                          <a:effectLst/>
                          <a:latin typeface="Times New Roman" panose="02020603050405020304" pitchFamily="18" charset="0"/>
                          <a:cs typeface="Times New Roman" panose="02020603050405020304" pitchFamily="18" charset="0"/>
                        </a:rPr>
                        <a:t>Recommendations</a:t>
                      </a:r>
                      <a:r>
                        <a:rPr lang="en-US" sz="1800" b="1" spc="-3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for</a:t>
                      </a:r>
                      <a:r>
                        <a:rPr lang="en-US" sz="1800" b="1" spc="-3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Recreational Physical Activity and Competitive Sports</a:t>
                      </a:r>
                      <a:r>
                        <a:rPr lang="en-US" sz="1800" dirty="0">
                          <a:effectLst/>
                          <a:latin typeface="Times New Roman" panose="02020603050405020304" pitchFamily="18" charset="0"/>
                          <a:cs typeface="Times New Roman" panose="02020603050405020304" pitchFamily="18" charset="0"/>
                        </a:rPr>
                        <a:t> </a:t>
                      </a:r>
                    </a:p>
                    <a:p>
                      <a:pPr marL="8890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a:t>
                      </a:r>
                      <a:r>
                        <a:rPr lang="en-US" sz="1800" spc="-4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studies</a:t>
                      </a:r>
                      <a:r>
                        <a:rPr lang="en-US" sz="1800" spc="-4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that</a:t>
                      </a:r>
                      <a:r>
                        <a:rPr lang="en-US" sz="1800" spc="-4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support</a:t>
                      </a:r>
                      <a:r>
                        <a:rPr lang="en-US" sz="1800" spc="-4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the</a:t>
                      </a:r>
                      <a:r>
                        <a:rPr lang="en-US" sz="1800" spc="-4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recommendations</a:t>
                      </a:r>
                      <a:r>
                        <a:rPr lang="en-US" sz="1800" spc="-4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are</a:t>
                      </a:r>
                      <a:r>
                        <a:rPr lang="en-US" sz="1800" spc="2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summarized in the Online Data Supplement. </a:t>
                      </a: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Recreational Physical Activity and Competitive Sports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02525522"/>
                  </a:ext>
                </a:extLst>
              </a:tr>
              <a:tr h="171450">
                <a:tc>
                  <a:txBody>
                    <a:bodyPr/>
                    <a:lstStyle/>
                    <a:p>
                      <a:pPr marL="54610" marR="51435" algn="ctr">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01875795"/>
                  </a:ext>
                </a:extLst>
              </a:tr>
              <a:tr h="744220">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48260" lvl="0" indent="-342900">
                        <a:lnSpc>
                          <a:spcPct val="150000"/>
                        </a:lnSpc>
                        <a:spcBef>
                          <a:spcPts val="0"/>
                        </a:spcBef>
                        <a:spcAft>
                          <a:spcPts val="0"/>
                        </a:spcAft>
                        <a:buClr>
                          <a:srgbClr val="231F20"/>
                        </a:buClr>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patients with HCM, mild- to moderate-intensity* recreational† exercise is beneficial</a:t>
                      </a:r>
                      <a:r>
                        <a:rPr lang="en-US" sz="1800" b="1"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to improve cardiorespiratory fitness, physical</a:t>
                      </a:r>
                      <a:r>
                        <a:rPr lang="en-US" sz="1800" b="1"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functioning, and quality of life, and for overall health in keeping with physical activity</a:t>
                      </a:r>
                      <a:r>
                        <a:rPr lang="en-US" sz="1800" b="1"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guidelines for the general population.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04443554"/>
                  </a:ext>
                </a:extLst>
              </a:tr>
              <a:tr h="514985">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69215" lvl="0" indent="-342900" algn="just">
                        <a:lnSpc>
                          <a:spcPct val="150000"/>
                        </a:lnSpc>
                        <a:spcBef>
                          <a:spcPts val="0"/>
                        </a:spcBef>
                        <a:spcAft>
                          <a:spcPts val="0"/>
                        </a:spcAft>
                        <a:buClr>
                          <a:srgbClr val="231F20"/>
                        </a:buClr>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athletes</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comprehensive</a:t>
                      </a:r>
                      <a:r>
                        <a:rPr lang="en-US" sz="1800" b="1"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evaluation</a:t>
                      </a:r>
                      <a:r>
                        <a:rPr lang="en-US" sz="1800" b="1"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shared</a:t>
                      </a:r>
                      <a:r>
                        <a:rPr lang="en-US" sz="1800" b="1"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decision-making</a:t>
                      </a:r>
                      <a:r>
                        <a:rPr lang="en-US" sz="1800" b="1"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about</a:t>
                      </a:r>
                      <a:r>
                        <a:rPr lang="en-US" sz="1800" b="1" spc="-5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sports</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participation</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1800" b="1" spc="-5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expert</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professional</a:t>
                      </a:r>
                      <a:r>
                        <a:rPr lang="en-US" sz="1800" b="1"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14546205"/>
                  </a:ext>
                </a:extLst>
              </a:tr>
              <a:tr h="401320">
                <a:tc>
                  <a:txBody>
                    <a:bodyPr/>
                    <a:lstStyle/>
                    <a:p>
                      <a:pPr marL="0" marR="51435" algn="ctr">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260350" lvl="0" indent="-342900">
                        <a:lnSpc>
                          <a:spcPct val="150000"/>
                        </a:lnSpc>
                        <a:spcBef>
                          <a:spcPts val="0"/>
                        </a:spcBef>
                        <a:spcAft>
                          <a:spcPts val="0"/>
                        </a:spcAft>
                        <a:buClr>
                          <a:srgbClr val="231F20"/>
                        </a:buClr>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individuals who are genotype-positive, phenotype-negative</a:t>
                      </a:r>
                      <a:r>
                        <a:rPr lang="en-US" sz="18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participation in competitive sports of any intensity is </a:t>
                      </a:r>
                      <a:r>
                        <a:rPr lang="en-US" sz="1800" b="1" spc="-10" dirty="0">
                          <a:effectLst/>
                          <a:latin typeface="Times New Roman" panose="02020603050405020304" pitchFamily="18" charset="0"/>
                          <a:ea typeface="Times New Roman" panose="02020603050405020304" pitchFamily="18" charset="0"/>
                          <a:cs typeface="Times New Roman" panose="02020603050405020304" pitchFamily="18" charset="0"/>
                        </a:rPr>
                        <a:t>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32955584"/>
                  </a:ext>
                </a:extLst>
              </a:tr>
            </a:tbl>
          </a:graphicData>
        </a:graphic>
      </p:graphicFrame>
      <p:sp>
        <p:nvSpPr>
          <p:cNvPr id="4" name="TextBox 3">
            <a:extLst>
              <a:ext uri="{FF2B5EF4-FFF2-40B4-BE49-F238E27FC236}">
                <a16:creationId xmlns:a16="http://schemas.microsoft.com/office/drawing/2014/main" id="{092282AA-F0B1-8574-5006-6A0D4A995D2A}"/>
              </a:ext>
            </a:extLst>
          </p:cNvPr>
          <p:cNvSpPr txBox="1"/>
          <p:nvPr/>
        </p:nvSpPr>
        <p:spPr>
          <a:xfrm>
            <a:off x="1752598" y="6243745"/>
            <a:ext cx="11125200" cy="1200329"/>
          </a:xfrm>
          <a:prstGeom prst="rect">
            <a:avLst/>
          </a:prstGeom>
          <a:noFill/>
        </p:spPr>
        <p:txBody>
          <a:bodyPr wrap="square">
            <a:spAutoFit/>
          </a:bodyPr>
          <a:lstStyle/>
          <a:p>
            <a:r>
              <a:rPr lang="en-US" sz="1200">
                <a:latin typeface="Lub Dub Medium" panose="020B0603030403020204" pitchFamily="34" charset="0"/>
              </a:rPr>
              <a:t>*Exercise intensity can be gauged by METS: light &lt;3 METs, moderate 3–6 METs, and vigorous &gt;6 METs, by % maximum heart rate achieved (light 40%–50%, moderate 50%–70%, vigorous &gt;70%), or by level of perceived exertion on the Borg scale (light 7–12, moderate 13–14, vigorous ≥15).</a:t>
            </a:r>
          </a:p>
          <a:p>
            <a:endParaRPr lang="en-US" sz="1200">
              <a:latin typeface="Lub Dub Medium" panose="020B0603030403020204" pitchFamily="34" charset="0"/>
            </a:endParaRPr>
          </a:p>
          <a:p>
            <a:r>
              <a:rPr lang="en-US" sz="1200">
                <a:latin typeface="Lub Dub Medium" panose="020B0603030403020204" pitchFamily="34" charset="0"/>
              </a:rPr>
              <a:t>†Recreational exercise is done for the purpose of leisure with no requirement for systematic training and without the purpose to excel or compete against others. Competitive sports involve systematic training for the primary purpose of competition against others, at multiple levels, including high school, collegiate, master’s level, semiprofessional, or professional sporting activities. </a:t>
            </a:r>
          </a:p>
        </p:txBody>
      </p:sp>
    </p:spTree>
    <p:extLst>
      <p:ext uri="{BB962C8B-B14F-4D97-AF65-F5344CB8AC3E}">
        <p14:creationId xmlns:p14="http://schemas.microsoft.com/office/powerpoint/2010/main" val="1969394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81</a:t>
            </a:fld>
            <a:endParaRPr lang="en-US"/>
          </a:p>
        </p:txBody>
      </p:sp>
      <p:sp>
        <p:nvSpPr>
          <p:cNvPr id="2" name="TextBox 1">
            <a:extLst>
              <a:ext uri="{FF2B5EF4-FFF2-40B4-BE49-F238E27FC236}">
                <a16:creationId xmlns:a16="http://schemas.microsoft.com/office/drawing/2014/main" id="{29545309-8076-3568-85FC-C45665A636EC}"/>
              </a:ext>
            </a:extLst>
          </p:cNvPr>
          <p:cNvSpPr txBox="1"/>
          <p:nvPr/>
        </p:nvSpPr>
        <p:spPr>
          <a:xfrm>
            <a:off x="4269580" y="304800"/>
            <a:ext cx="6091240" cy="954107"/>
          </a:xfrm>
          <a:prstGeom prst="rect">
            <a:avLst/>
          </a:prstGeom>
          <a:noFill/>
        </p:spPr>
        <p:txBody>
          <a:bodyPr wrap="square">
            <a:spAutoFit/>
          </a:bodyPr>
          <a:lstStyle/>
          <a:p>
            <a:r>
              <a:rPr lang="en-US" sz="2800">
                <a:latin typeface="Lub Dub Medium" panose="020B0603030403020204" pitchFamily="34" charset="0"/>
              </a:rPr>
              <a:t>Recreational Physical Activity and Competitive Sports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B4E11C7-096A-F032-492F-618D594A1D7B}"/>
              </a:ext>
            </a:extLst>
          </p:cNvPr>
          <p:cNvGraphicFramePr>
            <a:graphicFrameLocks noGrp="1"/>
          </p:cNvGraphicFramePr>
          <p:nvPr>
            <p:extLst>
              <p:ext uri="{D42A27DB-BD31-4B8C-83A1-F6EECF244321}">
                <p14:modId xmlns:p14="http://schemas.microsoft.com/office/powerpoint/2010/main" val="219491683"/>
              </p:ext>
            </p:extLst>
          </p:nvPr>
        </p:nvGraphicFramePr>
        <p:xfrm>
          <a:off x="1943100" y="1371600"/>
          <a:ext cx="10744200" cy="4740656"/>
        </p:xfrm>
        <a:graphic>
          <a:graphicData uri="http://schemas.openxmlformats.org/drawingml/2006/table">
            <a:tbl>
              <a:tblPr firstRow="1" firstCol="1" lastRow="1" lastCol="1" bandRow="1" bandCol="1"/>
              <a:tblGrid>
                <a:gridCol w="1036781">
                  <a:extLst>
                    <a:ext uri="{9D8B030D-6E8A-4147-A177-3AD203B41FA5}">
                      <a16:colId xmlns:a16="http://schemas.microsoft.com/office/drawing/2014/main" val="1816564215"/>
                    </a:ext>
                  </a:extLst>
                </a:gridCol>
                <a:gridCol w="891496">
                  <a:extLst>
                    <a:ext uri="{9D8B030D-6E8A-4147-A177-3AD203B41FA5}">
                      <a16:colId xmlns:a16="http://schemas.microsoft.com/office/drawing/2014/main" val="3523207495"/>
                    </a:ext>
                  </a:extLst>
                </a:gridCol>
                <a:gridCol w="8815923">
                  <a:extLst>
                    <a:ext uri="{9D8B030D-6E8A-4147-A177-3AD203B41FA5}">
                      <a16:colId xmlns:a16="http://schemas.microsoft.com/office/drawing/2014/main" val="7289011"/>
                    </a:ext>
                  </a:extLst>
                </a:gridCol>
              </a:tblGrid>
              <a:tr h="1025525">
                <a:tc>
                  <a:txBody>
                    <a:bodyPr/>
                    <a:lstStyle/>
                    <a:p>
                      <a:pPr marL="0" marR="51435"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0" lvl="0" indent="-342900">
                        <a:lnSpc>
                          <a:spcPct val="150000"/>
                        </a:lnSpc>
                        <a:spcBef>
                          <a:spcPts val="600"/>
                        </a:spcBef>
                        <a:spcAft>
                          <a:spcPts val="1400"/>
                        </a:spcAft>
                        <a:buClr>
                          <a:srgbClr val="231F20"/>
                        </a:buClr>
                        <a:buFont typeface="+mj-lt"/>
                        <a:buAutoNum type="arabicPeriod" startAt="4"/>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HCM, participation in vigorous*</a:t>
                      </a:r>
                      <a:r>
                        <a:rPr lang="en-US" sz="1800" b="1"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recreational</a:t>
                      </a:r>
                      <a:r>
                        <a:rPr lang="en-US" sz="1800" b="1"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activities</a:t>
                      </a:r>
                      <a:r>
                        <a:rPr lang="en-US" sz="1800" b="1" spc="-1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reasonable after an annual comprehensive evaluation  and shared decision-making with an expert professional who balances potential benefits and risks</a:t>
                      </a:r>
                      <a:r>
                        <a:rPr lang="en-US" sz="1800" b="1"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18083730"/>
                  </a:ext>
                </a:extLst>
              </a:tr>
              <a:tr h="400685">
                <a:tc>
                  <a:txBody>
                    <a:bodyPr/>
                    <a:lstStyle/>
                    <a:p>
                      <a:pPr marL="67945"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64135" lvl="0" indent="-342900">
                        <a:lnSpc>
                          <a:spcPct val="150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patients with HCM who are capable of a high level of physical performance, participation in competitive</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sports†</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may be considered after review by an expert provider with experience managing athletes with HCM who conducts an annual comprehensive evaluation and shared decision-making that balances potential benefits and risks</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14815007"/>
                  </a:ext>
                </a:extLst>
              </a:tr>
              <a:tr h="400685">
                <a:tc>
                  <a:txBody>
                    <a:bodyPr/>
                    <a:lstStyle/>
                    <a:p>
                      <a:pPr marL="67945"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37321"/>
                    </a:solidFill>
                  </a:tcPr>
                </a:tc>
                <a:tc>
                  <a:txBody>
                    <a:bodyPr/>
                    <a:lstStyle/>
                    <a:p>
                      <a:pPr marL="67945"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64135" lvl="0" indent="-342900">
                        <a:lnSpc>
                          <a:spcPct val="150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most patients with HCM, universal restriction from vigorous physical activity or competitive sports is not indicated.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94642563"/>
                  </a:ext>
                </a:extLst>
              </a:tr>
              <a:tr h="400685">
                <a:tc>
                  <a:txBody>
                    <a:bodyPr/>
                    <a:lstStyle/>
                    <a:p>
                      <a:pPr marL="0" marR="51435"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F3824"/>
                    </a:solidFill>
                  </a:tcPr>
                </a:tc>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64135" indent="-342900">
                        <a:lnSpc>
                          <a:spcPct val="150000"/>
                        </a:lnSpc>
                        <a:spcBef>
                          <a:spcPts val="0"/>
                        </a:spcBef>
                        <a:spcAft>
                          <a:spcPts val="0"/>
                        </a:spcAft>
                        <a:buFont typeface="+mj-lt"/>
                        <a:buAutoNum type="arabicPeriod" startAt="7"/>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HCM, ICD placement for the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sole purpose of participation in competitive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sports should not be performed.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49814970"/>
                  </a:ext>
                </a:extLst>
              </a:tr>
            </a:tbl>
          </a:graphicData>
        </a:graphic>
      </p:graphicFrame>
      <p:sp>
        <p:nvSpPr>
          <p:cNvPr id="6" name="TextBox 5">
            <a:extLst>
              <a:ext uri="{FF2B5EF4-FFF2-40B4-BE49-F238E27FC236}">
                <a16:creationId xmlns:a16="http://schemas.microsoft.com/office/drawing/2014/main" id="{01A1E137-401B-7BB0-2750-FB74C9ED26D3}"/>
              </a:ext>
            </a:extLst>
          </p:cNvPr>
          <p:cNvSpPr txBox="1"/>
          <p:nvPr/>
        </p:nvSpPr>
        <p:spPr>
          <a:xfrm>
            <a:off x="1752600" y="6257835"/>
            <a:ext cx="11125200" cy="1200329"/>
          </a:xfrm>
          <a:prstGeom prst="rect">
            <a:avLst/>
          </a:prstGeom>
          <a:noFill/>
        </p:spPr>
        <p:txBody>
          <a:bodyPr wrap="square">
            <a:spAutoFit/>
          </a:bodyPr>
          <a:lstStyle/>
          <a:p>
            <a:r>
              <a:rPr lang="en-US" sz="1200">
                <a:latin typeface="Lub Dub Medium" panose="020B0603030403020204" pitchFamily="34" charset="0"/>
              </a:rPr>
              <a:t>*Exercise intensity can be gauged by METs: light &lt;3 METs, moderate 3–6 METs, and vigorous &gt;6 METs, by % maximum heart rate achieved (light 40%–50%, moderate 50%–70%, vigorous &gt;70%), or by level of perceived exertion on the Borg scale (light 7–12, moderate 13–14, vigorous ≥15).</a:t>
            </a:r>
          </a:p>
          <a:p>
            <a:endParaRPr lang="en-US" sz="1200" dirty="0">
              <a:latin typeface="Lub Dub Medium" panose="020B0603030403020204" pitchFamily="34" charset="0"/>
            </a:endParaRPr>
          </a:p>
          <a:p>
            <a:r>
              <a:rPr lang="en-US" sz="1200" dirty="0">
                <a:latin typeface="Lub Dub Medium" panose="020B0603030403020204" pitchFamily="34" charset="0"/>
              </a:rPr>
              <a:t>†Recreational exercise is done for the purpose of leisure with no requirement for systematic training and without the purpose to excel or compete against others. Competitive sports involve systematic training for the primary purpose of competition against others, at multiple levels, including high school, collegiate, master’s level, semiprofessional, or professional sporting activities. </a:t>
            </a:r>
          </a:p>
        </p:txBody>
      </p:sp>
    </p:spTree>
    <p:extLst>
      <p:ext uri="{BB962C8B-B14F-4D97-AF65-F5344CB8AC3E}">
        <p14:creationId xmlns:p14="http://schemas.microsoft.com/office/powerpoint/2010/main" val="1023763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030A6F-D8E1-5311-4075-3D34E461882A}"/>
              </a:ext>
            </a:extLst>
          </p:cNvPr>
          <p:cNvSpPr txBox="1"/>
          <p:nvPr/>
        </p:nvSpPr>
        <p:spPr>
          <a:xfrm>
            <a:off x="4269580" y="762000"/>
            <a:ext cx="6091240" cy="523220"/>
          </a:xfrm>
          <a:prstGeom prst="rect">
            <a:avLst/>
          </a:prstGeom>
          <a:noFill/>
        </p:spPr>
        <p:txBody>
          <a:bodyPr wrap="square">
            <a:spAutoFit/>
          </a:bodyPr>
          <a:lstStyle/>
          <a:p>
            <a:r>
              <a:rPr lang="en-US" sz="2800">
                <a:latin typeface="Lub Dub Medium" panose="020B0603030403020204" pitchFamily="34" charset="0"/>
              </a:rPr>
              <a:t>Occupation in Patients With HCM</a:t>
            </a:r>
          </a:p>
        </p:txBody>
      </p:sp>
      <p:graphicFrame>
        <p:nvGraphicFramePr>
          <p:cNvPr id="3" name="Table 2">
            <a:extLst>
              <a:ext uri="{FF2B5EF4-FFF2-40B4-BE49-F238E27FC236}">
                <a16:creationId xmlns:a16="http://schemas.microsoft.com/office/drawing/2014/main" id="{1936F702-A52E-8E8A-7725-F97D48966BD3}"/>
              </a:ext>
            </a:extLst>
          </p:cNvPr>
          <p:cNvGraphicFramePr>
            <a:graphicFrameLocks noGrp="1"/>
          </p:cNvGraphicFramePr>
          <p:nvPr>
            <p:extLst>
              <p:ext uri="{D42A27DB-BD31-4B8C-83A1-F6EECF244321}">
                <p14:modId xmlns:p14="http://schemas.microsoft.com/office/powerpoint/2010/main" val="748269613"/>
              </p:ext>
            </p:extLst>
          </p:nvPr>
        </p:nvGraphicFramePr>
        <p:xfrm>
          <a:off x="2171701" y="1445514"/>
          <a:ext cx="10286998" cy="5338572"/>
        </p:xfrm>
        <a:graphic>
          <a:graphicData uri="http://schemas.openxmlformats.org/drawingml/2006/table">
            <a:tbl>
              <a:tblPr firstRow="1" firstCol="1" lastRow="1" lastCol="1" bandRow="1" bandCol="1"/>
              <a:tblGrid>
                <a:gridCol w="979713">
                  <a:extLst>
                    <a:ext uri="{9D8B030D-6E8A-4147-A177-3AD203B41FA5}">
                      <a16:colId xmlns:a16="http://schemas.microsoft.com/office/drawing/2014/main" val="4218096212"/>
                    </a:ext>
                  </a:extLst>
                </a:gridCol>
                <a:gridCol w="979713">
                  <a:extLst>
                    <a:ext uri="{9D8B030D-6E8A-4147-A177-3AD203B41FA5}">
                      <a16:colId xmlns:a16="http://schemas.microsoft.com/office/drawing/2014/main" val="4080515209"/>
                    </a:ext>
                  </a:extLst>
                </a:gridCol>
                <a:gridCol w="8327572">
                  <a:extLst>
                    <a:ext uri="{9D8B030D-6E8A-4147-A177-3AD203B41FA5}">
                      <a16:colId xmlns:a16="http://schemas.microsoft.com/office/drawing/2014/main" val="1156013291"/>
                    </a:ext>
                  </a:extLst>
                </a:gridCol>
              </a:tblGrid>
              <a:tr h="171450">
                <a:tc gridSpan="3">
                  <a:txBody>
                    <a:bodyPr/>
                    <a:lstStyle/>
                    <a:p>
                      <a:pPr marL="8890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Recommendations</a:t>
                      </a:r>
                      <a:r>
                        <a:rPr lang="en-US" sz="1800" b="1" spc="1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for</a:t>
                      </a:r>
                      <a:r>
                        <a:rPr lang="en-US" sz="1800" b="1" spc="1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Occupation</a:t>
                      </a:r>
                      <a:r>
                        <a:rPr lang="en-US" sz="1800" b="1" spc="20">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in</a:t>
                      </a:r>
                      <a:r>
                        <a:rPr lang="en-US" sz="1800" b="1" spc="1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Patients</a:t>
                      </a:r>
                      <a:r>
                        <a:rPr lang="en-US" sz="1800" b="1" spc="15">
                          <a:effectLst/>
                          <a:latin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cs typeface="Times New Roman" panose="02020603050405020304" pitchFamily="18" charset="0"/>
                        </a:rPr>
                        <a:t>With</a:t>
                      </a:r>
                      <a:r>
                        <a:rPr lang="en-US" sz="1800" b="1" spc="20">
                          <a:effectLst/>
                          <a:latin typeface="Times New Roman" panose="02020603050405020304" pitchFamily="18" charset="0"/>
                          <a:cs typeface="Times New Roman" panose="02020603050405020304" pitchFamily="18" charset="0"/>
                        </a:rPr>
                        <a:t> </a:t>
                      </a:r>
                      <a:r>
                        <a:rPr lang="en-US" sz="1800" b="1" spc="-25">
                          <a:effectLst/>
                          <a:latin typeface="Times New Roman" panose="02020603050405020304" pitchFamily="18" charset="0"/>
                          <a:cs typeface="Times New Roman" panose="02020603050405020304" pitchFamily="18" charset="0"/>
                        </a:rPr>
                        <a:t>HCM</a:t>
                      </a:r>
                      <a:endParaRPr lang="en-US" sz="180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Occupation</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19796276"/>
                  </a:ext>
                </a:extLst>
              </a:tr>
              <a:tr h="171450">
                <a:tc>
                  <a:txBody>
                    <a:bodyPr/>
                    <a:lstStyle/>
                    <a:p>
                      <a:pPr marL="67945" marR="140970" algn="ctr">
                        <a:spcBef>
                          <a:spcPts val="0"/>
                        </a:spcBef>
                        <a:spcAft>
                          <a:spcPts val="0"/>
                        </a:spcAft>
                      </a:pP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98211266"/>
                  </a:ext>
                </a:extLst>
              </a:tr>
              <a:tr h="858520">
                <a:tc>
                  <a:txBody>
                    <a:bodyPr/>
                    <a:lstStyle/>
                    <a:p>
                      <a:pPr marL="0"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31165" marR="301625" indent="-342900">
                        <a:lnSpc>
                          <a:spcPct val="150000"/>
                        </a:lnSpc>
                        <a:spcBef>
                          <a:spcPts val="0"/>
                        </a:spcBef>
                        <a:spcAft>
                          <a:spcPts val="0"/>
                        </a:spcAft>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 to</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follow</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Federal</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Motor</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Carrier</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Safety</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Administration cardiovascular disease guidelines that permit driving commercial motor vehicles, if they do not have an ICD or any major</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factors</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using</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 GDMT plan.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3278915"/>
                  </a:ext>
                </a:extLst>
              </a:tr>
              <a:tr h="858520">
                <a:tc>
                  <a:txBody>
                    <a:bodyPr/>
                    <a:lstStyle/>
                    <a:p>
                      <a:pPr marL="0" marR="18097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31165" marR="203200" indent="-342900">
                        <a:lnSpc>
                          <a:spcPct val="150000"/>
                        </a:lnSpc>
                        <a:spcBef>
                          <a:spcPts val="0"/>
                        </a:spcBef>
                        <a:spcAft>
                          <a:spcPts val="0"/>
                        </a:spcAft>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pilot</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aircrew</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diagnosis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 it</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follow</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Federal</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Aviation</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Administration</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guidelines</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permit</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consideration of multicrew flying duties, provided they are asymptomatic, are deemed low risk for</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SCD,</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complete</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maximal</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treadmill stress test at 85% peak heart rate.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91870093"/>
                  </a:ext>
                </a:extLst>
              </a:tr>
              <a:tr h="911225">
                <a:tc>
                  <a:txBody>
                    <a:bodyPr/>
                    <a:lstStyle/>
                    <a:p>
                      <a:pPr marL="0" marR="51435"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spcBef>
                          <a:spcPts val="0"/>
                        </a:spcBef>
                        <a:spcAft>
                          <a:spcPts val="0"/>
                        </a:spcAft>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431165" marR="0" indent="-342900">
                        <a:lnSpc>
                          <a:spcPct val="150000"/>
                        </a:lnSpc>
                        <a:spcBef>
                          <a:spcPts val="0"/>
                        </a:spcBef>
                        <a:spcAft>
                          <a:spcPts val="0"/>
                        </a:spcAft>
                        <a:buFont typeface="+mj-lt"/>
                        <a:buAutoNum type="arabicPeriod" startAt="3"/>
                      </a:pPr>
                      <a:r>
                        <a:rPr lang="en-US" sz="1800" b="1" spc="1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It is reasonable for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consider</a:t>
                      </a:r>
                      <a:r>
                        <a:rPr lang="en-US" sz="1800" b="1" spc="-4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occupations that require manual labor, heavy lifting, or</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 high level of physical performance after a comprehensive</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clinical</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evaluation,</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4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stratification</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SCD,</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implementation</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GDMT in the context of shared decision-making.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56714287"/>
                  </a:ext>
                </a:extLst>
              </a:tr>
            </a:tbl>
          </a:graphicData>
        </a:graphic>
      </p:graphicFrame>
    </p:spTree>
    <p:extLst>
      <p:ext uri="{BB962C8B-B14F-4D97-AF65-F5344CB8AC3E}">
        <p14:creationId xmlns:p14="http://schemas.microsoft.com/office/powerpoint/2010/main" val="3901639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83</a:t>
            </a:fld>
            <a:endParaRPr lang="en-US"/>
          </a:p>
        </p:txBody>
      </p:sp>
      <p:sp>
        <p:nvSpPr>
          <p:cNvPr id="2" name="TextBox 1">
            <a:extLst>
              <a:ext uri="{FF2B5EF4-FFF2-40B4-BE49-F238E27FC236}">
                <a16:creationId xmlns:a16="http://schemas.microsoft.com/office/drawing/2014/main" id="{088ABA83-E072-A665-D0AA-6C0538BE62E1}"/>
              </a:ext>
            </a:extLst>
          </p:cNvPr>
          <p:cNvSpPr txBox="1"/>
          <p:nvPr/>
        </p:nvSpPr>
        <p:spPr>
          <a:xfrm>
            <a:off x="4382688" y="762000"/>
            <a:ext cx="5865020" cy="523220"/>
          </a:xfrm>
          <a:prstGeom prst="rect">
            <a:avLst/>
          </a:prstGeom>
          <a:noFill/>
        </p:spPr>
        <p:txBody>
          <a:bodyPr wrap="square">
            <a:spAutoFit/>
          </a:bodyPr>
          <a:lstStyle/>
          <a:p>
            <a:r>
              <a:rPr lang="en-US" sz="2800">
                <a:latin typeface="Lub Dub Medium" panose="020B0603030403020204" pitchFamily="34" charset="0"/>
              </a:rPr>
              <a:t>Pregnancy in Patients With HCM</a:t>
            </a:r>
          </a:p>
        </p:txBody>
      </p:sp>
      <p:graphicFrame>
        <p:nvGraphicFramePr>
          <p:cNvPr id="3" name="Table 2">
            <a:extLst>
              <a:ext uri="{FF2B5EF4-FFF2-40B4-BE49-F238E27FC236}">
                <a16:creationId xmlns:a16="http://schemas.microsoft.com/office/drawing/2014/main" id="{AAABB3A4-E0B0-8C8F-9D4D-224C9DC968CA}"/>
              </a:ext>
            </a:extLst>
          </p:cNvPr>
          <p:cNvGraphicFramePr>
            <a:graphicFrameLocks noGrp="1"/>
          </p:cNvGraphicFramePr>
          <p:nvPr>
            <p:extLst>
              <p:ext uri="{D42A27DB-BD31-4B8C-83A1-F6EECF244321}">
                <p14:modId xmlns:p14="http://schemas.microsoft.com/office/powerpoint/2010/main" val="2908958682"/>
              </p:ext>
            </p:extLst>
          </p:nvPr>
        </p:nvGraphicFramePr>
        <p:xfrm>
          <a:off x="1062830" y="1447800"/>
          <a:ext cx="12504737" cy="5899937"/>
        </p:xfrm>
        <a:graphic>
          <a:graphicData uri="http://schemas.openxmlformats.org/drawingml/2006/table">
            <a:tbl>
              <a:tblPr firstRow="1" firstCol="1" lastRow="1" lastCol="1" bandRow="1" bandCol="1"/>
              <a:tblGrid>
                <a:gridCol w="918008">
                  <a:extLst>
                    <a:ext uri="{9D8B030D-6E8A-4147-A177-3AD203B41FA5}">
                      <a16:colId xmlns:a16="http://schemas.microsoft.com/office/drawing/2014/main" val="3711565904"/>
                    </a:ext>
                  </a:extLst>
                </a:gridCol>
                <a:gridCol w="1203332">
                  <a:extLst>
                    <a:ext uri="{9D8B030D-6E8A-4147-A177-3AD203B41FA5}">
                      <a16:colId xmlns:a16="http://schemas.microsoft.com/office/drawing/2014/main" val="1128524261"/>
                    </a:ext>
                  </a:extLst>
                </a:gridCol>
                <a:gridCol w="10383397">
                  <a:extLst>
                    <a:ext uri="{9D8B030D-6E8A-4147-A177-3AD203B41FA5}">
                      <a16:colId xmlns:a16="http://schemas.microsoft.com/office/drawing/2014/main" val="830720969"/>
                    </a:ext>
                  </a:extLst>
                </a:gridCol>
              </a:tblGrid>
              <a:tr h="849532">
                <a:tc>
                  <a:txBody>
                    <a:bodyPr/>
                    <a:lstStyle/>
                    <a:p>
                      <a:pPr marL="8890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gridSpan="2">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Pregnancy</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03039488"/>
                  </a:ext>
                </a:extLst>
              </a:tr>
              <a:tr h="283177">
                <a:tc>
                  <a:txBody>
                    <a:bodyPr/>
                    <a:lstStyle/>
                    <a:p>
                      <a:pPr marL="54610" marR="6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7945" marR="12319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36403869"/>
                  </a:ext>
                </a:extLst>
              </a:tr>
              <a:tr h="1109525">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128905"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6830" lvl="0" indent="-342900">
                        <a:lnSpc>
                          <a:spcPct val="150000"/>
                        </a:lnSpc>
                        <a:spcBef>
                          <a:spcPts val="0"/>
                        </a:spcBef>
                        <a:spcAft>
                          <a:spcPts val="0"/>
                        </a:spcAft>
                        <a:buClr>
                          <a:srgbClr val="231F20"/>
                        </a:buClr>
                        <a:buFont typeface="+mj-lt"/>
                        <a:buAutoNum type="arabicPeriod"/>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pregnant</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women</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 other indications for anticoagulation, low-</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molecular-weight</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heparin</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vitamin</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antago</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nists</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maximum</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therapeutic</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dose</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&lt;5</a:t>
                      </a:r>
                      <a:r>
                        <a:rPr lang="en-US" sz="1800" b="1" spc="-4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mg </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daily) are recommended for stroke prevention.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65903494"/>
                  </a:ext>
                </a:extLst>
              </a:tr>
              <a:tr h="849532">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42545" lvl="0" indent="-342900" algn="just">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pregnant</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women</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selected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beta </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blockers should be administered for symptoms</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related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outflow</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tract</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obstruction</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arrhythmias, with monitoring of fetal growth.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15697878"/>
                  </a:ext>
                </a:extLst>
              </a:tr>
              <a:tr h="566355">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most pregnant women with HCM, vaginal delivery is recommended as the first-choice delivery</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option.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0945601"/>
                  </a:ext>
                </a:extLst>
              </a:tr>
              <a:tr h="566355">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Clr>
                          <a:srgbClr val="231F20"/>
                        </a:buClr>
                        <a:buFont typeface="+mj-lt"/>
                        <a:buAutoNum type="arabicPeriod" startAt="4"/>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affected families with HCM, </a:t>
                      </a:r>
                      <a:r>
                        <a:rPr lang="en-US" sz="1800" b="1"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preconceptional</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prenatal</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reproductive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genetic counseling should be offered.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70801678"/>
                  </a:ext>
                </a:extLst>
              </a:tr>
              <a:tr h="1109525">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startAt="5"/>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pregnant</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women</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should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coordinated</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between</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their</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cardiologist</a:t>
                      </a:r>
                      <a:r>
                        <a:rPr lang="en-US" sz="1800" b="1" spc="-3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an obstetrician. For patients with HCM who are</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deemed</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high</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consultation</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advised with an expert in maternal-fetal medicine.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9910351"/>
                  </a:ext>
                </a:extLst>
              </a:tr>
            </a:tbl>
          </a:graphicData>
        </a:graphic>
      </p:graphicFrame>
    </p:spTree>
    <p:extLst>
      <p:ext uri="{BB962C8B-B14F-4D97-AF65-F5344CB8AC3E}">
        <p14:creationId xmlns:p14="http://schemas.microsoft.com/office/powerpoint/2010/main" val="183582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EC0E3-4DBD-C17B-3F9D-BFCA8E77D3C0}"/>
              </a:ext>
            </a:extLst>
          </p:cNvPr>
          <p:cNvSpPr txBox="1"/>
          <p:nvPr/>
        </p:nvSpPr>
        <p:spPr>
          <a:xfrm>
            <a:off x="3734990" y="990600"/>
            <a:ext cx="7160420" cy="523220"/>
          </a:xfrm>
          <a:prstGeom prst="rect">
            <a:avLst/>
          </a:prstGeom>
          <a:noFill/>
        </p:spPr>
        <p:txBody>
          <a:bodyPr wrap="square">
            <a:spAutoFit/>
          </a:bodyPr>
          <a:lstStyle/>
          <a:p>
            <a:r>
              <a:rPr lang="en-US" sz="2800">
                <a:latin typeface="Lub Dub Medium" panose="020B0603030403020204" pitchFamily="34" charset="0"/>
              </a:rPr>
              <a:t>Pregnancy in Patients With HCM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EE0292A-B6D9-0D39-9926-4FC084E78440}"/>
              </a:ext>
            </a:extLst>
          </p:cNvPr>
          <p:cNvGraphicFramePr>
            <a:graphicFrameLocks noGrp="1"/>
          </p:cNvGraphicFramePr>
          <p:nvPr>
            <p:extLst>
              <p:ext uri="{D42A27DB-BD31-4B8C-83A1-F6EECF244321}">
                <p14:modId xmlns:p14="http://schemas.microsoft.com/office/powerpoint/2010/main" val="3430550919"/>
              </p:ext>
            </p:extLst>
          </p:nvPr>
        </p:nvGraphicFramePr>
        <p:xfrm>
          <a:off x="1219200" y="1752600"/>
          <a:ext cx="12192000" cy="5374461"/>
        </p:xfrm>
        <a:graphic>
          <a:graphicData uri="http://schemas.openxmlformats.org/drawingml/2006/table">
            <a:tbl>
              <a:tblPr firstRow="1" firstCol="1" lastRow="1" lastCol="1" bandRow="1" bandCol="1"/>
              <a:tblGrid>
                <a:gridCol w="895047">
                  <a:extLst>
                    <a:ext uri="{9D8B030D-6E8A-4147-A177-3AD203B41FA5}">
                      <a16:colId xmlns:a16="http://schemas.microsoft.com/office/drawing/2014/main" val="3634163449"/>
                    </a:ext>
                  </a:extLst>
                </a:gridCol>
                <a:gridCol w="1173238">
                  <a:extLst>
                    <a:ext uri="{9D8B030D-6E8A-4147-A177-3AD203B41FA5}">
                      <a16:colId xmlns:a16="http://schemas.microsoft.com/office/drawing/2014/main" val="1748176684"/>
                    </a:ext>
                  </a:extLst>
                </a:gridCol>
                <a:gridCol w="10123715">
                  <a:extLst>
                    <a:ext uri="{9D8B030D-6E8A-4147-A177-3AD203B41FA5}">
                      <a16:colId xmlns:a16="http://schemas.microsoft.com/office/drawing/2014/main" val="3400619176"/>
                    </a:ext>
                  </a:extLst>
                </a:gridCol>
              </a:tblGrid>
              <a:tr h="1165412">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71755" lvl="0" indent="-342900">
                        <a:lnSpc>
                          <a:spcPct val="150000"/>
                        </a:lnSpc>
                        <a:spcBef>
                          <a:spcPts val="0"/>
                        </a:spcBef>
                        <a:spcAft>
                          <a:spcPts val="0"/>
                        </a:spcAft>
                        <a:buClr>
                          <a:srgbClr val="231F20"/>
                        </a:buClr>
                        <a:buFont typeface="+mj-lt"/>
                        <a:buAutoNum type="arabicPeriod" startAt="6"/>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women with clinically stable HCM who wish to become pregnant, it is reasonable</a:t>
                      </a:r>
                      <a:r>
                        <a:rPr lang="en-US" sz="1800" b="1" spc="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 advise that pregnancy is generally safe as part</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shared</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discussion</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regarding</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potential maternal and fetal risks, and initiation of GDMT.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3872604"/>
                  </a:ext>
                </a:extLst>
              </a:tr>
              <a:tr h="582706">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startAt="7"/>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pregnant</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women</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cardioversion for</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new</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recurrent</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particularly</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symptomatic,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14599725"/>
                  </a:ext>
                </a:extLst>
              </a:tr>
              <a:tr h="582706">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startAt="8"/>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pregnant women with HCM, general or epidural</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anesthesia</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reasonable,</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3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precautions to avoid hypotension.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4702425"/>
                  </a:ext>
                </a:extLst>
              </a:tr>
              <a:tr h="1165412">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0DA10"/>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startAt="9"/>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pregnant women with HCM, it is reasonable</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perform</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serial</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echocardiography,</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particularly</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during</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second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third</a:t>
                      </a:r>
                      <a:r>
                        <a:rPr lang="en-US" sz="1800" b="1" spc="-4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trimester when hemodynamic load is highest, or if clinical symptoms develop.</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40889202"/>
                  </a:ext>
                </a:extLst>
              </a:tr>
              <a:tr h="874059">
                <a:tc>
                  <a:txBody>
                    <a:bodyPr/>
                    <a:lstStyle/>
                    <a:p>
                      <a:pPr marL="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99B1C"/>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7472" marR="60325" indent="-342900">
                        <a:lnSpc>
                          <a:spcPct val="150000"/>
                        </a:lnSpc>
                        <a:spcBef>
                          <a:spcPts val="0"/>
                        </a:spcBef>
                        <a:spcAft>
                          <a:spcPts val="0"/>
                        </a:spcAft>
                        <a:buFont typeface="+mj-lt"/>
                        <a:buAutoNum type="arabicPeriod" startAt="10"/>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pregnant women with HCM, fetal echocardiography</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considered</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diagnosis of fetal HCM in the context of prenatal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counseling.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69148609"/>
                  </a:ext>
                </a:extLst>
              </a:tr>
              <a:tr h="582706">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F3824"/>
                    </a:solidFill>
                  </a:tcPr>
                </a:tc>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60325" lvl="0" indent="-342900">
                        <a:lnSpc>
                          <a:spcPct val="150000"/>
                        </a:lnSpc>
                        <a:spcBef>
                          <a:spcPts val="0"/>
                        </a:spcBef>
                        <a:spcAft>
                          <a:spcPts val="0"/>
                        </a:spcAft>
                        <a:buFont typeface="+mj-lt"/>
                        <a:buAutoNum type="arabicPeriod" startAt="11"/>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pregnant women, use of mavacamten is contraindicated due to potential teratogenic effects.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91552364"/>
                  </a:ext>
                </a:extLst>
              </a:tr>
            </a:tbl>
          </a:graphicData>
        </a:graphic>
      </p:graphicFrame>
    </p:spTree>
    <p:extLst>
      <p:ext uri="{BB962C8B-B14F-4D97-AF65-F5344CB8AC3E}">
        <p14:creationId xmlns:p14="http://schemas.microsoft.com/office/powerpoint/2010/main" val="2230127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85</a:t>
            </a:fld>
            <a:endParaRPr lang="en-US"/>
          </a:p>
        </p:txBody>
      </p:sp>
      <p:sp>
        <p:nvSpPr>
          <p:cNvPr id="2" name="TextBox 1">
            <a:extLst>
              <a:ext uri="{FF2B5EF4-FFF2-40B4-BE49-F238E27FC236}">
                <a16:creationId xmlns:a16="http://schemas.microsoft.com/office/drawing/2014/main" id="{8C34D987-B7FC-1C91-1CA3-D288C7C5246F}"/>
              </a:ext>
            </a:extLst>
          </p:cNvPr>
          <p:cNvSpPr txBox="1"/>
          <p:nvPr/>
        </p:nvSpPr>
        <p:spPr>
          <a:xfrm>
            <a:off x="4763095" y="855190"/>
            <a:ext cx="5104210" cy="523220"/>
          </a:xfrm>
          <a:prstGeom prst="rect">
            <a:avLst/>
          </a:prstGeom>
          <a:noFill/>
        </p:spPr>
        <p:txBody>
          <a:bodyPr wrap="square">
            <a:spAutoFit/>
          </a:bodyPr>
          <a:lstStyle/>
          <a:p>
            <a:r>
              <a:rPr lang="en-US" sz="2800">
                <a:latin typeface="Lub Dub Medium" panose="020B0603030403020204" pitchFamily="34" charset="0"/>
              </a:rPr>
              <a:t>Patients With Comorbidities </a:t>
            </a:r>
          </a:p>
        </p:txBody>
      </p:sp>
      <p:graphicFrame>
        <p:nvGraphicFramePr>
          <p:cNvPr id="3" name="Table 2">
            <a:extLst>
              <a:ext uri="{FF2B5EF4-FFF2-40B4-BE49-F238E27FC236}">
                <a16:creationId xmlns:a16="http://schemas.microsoft.com/office/drawing/2014/main" id="{9CB730CE-379D-94CA-E1CD-F86FF5A99CEC}"/>
              </a:ext>
            </a:extLst>
          </p:cNvPr>
          <p:cNvGraphicFramePr>
            <a:graphicFrameLocks noGrp="1"/>
          </p:cNvGraphicFramePr>
          <p:nvPr>
            <p:extLst>
              <p:ext uri="{D42A27DB-BD31-4B8C-83A1-F6EECF244321}">
                <p14:modId xmlns:p14="http://schemas.microsoft.com/office/powerpoint/2010/main" val="25542232"/>
              </p:ext>
            </p:extLst>
          </p:nvPr>
        </p:nvGraphicFramePr>
        <p:xfrm>
          <a:off x="1790700" y="1676400"/>
          <a:ext cx="11049000" cy="5152136"/>
        </p:xfrm>
        <a:graphic>
          <a:graphicData uri="http://schemas.openxmlformats.org/drawingml/2006/table">
            <a:tbl>
              <a:tblPr firstRow="1" firstCol="1" lastRow="1" lastCol="1" bandRow="1" bandCol="1"/>
              <a:tblGrid>
                <a:gridCol w="1094946">
                  <a:extLst>
                    <a:ext uri="{9D8B030D-6E8A-4147-A177-3AD203B41FA5}">
                      <a16:colId xmlns:a16="http://schemas.microsoft.com/office/drawing/2014/main" val="3712874248"/>
                    </a:ext>
                  </a:extLst>
                </a:gridCol>
                <a:gridCol w="995405">
                  <a:extLst>
                    <a:ext uri="{9D8B030D-6E8A-4147-A177-3AD203B41FA5}">
                      <a16:colId xmlns:a16="http://schemas.microsoft.com/office/drawing/2014/main" val="2382192733"/>
                    </a:ext>
                  </a:extLst>
                </a:gridCol>
                <a:gridCol w="8958649">
                  <a:extLst>
                    <a:ext uri="{9D8B030D-6E8A-4147-A177-3AD203B41FA5}">
                      <a16:colId xmlns:a16="http://schemas.microsoft.com/office/drawing/2014/main" val="3114692636"/>
                    </a:ext>
                  </a:extLst>
                </a:gridCol>
              </a:tblGrid>
              <a:tr h="425450">
                <a:tc>
                  <a:txBody>
                    <a:bodyPr/>
                    <a:lstStyle/>
                    <a:p>
                      <a:pPr marL="8890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gridSpan="2">
                  <a:txBody>
                    <a:bodyPr/>
                    <a:lstStyle/>
                    <a:p>
                      <a:pPr marL="88900" marR="0" algn="ctr">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Comorbidities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890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studies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support</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are</a:t>
                      </a:r>
                      <a:r>
                        <a:rPr lang="en-US" sz="18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summarized in the Online Data Supplement.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652113210"/>
                  </a:ext>
                </a:extLst>
              </a:tr>
              <a:tr h="171450">
                <a:tc>
                  <a:txBody>
                    <a:bodyPr/>
                    <a:lstStyle/>
                    <a:p>
                      <a:pPr marL="54610" marR="51435"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3035" marR="0" algn="ctr">
                        <a:spcBef>
                          <a:spcPts val="0"/>
                        </a:spcBef>
                        <a:spcAft>
                          <a:spcPts val="0"/>
                        </a:spcAft>
                      </a:pP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88900" marR="0" algn="ctr">
                        <a:spcBef>
                          <a:spcPts val="0"/>
                        </a:spcBef>
                        <a:spcAft>
                          <a:spcPts val="0"/>
                        </a:spcAft>
                      </a:pP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01582970"/>
                  </a:ext>
                </a:extLst>
              </a:tr>
              <a:tr h="515620">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231F20"/>
                        </a:buClr>
                        <a:buFont typeface="+mj-lt"/>
                        <a:buAutoNum type="arabicPeriod"/>
                      </a:pP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adherence</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1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 ACC</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/AHA primary prevention</a:t>
                      </a:r>
                      <a:r>
                        <a:rPr lang="en-US" sz="1800" b="1" spc="-1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guideline</a:t>
                      </a:r>
                      <a:r>
                        <a:rPr lang="en-US" sz="1800" b="1" spc="-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recommended</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3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reduce risk of cardiovascular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19447241"/>
                  </a:ext>
                </a:extLst>
              </a:tr>
              <a:tr h="743585">
                <a:tc>
                  <a:txBody>
                    <a:bodyPr/>
                    <a:lstStyle/>
                    <a:p>
                      <a:pPr marL="3175"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342900" marR="34290" lvl="0" indent="-342900">
                        <a:lnSpc>
                          <a:spcPct val="150000"/>
                        </a:lnSpc>
                        <a:spcBef>
                          <a:spcPts val="0"/>
                        </a:spcBef>
                        <a:spcAft>
                          <a:spcPts val="0"/>
                        </a:spcAft>
                        <a:buClr>
                          <a:srgbClr val="231F20"/>
                        </a:buClr>
                        <a:buFont typeface="+mj-lt"/>
                        <a:buAutoNum type="arabicPeriod" startAt="2"/>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who are overweight or obese, counseling and comprehensive lifestyle interventions are recommended for achieving and maintaining weight loss</a:t>
                      </a:r>
                      <a:r>
                        <a:rPr lang="en-US" sz="1800" b="1" spc="10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possibly lowering the risk of developing LVOTO, HF, and AF.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744935591"/>
                  </a:ext>
                </a:extLst>
              </a:tr>
              <a:tr h="744220">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147320" lvl="0" indent="-342900">
                        <a:lnSpc>
                          <a:spcPct val="150000"/>
                        </a:lnSpc>
                        <a:spcBef>
                          <a:spcPts val="0"/>
                        </a:spcBef>
                        <a:spcAft>
                          <a:spcPts val="0"/>
                        </a:spcAft>
                        <a:buClr>
                          <a:srgbClr val="231F20"/>
                        </a:buClr>
                        <a:buFont typeface="+mj-lt"/>
                        <a:buAutoNum type="arabicPeriod" startAt="3"/>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HCM and hypertension, lifestyle</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modifications</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medical</a:t>
                      </a:r>
                      <a:r>
                        <a:rPr lang="en-US" sz="1800" b="1" spc="-2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therapy for</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hypertension</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are recommended,</a:t>
                      </a:r>
                      <a:r>
                        <a:rPr lang="en-US" sz="1800" b="1" spc="7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preference</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 beta blockers</a:t>
                      </a:r>
                      <a:r>
                        <a:rPr lang="en-US" sz="1800" b="1" spc="-5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nondihydropyridine</a:t>
                      </a:r>
                      <a:r>
                        <a:rPr lang="en-US" sz="1800" b="1" spc="-5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calcium channel blockers in patients with obstructive </a:t>
                      </a:r>
                      <a:r>
                        <a:rPr lang="en-US" sz="1800" b="1" spc="-1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2637062"/>
                  </a:ext>
                </a:extLst>
              </a:tr>
              <a:tr h="631190">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5A547"/>
                    </a:solidFill>
                  </a:tcPr>
                </a:tc>
                <a:tc>
                  <a:txBody>
                    <a:bodyPr/>
                    <a:lstStyle/>
                    <a:p>
                      <a:pPr marL="0" marR="0" algn="ctr">
                        <a:spcBef>
                          <a:spcPts val="0"/>
                        </a:spcBef>
                        <a:spcAft>
                          <a:spcPts val="0"/>
                        </a:spcAft>
                      </a:pPr>
                      <a:r>
                        <a:rPr lang="en-US" sz="1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b="1" spc="-25">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342900" marR="60325" lvl="0" indent="-342900">
                        <a:lnSpc>
                          <a:spcPct val="150000"/>
                        </a:lnSpc>
                        <a:spcBef>
                          <a:spcPts val="0"/>
                        </a:spcBef>
                        <a:spcAft>
                          <a:spcPts val="0"/>
                        </a:spcAft>
                        <a:buClr>
                          <a:srgbClr val="231F20"/>
                        </a:buClr>
                        <a:buFont typeface="+mj-lt"/>
                        <a:buAutoNum type="arabicPeriod" startAt="4"/>
                      </a:pPr>
                      <a:r>
                        <a:rPr lang="en-US" sz="1800" b="1" spc="2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HCM, assessment for symptoms of sleep-disordered breathing is recommended</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present,</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referral</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 sleep</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medicine</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specialist</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evaluation</a:t>
                      </a:r>
                      <a:r>
                        <a:rPr lang="en-US" sz="1800" b="1" spc="-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1800" b="1" spc="-1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treatment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62972942"/>
                  </a:ext>
                </a:extLst>
              </a:tr>
            </a:tbl>
          </a:graphicData>
        </a:graphic>
      </p:graphicFrame>
    </p:spTree>
    <p:extLst>
      <p:ext uri="{BB962C8B-B14F-4D97-AF65-F5344CB8AC3E}">
        <p14:creationId xmlns:p14="http://schemas.microsoft.com/office/powerpoint/2010/main" val="18832967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B21A8-B9B7-9269-E5EE-4FF38523CD09}"/>
              </a:ext>
            </a:extLst>
          </p:cNvPr>
          <p:cNvSpPr txBox="1"/>
          <p:nvPr/>
        </p:nvSpPr>
        <p:spPr>
          <a:xfrm>
            <a:off x="5962947" y="283992"/>
            <a:ext cx="2704505" cy="523220"/>
          </a:xfrm>
          <a:prstGeom prst="rect">
            <a:avLst/>
          </a:prstGeom>
          <a:noFill/>
        </p:spPr>
        <p:txBody>
          <a:bodyPr wrap="square">
            <a:spAutoFit/>
          </a:bodyPr>
          <a:lstStyle/>
          <a:p>
            <a:r>
              <a:rPr lang="en-US" sz="2800">
                <a:latin typeface="Lub Dub Medium" panose="020B0603030403020204" pitchFamily="34" charset="0"/>
              </a:rPr>
              <a:t>Abbreviations</a:t>
            </a:r>
          </a:p>
        </p:txBody>
      </p:sp>
      <p:graphicFrame>
        <p:nvGraphicFramePr>
          <p:cNvPr id="3" name="Table 2">
            <a:extLst>
              <a:ext uri="{FF2B5EF4-FFF2-40B4-BE49-F238E27FC236}">
                <a16:creationId xmlns:a16="http://schemas.microsoft.com/office/drawing/2014/main" id="{A24FF310-BCE6-BB46-090E-FE7CC630EAB3}"/>
              </a:ext>
            </a:extLst>
          </p:cNvPr>
          <p:cNvGraphicFramePr>
            <a:graphicFrameLocks noGrp="1"/>
          </p:cNvGraphicFramePr>
          <p:nvPr>
            <p:extLst>
              <p:ext uri="{D42A27DB-BD31-4B8C-83A1-F6EECF244321}">
                <p14:modId xmlns:p14="http://schemas.microsoft.com/office/powerpoint/2010/main" val="111523155"/>
              </p:ext>
            </p:extLst>
          </p:nvPr>
        </p:nvGraphicFramePr>
        <p:xfrm>
          <a:off x="3992864" y="990600"/>
          <a:ext cx="6644672" cy="6431788"/>
        </p:xfrm>
        <a:graphic>
          <a:graphicData uri="http://schemas.openxmlformats.org/drawingml/2006/table">
            <a:tbl>
              <a:tblPr firstRow="1" firstCol="1" bandRow="1"/>
              <a:tblGrid>
                <a:gridCol w="1443223">
                  <a:extLst>
                    <a:ext uri="{9D8B030D-6E8A-4147-A177-3AD203B41FA5}">
                      <a16:colId xmlns:a16="http://schemas.microsoft.com/office/drawing/2014/main" val="2615270552"/>
                    </a:ext>
                  </a:extLst>
                </a:gridCol>
                <a:gridCol w="5201449">
                  <a:extLst>
                    <a:ext uri="{9D8B030D-6E8A-4147-A177-3AD203B41FA5}">
                      <a16:colId xmlns:a16="http://schemas.microsoft.com/office/drawing/2014/main" val="632344958"/>
                    </a:ext>
                  </a:extLst>
                </a:gridCol>
              </a:tblGrid>
              <a:tr h="247444">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55003" marR="55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Meaning/Phrase</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456263785"/>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AF</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atrial fibrillation</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901770"/>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CAD</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coronary artery disease</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5016994"/>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CMR</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cardiovascular magnetic resonance</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289833"/>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CPET</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cardiopulmonary exercise test</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945536"/>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CRT</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cardiac resynchronization therapy</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517597"/>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DOAC</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direct-acting oral anticoagulants</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5514938"/>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EF</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ejection fraction</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6112192"/>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ESM</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extended septal myectomy</a:t>
                      </a: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4140116"/>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GDMT</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guideline-directed management and therapy</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137474"/>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HCM</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hypertrophic cardiomyopathy</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316890"/>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HF</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heart failure</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005942"/>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ICD</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implantable cardioverter-defibrillator</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779247"/>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LBBB</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left bundle branch block</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581763"/>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LGE</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late gadolinium enhancement</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344298"/>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LV</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left ventricular</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6517738"/>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LVAD</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left ventricular assist device</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4673610"/>
                  </a:ext>
                </a:extLst>
              </a:tr>
              <a:tr h="326718">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LVEF</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left ventricular ejection fraction</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3668782"/>
                  </a:ext>
                </a:extLst>
              </a:tr>
            </a:tbl>
          </a:graphicData>
        </a:graphic>
      </p:graphicFrame>
    </p:spTree>
    <p:extLst>
      <p:ext uri="{BB962C8B-B14F-4D97-AF65-F5344CB8AC3E}">
        <p14:creationId xmlns:p14="http://schemas.microsoft.com/office/powerpoint/2010/main" val="3255716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87</a:t>
            </a:fld>
            <a:endParaRPr lang="en-US"/>
          </a:p>
        </p:txBody>
      </p:sp>
      <p:sp>
        <p:nvSpPr>
          <p:cNvPr id="2" name="TextBox 1">
            <a:extLst>
              <a:ext uri="{FF2B5EF4-FFF2-40B4-BE49-F238E27FC236}">
                <a16:creationId xmlns:a16="http://schemas.microsoft.com/office/drawing/2014/main" id="{8C660A51-17C4-214A-4D14-1B91C02842EA}"/>
              </a:ext>
            </a:extLst>
          </p:cNvPr>
          <p:cNvSpPr txBox="1"/>
          <p:nvPr/>
        </p:nvSpPr>
        <p:spPr>
          <a:xfrm>
            <a:off x="285530" y="1331089"/>
            <a:ext cx="3943053"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635250A-CF1F-AF38-7015-849AD38DA91E}"/>
              </a:ext>
            </a:extLst>
          </p:cNvPr>
          <p:cNvGraphicFramePr>
            <a:graphicFrameLocks noGrp="1"/>
          </p:cNvGraphicFramePr>
          <p:nvPr>
            <p:extLst>
              <p:ext uri="{D42A27DB-BD31-4B8C-83A1-F6EECF244321}">
                <p14:modId xmlns:p14="http://schemas.microsoft.com/office/powerpoint/2010/main" val="1310885661"/>
              </p:ext>
            </p:extLst>
          </p:nvPr>
        </p:nvGraphicFramePr>
        <p:xfrm>
          <a:off x="4447455" y="164405"/>
          <a:ext cx="5735489" cy="7068312"/>
        </p:xfrm>
        <a:graphic>
          <a:graphicData uri="http://schemas.openxmlformats.org/drawingml/2006/table">
            <a:tbl>
              <a:tblPr firstRow="1" firstCol="1" bandRow="1"/>
              <a:tblGrid>
                <a:gridCol w="1245748">
                  <a:extLst>
                    <a:ext uri="{9D8B030D-6E8A-4147-A177-3AD203B41FA5}">
                      <a16:colId xmlns:a16="http://schemas.microsoft.com/office/drawing/2014/main" val="2693171086"/>
                    </a:ext>
                  </a:extLst>
                </a:gridCol>
                <a:gridCol w="4489741">
                  <a:extLst>
                    <a:ext uri="{9D8B030D-6E8A-4147-A177-3AD203B41FA5}">
                      <a16:colId xmlns:a16="http://schemas.microsoft.com/office/drawing/2014/main" val="674460409"/>
                    </a:ext>
                  </a:extLst>
                </a:gridCol>
              </a:tblGrid>
              <a:tr h="0">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975300010"/>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LVH</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left ventricular hypertrophy</a:t>
                      </a:r>
                      <a:endParaRPr lang="en-US" sz="1800" dirty="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0675307"/>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LVOT</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left ventricular outflow tract</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4224671"/>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LVOTO</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left ventricular outflow tract obstruction</a:t>
                      </a:r>
                      <a:endParaRPr lang="en-US" sz="1800">
                        <a:effectLst/>
                        <a:latin typeface="Times New Roman" panose="02020603050405020304" pitchFamily="18" charset="0"/>
                        <a:ea typeface="Times New Roman" panose="02020603050405020304" pitchFamily="18" charset="0"/>
                      </a:endParaRPr>
                    </a:p>
                  </a:txBody>
                  <a:tcPr marL="55003" marR="55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159127"/>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MET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metabolic equivalent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6605681"/>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MR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mitral regurgitation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811590"/>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NSVT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nonsustained ventricular tachycardia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0078177"/>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NYHA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New York Heart Association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34099"/>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RCT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randomized controlled trial</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972832"/>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RV</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right ventricular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4507325"/>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SAM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systolic anterior motion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2064849"/>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SCAF</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subclinical atrial fibrillation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1213430"/>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SCD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sudden cardiac death</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9180817"/>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SRT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septal reduction therapy</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67788"/>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TEE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transesophageal echocardiogram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3634187"/>
                  </a:ext>
                </a:extLst>
              </a:tr>
              <a:tr h="0">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TTE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transthoracic echocardiogram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7072849"/>
                  </a:ext>
                </a:extLst>
              </a:tr>
              <a:tr h="44450">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VF</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ventricular fibrillation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1144940"/>
                  </a:ext>
                </a:extLst>
              </a:tr>
              <a:tr h="44450">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VT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ventricular tachycardia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2138737"/>
                  </a:ext>
                </a:extLst>
              </a:tr>
              <a:tr h="44450">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VUS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variant of uncertain significance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5983"/>
                  </a:ext>
                </a:extLst>
              </a:tr>
            </a:tbl>
          </a:graphicData>
        </a:graphic>
      </p:graphicFrame>
    </p:spTree>
    <p:extLst>
      <p:ext uri="{BB962C8B-B14F-4D97-AF65-F5344CB8AC3E}">
        <p14:creationId xmlns:p14="http://schemas.microsoft.com/office/powerpoint/2010/main" val="128689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a:p>
        </p:txBody>
      </p:sp>
      <p:sp>
        <p:nvSpPr>
          <p:cNvPr id="3" name="TextBox 2">
            <a:extLst>
              <a:ext uri="{FF2B5EF4-FFF2-40B4-BE49-F238E27FC236}">
                <a16:creationId xmlns:a16="http://schemas.microsoft.com/office/drawing/2014/main" id="{CE48B790-C75F-0463-DCD5-CB3329CE5692}"/>
              </a:ext>
            </a:extLst>
          </p:cNvPr>
          <p:cNvSpPr txBox="1"/>
          <p:nvPr/>
        </p:nvSpPr>
        <p:spPr>
          <a:xfrm>
            <a:off x="2819400" y="2406640"/>
            <a:ext cx="8991600" cy="3046988"/>
          </a:xfrm>
          <a:prstGeom prst="rect">
            <a:avLst/>
          </a:prstGeom>
          <a:noFill/>
        </p:spPr>
        <p:txBody>
          <a:bodyPr wrap="square" lIns="91440" tIns="45720" rIns="91440" bIns="45720" anchor="t">
            <a:spAutoFit/>
          </a:bodyPr>
          <a:lstStyle/>
          <a:p>
            <a:r>
              <a:rPr lang="en-US" sz="2400" dirty="0">
                <a:latin typeface="Lub Dub Medium"/>
              </a:rPr>
              <a:t>AF indicates atrial fibrillation; COR, Class of Recommendation; EF, ejection fraction; HCM, hypertrophic cardiomyopathy; HF, heart failure; ICD, implantable cardioverter-defibrillator; LVEF, left ventricular ejection fraction; LVOTO, left ventricular outflow tract obstruction; N/A, not applicable; NYHA, New York Heart Association; SCD, sudden cardiac death; and SRT, septal reduction therapy. </a:t>
            </a:r>
            <a:endParaRPr lang="en-US" sz="2400" dirty="0">
              <a:latin typeface="Lub Dub Medium" panose="020B0603030403020204" pitchFamily="34" charset="0"/>
            </a:endParaRPr>
          </a:p>
        </p:txBody>
      </p:sp>
      <p:sp>
        <p:nvSpPr>
          <p:cNvPr id="4" name="Title 3">
            <a:extLst>
              <a:ext uri="{FF2B5EF4-FFF2-40B4-BE49-F238E27FC236}">
                <a16:creationId xmlns:a16="http://schemas.microsoft.com/office/drawing/2014/main" id="{3AF0F4DC-7925-FE5B-7971-E930AEE56DDB}"/>
              </a:ext>
            </a:extLst>
          </p:cNvPr>
          <p:cNvSpPr>
            <a:spLocks noGrp="1"/>
          </p:cNvSpPr>
          <p:nvPr/>
        </p:nvSpPr>
        <p:spPr>
          <a:xfrm>
            <a:off x="4991100" y="1447800"/>
            <a:ext cx="46482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What Is New (</a:t>
            </a:r>
            <a:r>
              <a:rPr lang="en-US" sz="3600" b="1" err="1">
                <a:latin typeface="Lub Dub Medium" panose="020B0603030403020204" pitchFamily="34" charset="0"/>
              </a:rPr>
              <a:t>con’t</a:t>
            </a:r>
            <a:r>
              <a:rPr lang="en-US" sz="3600" b="1">
                <a:latin typeface="Lub Dub Medium" panose="020B0603030403020204" pitchFamily="34" charset="0"/>
              </a:rPr>
              <a:t>.)</a:t>
            </a:r>
          </a:p>
        </p:txBody>
      </p:sp>
    </p:spTree>
    <p:extLst>
      <p:ext uri="{BB962C8B-B14F-4D97-AF65-F5344CB8AC3E}">
        <p14:creationId xmlns:p14="http://schemas.microsoft.com/office/powerpoint/2010/main" val="1966259893"/>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6D77B6DB8384459F030DA82581C3D1" ma:contentTypeVersion="15" ma:contentTypeDescription="Create a new document." ma:contentTypeScope="" ma:versionID="923e4662f1fbf64fd8f6d070346d25ad">
  <xsd:schema xmlns:xsd="http://www.w3.org/2001/XMLSchema" xmlns:xs="http://www.w3.org/2001/XMLSchema" xmlns:p="http://schemas.microsoft.com/office/2006/metadata/properties" xmlns:ns2="fbf8e1be-06c9-477e-9047-d34ef030da0d" xmlns:ns3="a7c2df03-2c57-4563-bd1b-d20ca5577cf1" xmlns:ns4="20fc9a92-f19a-4393-b5b8-a75e6f3b9dba" targetNamespace="http://schemas.microsoft.com/office/2006/metadata/properties" ma:root="true" ma:fieldsID="7a0ebfd6c72312de3cb8c79da879b6dc" ns2:_="" ns3:_="" ns4:_="">
    <xsd:import namespace="fbf8e1be-06c9-477e-9047-d34ef030da0d"/>
    <xsd:import namespace="a7c2df03-2c57-4563-bd1b-d20ca5577cf1"/>
    <xsd:import namespace="20fc9a92-f19a-4393-b5b8-a75e6f3b9db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e1be-06c9-477e-9047-d34ef030d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1FC306-898E-4E3B-828D-5F4F785FBCAC}" ma:internalName="TaxCatchAll" ma:showField="CatchAllData" ma:web="{20fc9a92-f19a-4393-b5b8-a75e6f3b9d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fc9a92-f19a-4393-b5b8-a75e6f3b9d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c2df03-2c57-4563-bd1b-d20ca5577cf1" xsi:nil="true"/>
    <lcf76f155ced4ddcb4097134ff3c332f xmlns="fbf8e1be-06c9-477e-9047-d34ef030da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B00DC81F-70A8-44CC-9B42-935DA508E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e1be-06c9-477e-9047-d34ef030da0d"/>
    <ds:schemaRef ds:uri="a7c2df03-2c57-4563-bd1b-d20ca5577cf1"/>
    <ds:schemaRef ds:uri="20fc9a92-f19a-4393-b5b8-a75e6f3b9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0DD31-0EB4-468C-A389-0ED885791036}">
  <ds:schemaRefs>
    <ds:schemaRef ds:uri="f60b0d17-2e91-4fd4-b11f-56b20494001a"/>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38306c4c-2328-4860-97b9-6899fa44d374"/>
    <ds:schemaRef ds:uri="http://www.w3.org/XML/1998/namespace"/>
    <ds:schemaRef ds:uri="a7c2df03-2c57-4563-bd1b-d20ca5577cf1"/>
    <ds:schemaRef ds:uri="fbf8e1be-06c9-477e-9047-d34ef030da0d"/>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48</TotalTime>
  <Words>11844</Words>
  <Application>Microsoft Office PowerPoint</Application>
  <PresentationFormat>Custom</PresentationFormat>
  <Paragraphs>1193</Paragraphs>
  <Slides>87</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87</vt:i4>
      </vt:variant>
    </vt:vector>
  </HeadingPairs>
  <TitlesOfParts>
    <vt:vector size="101" baseType="lpstr">
      <vt:lpstr>Arial</vt:lpstr>
      <vt:lpstr>Calibri</vt:lpstr>
      <vt:lpstr>Lub Dub Bold</vt:lpstr>
      <vt:lpstr>Lub Dub Heavy</vt:lpstr>
      <vt:lpstr>Lub Dub Medium</vt:lpstr>
      <vt:lpstr>Symbol</vt:lpstr>
      <vt:lpstr>Times New Roman</vt:lpstr>
      <vt:lpstr>Title Slides</vt:lpstr>
      <vt:lpstr>Transition Slides</vt:lpstr>
      <vt:lpstr>Simple Slides</vt:lpstr>
      <vt:lpstr>Photo Slides</vt:lpstr>
      <vt:lpstr>Split Content</vt:lpstr>
      <vt:lpstr>Image Right</vt:lpstr>
      <vt:lpstr>Closing Slides</vt:lpstr>
      <vt:lpstr>2024 AHA/ACC/AMSSM/HRS/PACES/SCMR  Guideline for the Management of Hypertrophic Cardiomyopathy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Morgane Cibotti-Sun</cp:lastModifiedBy>
  <cp:revision>59</cp:revision>
  <dcterms:created xsi:type="dcterms:W3CDTF">2020-01-10T22:06:40Z</dcterms:created>
  <dcterms:modified xsi:type="dcterms:W3CDTF">2024-05-06T18:41:31Z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Order">
    <vt:r8>3321300</vt:r8>
  </property>
  <property fmtid="{D5CDD505-2E9C-101B-9397-08002B2CF9AE}" pid="6" name="MediaServiceImageTags">
    <vt:lpwstr/>
  </property>
  <property fmtid="{D5CDD505-2E9C-101B-9397-08002B2CF9AE}" pid="7" name="ContentTypeId">
    <vt:lpwstr>0x010100B16D77B6DB8384459F030DA82581C3D1</vt:lpwstr>
  </property>
</Properties>
</file>