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7"/>
  </p:notesMasterIdLst>
  <p:handoutMasterIdLst>
    <p:handoutMasterId r:id="rId48"/>
  </p:handoutMasterIdLst>
  <p:sldIdLst>
    <p:sldId id="257" r:id="rId5"/>
    <p:sldId id="258" r:id="rId6"/>
    <p:sldId id="259" r:id="rId7"/>
    <p:sldId id="278" r:id="rId8"/>
    <p:sldId id="264" r:id="rId9"/>
    <p:sldId id="265" r:id="rId10"/>
    <p:sldId id="408" r:id="rId11"/>
    <p:sldId id="409" r:id="rId12"/>
    <p:sldId id="410" r:id="rId13"/>
    <p:sldId id="411" r:id="rId14"/>
    <p:sldId id="412" r:id="rId15"/>
    <p:sldId id="413" r:id="rId16"/>
    <p:sldId id="414" r:id="rId17"/>
    <p:sldId id="415" r:id="rId18"/>
    <p:sldId id="416" r:id="rId19"/>
    <p:sldId id="417" r:id="rId20"/>
    <p:sldId id="418" r:id="rId21"/>
    <p:sldId id="419" r:id="rId22"/>
    <p:sldId id="420" r:id="rId23"/>
    <p:sldId id="421" r:id="rId24"/>
    <p:sldId id="422" r:id="rId25"/>
    <p:sldId id="423" r:id="rId26"/>
    <p:sldId id="294" r:id="rId27"/>
    <p:sldId id="295" r:id="rId28"/>
    <p:sldId id="424" r:id="rId29"/>
    <p:sldId id="304" r:id="rId30"/>
    <p:sldId id="305" r:id="rId31"/>
    <p:sldId id="306" r:id="rId32"/>
    <p:sldId id="307" r:id="rId33"/>
    <p:sldId id="309" r:id="rId34"/>
    <p:sldId id="425" r:id="rId35"/>
    <p:sldId id="426" r:id="rId36"/>
    <p:sldId id="325" r:id="rId37"/>
    <p:sldId id="328" r:id="rId38"/>
    <p:sldId id="339" r:id="rId39"/>
    <p:sldId id="340" r:id="rId40"/>
    <p:sldId id="427" r:id="rId41"/>
    <p:sldId id="428" r:id="rId42"/>
    <p:sldId id="429" r:id="rId43"/>
    <p:sldId id="430" r:id="rId44"/>
    <p:sldId id="431" r:id="rId45"/>
    <p:sldId id="432" r:id="rId4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sa Bradfield" initials="" lastIdx="10" clrIdx="0"/>
  <p:cmAuthor id="1" name="Alison Beale" initials="" lastIdx="6" clrIdx="1"/>
  <p:cmAuthor id="2" name="Paul St. Laurent" initials="PSL" lastIdx="102" clrIdx="2">
    <p:extLst>
      <p:ext uri="{19B8F6BF-5375-455C-9EA6-DF929625EA0E}">
        <p15:presenceInfo xmlns:p15="http://schemas.microsoft.com/office/powerpoint/2012/main" userId="S::Paul.StLaurent@heart.org::2e46ad51-cb08-4cb1-833f-88978fb9af81" providerId="AD"/>
      </p:ext>
    </p:extLst>
  </p:cmAuthor>
  <p:cmAuthor id="3" name="Thomas Getchius" initials="TG" lastIdx="4" clrIdx="3">
    <p:extLst>
      <p:ext uri="{19B8F6BF-5375-455C-9EA6-DF929625EA0E}">
        <p15:presenceInfo xmlns:p15="http://schemas.microsoft.com/office/powerpoint/2012/main" userId="S::Thomas.Getchius@heart.org::ef367eb1-48a1-47b5-860c-f37bfabd7e5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D4C"/>
    <a:srgbClr val="ED1C24"/>
    <a:srgbClr val="A1C1E6"/>
    <a:srgbClr val="6FC284"/>
    <a:srgbClr val="FAA74A"/>
    <a:srgbClr val="B5D5E5"/>
    <a:srgbClr val="659CD3"/>
    <a:srgbClr val="3E6F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98" autoAdjust="0"/>
    <p:restoredTop sz="95256" autoAdjust="0"/>
  </p:normalViewPr>
  <p:slideViewPr>
    <p:cSldViewPr>
      <p:cViewPr>
        <p:scale>
          <a:sx n="94" d="100"/>
          <a:sy n="94" d="100"/>
        </p:scale>
        <p:origin x="1003" y="-91"/>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0" d="100"/>
          <a:sy n="70" d="100"/>
        </p:scale>
        <p:origin x="-3294"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handoutMaster" Target="handoutMasters/handout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69E454A-AA08-4E15-8D30-1CFFAF351EF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ea typeface="ＭＳ Ｐゴシック" panose="020B0600070205080204" pitchFamily="34" charset="-128"/>
              </a:defRPr>
            </a:lvl1pPr>
          </a:lstStyle>
          <a:p>
            <a:pPr>
              <a:defRPr/>
            </a:pPr>
            <a:endParaRPr lang="en-US"/>
          </a:p>
        </p:txBody>
      </p:sp>
      <p:sp>
        <p:nvSpPr>
          <p:cNvPr id="3" name="Date Placeholder 2">
            <a:extLst>
              <a:ext uri="{FF2B5EF4-FFF2-40B4-BE49-F238E27FC236}">
                <a16:creationId xmlns:a16="http://schemas.microsoft.com/office/drawing/2014/main" id="{D0393F50-65D3-43D3-8118-2093A1681CBF}"/>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ea typeface="ＭＳ Ｐゴシック" panose="020B0600070205080204" pitchFamily="34" charset="-128"/>
              </a:defRPr>
            </a:lvl1pPr>
          </a:lstStyle>
          <a:p>
            <a:pPr>
              <a:defRPr/>
            </a:pPr>
            <a:fld id="{EB9A6C7A-327D-407A-86CA-6A5F2C9E7845}" type="datetimeFigureOut">
              <a:rPr lang="en-US"/>
              <a:pPr>
                <a:defRPr/>
              </a:pPr>
              <a:t>10/9/2020</a:t>
            </a:fld>
            <a:endParaRPr lang="en-US"/>
          </a:p>
        </p:txBody>
      </p:sp>
      <p:sp>
        <p:nvSpPr>
          <p:cNvPr id="4" name="Footer Placeholder 3">
            <a:extLst>
              <a:ext uri="{FF2B5EF4-FFF2-40B4-BE49-F238E27FC236}">
                <a16:creationId xmlns:a16="http://schemas.microsoft.com/office/drawing/2014/main" id="{B34E0E7E-DC83-4CC5-8A98-38E762DB5076}"/>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ea typeface="ＭＳ Ｐゴシック" panose="020B0600070205080204" pitchFamily="34" charset="-128"/>
              </a:defRPr>
            </a:lvl1pPr>
          </a:lstStyle>
          <a:p>
            <a:pPr>
              <a:defRPr/>
            </a:pPr>
            <a:endParaRPr lang="en-US"/>
          </a:p>
        </p:txBody>
      </p:sp>
      <p:sp>
        <p:nvSpPr>
          <p:cNvPr id="5" name="Slide Number Placeholder 4">
            <a:extLst>
              <a:ext uri="{FF2B5EF4-FFF2-40B4-BE49-F238E27FC236}">
                <a16:creationId xmlns:a16="http://schemas.microsoft.com/office/drawing/2014/main" id="{E5629C01-EB4C-40F1-8984-01DE9AA92BE4}"/>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A14D0F1-3C32-4582-A629-8135868B53EF}" type="slidenum">
              <a:rPr lang="en-US" altLang="en-US"/>
              <a:pPr/>
              <a:t>‹#›</a:t>
            </a:fld>
            <a:endParaRPr lang="en-US" altLang="en-US"/>
          </a:p>
        </p:txBody>
      </p:sp>
    </p:spTree>
    <p:extLst>
      <p:ext uri="{BB962C8B-B14F-4D97-AF65-F5344CB8AC3E}">
        <p14:creationId xmlns:p14="http://schemas.microsoft.com/office/powerpoint/2010/main" val="33847701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88D98CB-4E50-4F56-B27F-1D6099FE7BC7}"/>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3315" name="Rectangle 3">
            <a:extLst>
              <a:ext uri="{FF2B5EF4-FFF2-40B4-BE49-F238E27FC236}">
                <a16:creationId xmlns:a16="http://schemas.microsoft.com/office/drawing/2014/main" id="{95A4BFA6-2E57-4B10-9133-5726766AB16F}"/>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3317" name="Rectangle 5">
            <a:extLst>
              <a:ext uri="{FF2B5EF4-FFF2-40B4-BE49-F238E27FC236}">
                <a16:creationId xmlns:a16="http://schemas.microsoft.com/office/drawing/2014/main" id="{E0DA1438-7A93-4F99-A37D-2C2C55265FD4}"/>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318" name="Rectangle 6">
            <a:extLst>
              <a:ext uri="{FF2B5EF4-FFF2-40B4-BE49-F238E27FC236}">
                <a16:creationId xmlns:a16="http://schemas.microsoft.com/office/drawing/2014/main" id="{6B4C64A8-4E22-48B1-9522-54C200EF7145}"/>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3319" name="Rectangle 7">
            <a:extLst>
              <a:ext uri="{FF2B5EF4-FFF2-40B4-BE49-F238E27FC236}">
                <a16:creationId xmlns:a16="http://schemas.microsoft.com/office/drawing/2014/main" id="{26E1BA2D-EB5F-46F4-85D6-AF39DD2BAB47}"/>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52BCE43-AB3B-4CAA-8470-AFEA23C5EC4B}" type="slidenum">
              <a:rPr lang="en-US" altLang="en-US"/>
              <a:pPr/>
              <a:t>‹#›</a:t>
            </a:fld>
            <a:endParaRPr lang="en-US" altLang="en-US"/>
          </a:p>
        </p:txBody>
      </p:sp>
    </p:spTree>
    <p:extLst>
      <p:ext uri="{BB962C8B-B14F-4D97-AF65-F5344CB8AC3E}">
        <p14:creationId xmlns:p14="http://schemas.microsoft.com/office/powerpoint/2010/main" val="40908092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Geneva" charset="0"/>
      </a:defRPr>
    </a:lvl1pPr>
    <a:lvl2pPr marL="457200" algn="l" rtl="0" eaLnBrk="0" fontAlgn="base" hangingPunct="0">
      <a:spcBef>
        <a:spcPct val="30000"/>
      </a:spcBef>
      <a:spcAft>
        <a:spcPct val="0"/>
      </a:spcAft>
      <a:defRPr sz="1200" kern="1200">
        <a:solidFill>
          <a:schemeClr val="tx1"/>
        </a:solidFill>
        <a:latin typeface="Arial" charset="0"/>
        <a:ea typeface="Geneva" charset="-128"/>
        <a:cs typeface="Geneva" charset="0"/>
      </a:defRPr>
    </a:lvl2pPr>
    <a:lvl3pPr marL="914400" algn="l" rtl="0" eaLnBrk="0" fontAlgn="base" hangingPunct="0">
      <a:spcBef>
        <a:spcPct val="30000"/>
      </a:spcBef>
      <a:spcAft>
        <a:spcPct val="0"/>
      </a:spcAft>
      <a:defRPr sz="1200" kern="1200">
        <a:solidFill>
          <a:schemeClr val="tx1"/>
        </a:solidFill>
        <a:latin typeface="Arial" charset="0"/>
        <a:ea typeface="Geneva" charset="-128"/>
        <a:cs typeface="Geneva" charset="0"/>
      </a:defRPr>
    </a:lvl3pPr>
    <a:lvl4pPr marL="1371600" algn="l" rtl="0" eaLnBrk="0" fontAlgn="base" hangingPunct="0">
      <a:spcBef>
        <a:spcPct val="30000"/>
      </a:spcBef>
      <a:spcAft>
        <a:spcPct val="0"/>
      </a:spcAft>
      <a:defRPr sz="1200" kern="1200">
        <a:solidFill>
          <a:schemeClr val="tx1"/>
        </a:solidFill>
        <a:latin typeface="Arial" charset="0"/>
        <a:ea typeface="Geneva" charset="-128"/>
        <a:cs typeface="Geneva" charset="0"/>
      </a:defRPr>
    </a:lvl4pPr>
    <a:lvl5pPr marL="1828800" algn="l" rtl="0" eaLnBrk="0" fontAlgn="base" hangingPunct="0">
      <a:spcBef>
        <a:spcPct val="30000"/>
      </a:spcBef>
      <a:spcAft>
        <a:spcPct val="0"/>
      </a:spcAft>
      <a:defRPr sz="1200" kern="1200">
        <a:solidFill>
          <a:schemeClr val="tx1"/>
        </a:solidFill>
        <a:latin typeface="Arial" charset="0"/>
        <a:ea typeface="Geneva" charset="-128"/>
        <a:cs typeface="Geneva"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52BCE43-AB3B-4CAA-8470-AFEA23C5EC4B}" type="slidenum">
              <a:rPr lang="en-US" altLang="en-US" smtClean="0"/>
              <a:pPr/>
              <a:t>2</a:t>
            </a:fld>
            <a:endParaRPr lang="en-US" altLang="en-US"/>
          </a:p>
        </p:txBody>
      </p:sp>
    </p:spTree>
    <p:extLst>
      <p:ext uri="{BB962C8B-B14F-4D97-AF65-F5344CB8AC3E}">
        <p14:creationId xmlns:p14="http://schemas.microsoft.com/office/powerpoint/2010/main" val="3985186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a:ln/>
        </p:spPr>
      </p:sp>
      <p:sp>
        <p:nvSpPr>
          <p:cNvPr id="19459"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Arial" pitchFamily="34" charset="0"/>
                <a:cs typeface="Geneva" pitchFamily="-65" charset="0"/>
              </a:rPr>
              <a:t>MC note: Second formatting option</a:t>
            </a:r>
          </a:p>
        </p:txBody>
      </p:sp>
      <p:sp>
        <p:nvSpPr>
          <p:cNvPr id="19460"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529FFAEE-0FD3-4A24-9F8A-1668B4239EC7}" type="slidenum">
              <a:rPr lang="en-US" altLang="en-US"/>
              <a:pPr/>
              <a:t>4</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36</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37</a:t>
            </a:fld>
            <a:endParaRPr lang="en-US" altLang="en-US"/>
          </a:p>
        </p:txBody>
      </p:sp>
    </p:spTree>
    <p:extLst>
      <p:ext uri="{BB962C8B-B14F-4D97-AF65-F5344CB8AC3E}">
        <p14:creationId xmlns:p14="http://schemas.microsoft.com/office/powerpoint/2010/main" val="2428418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38</a:t>
            </a:fld>
            <a:endParaRPr lang="en-US" altLang="en-US"/>
          </a:p>
        </p:txBody>
      </p:sp>
    </p:spTree>
    <p:extLst>
      <p:ext uri="{BB962C8B-B14F-4D97-AF65-F5344CB8AC3E}">
        <p14:creationId xmlns:p14="http://schemas.microsoft.com/office/powerpoint/2010/main" val="6225864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39</a:t>
            </a:fld>
            <a:endParaRPr lang="en-US" altLang="en-US"/>
          </a:p>
        </p:txBody>
      </p:sp>
    </p:spTree>
    <p:extLst>
      <p:ext uri="{BB962C8B-B14F-4D97-AF65-F5344CB8AC3E}">
        <p14:creationId xmlns:p14="http://schemas.microsoft.com/office/powerpoint/2010/main" val="967997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40</a:t>
            </a:fld>
            <a:endParaRPr lang="en-US" altLang="en-US"/>
          </a:p>
        </p:txBody>
      </p:sp>
    </p:spTree>
    <p:extLst>
      <p:ext uri="{BB962C8B-B14F-4D97-AF65-F5344CB8AC3E}">
        <p14:creationId xmlns:p14="http://schemas.microsoft.com/office/powerpoint/2010/main" val="36035801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41</a:t>
            </a:fld>
            <a:endParaRPr lang="en-US" altLang="en-US"/>
          </a:p>
        </p:txBody>
      </p:sp>
    </p:spTree>
    <p:extLst>
      <p:ext uri="{BB962C8B-B14F-4D97-AF65-F5344CB8AC3E}">
        <p14:creationId xmlns:p14="http://schemas.microsoft.com/office/powerpoint/2010/main" val="828583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ChangeArrowheads="1" noTextEdit="1"/>
          </p:cNvSpPr>
          <p:nvPr>
            <p:ph type="sldImg"/>
          </p:nvPr>
        </p:nvSpPr>
        <p:spPr>
          <a:ln/>
        </p:spPr>
      </p:sp>
      <p:sp>
        <p:nvSpPr>
          <p:cNvPr id="106499" name="Notes Placeholder 2"/>
          <p:cNvSpPr>
            <a:spLocks noGrp="1" noChangeArrowheads="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altLang="en-US">
                <a:latin typeface="Arial" pitchFamily="34" charset="0"/>
                <a:cs typeface="Geneva" pitchFamily="-65" charset="0"/>
              </a:rPr>
              <a:t>SR indicates systematic review.</a:t>
            </a:r>
          </a:p>
        </p:txBody>
      </p:sp>
      <p:sp>
        <p:nvSpPr>
          <p:cNvPr id="106500" name="Slide Number Placeholder 3"/>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fld id="{4481BD9D-E30C-465B-BF68-7370D9462745}" type="slidenum">
              <a:rPr lang="en-US" altLang="en-US"/>
              <a:pPr/>
              <a:t>42</a:t>
            </a:fld>
            <a:endParaRPr lang="en-US" altLang="en-US"/>
          </a:p>
        </p:txBody>
      </p:sp>
    </p:spTree>
    <p:extLst>
      <p:ext uri="{BB962C8B-B14F-4D97-AF65-F5344CB8AC3E}">
        <p14:creationId xmlns:p14="http://schemas.microsoft.com/office/powerpoint/2010/main" val="2274821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4A6C1D2D-0BBF-4D53-9859-6EDCD260DF53}"/>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4EC23039-8CDD-4BA4-A585-694EA24B7F80}"/>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3127295A-02AC-4734-8785-7379042C16A0}"/>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BCB7F31D-8724-45FF-B57D-6A3754975CDE}" type="slidenum">
              <a:rPr lang="en-US" altLang="en-US"/>
              <a:pPr/>
              <a:t>‹#›</a:t>
            </a:fld>
            <a:endParaRPr lang="en-US" altLang="en-US"/>
          </a:p>
        </p:txBody>
      </p:sp>
    </p:spTree>
    <p:extLst>
      <p:ext uri="{BB962C8B-B14F-4D97-AF65-F5344CB8AC3E}">
        <p14:creationId xmlns:p14="http://schemas.microsoft.com/office/powerpoint/2010/main" val="2770297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16C40D1-B3FD-47FF-A297-DFBAD41F63D6}"/>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36189265-2DD2-4FBB-9FA7-806E02C58AD1}"/>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D3FEC7ED-B3A3-4D06-82CD-6BA79103D348}"/>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F19A3DD3-E7CF-40A0-A8F0-059795D072E0}" type="slidenum">
              <a:rPr lang="en-US" altLang="en-US"/>
              <a:pPr/>
              <a:t>‹#›</a:t>
            </a:fld>
            <a:endParaRPr lang="en-US" altLang="en-US"/>
          </a:p>
        </p:txBody>
      </p:sp>
    </p:spTree>
    <p:extLst>
      <p:ext uri="{BB962C8B-B14F-4D97-AF65-F5344CB8AC3E}">
        <p14:creationId xmlns:p14="http://schemas.microsoft.com/office/powerpoint/2010/main" val="2692608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0FA4634-E08B-400A-B6C3-DA7A7BF94E0E}"/>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8382B32A-698B-4512-8428-28DF2BE0A593}"/>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59232199-B026-470E-A9A0-90DC963476AC}"/>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9C40D806-32DD-4E19-9EF2-E78FE1CB188A}" type="slidenum">
              <a:rPr lang="en-US" altLang="en-US"/>
              <a:pPr/>
              <a:t>‹#›</a:t>
            </a:fld>
            <a:endParaRPr lang="en-US" altLang="en-US"/>
          </a:p>
        </p:txBody>
      </p:sp>
    </p:spTree>
    <p:extLst>
      <p:ext uri="{BB962C8B-B14F-4D97-AF65-F5344CB8AC3E}">
        <p14:creationId xmlns:p14="http://schemas.microsoft.com/office/powerpoint/2010/main" val="3253950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9F89DF-3DC7-49C0-BD4E-D5C2DA22851C}"/>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CC831577-1441-4B21-8425-FFCB4CCA6640}"/>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398602D5-855F-4D65-B39F-5B669293E24A}"/>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82B6AF9B-4363-4838-AE7C-3AB394B4B063}" type="slidenum">
              <a:rPr lang="en-US" altLang="en-US"/>
              <a:pPr/>
              <a:t>‹#›</a:t>
            </a:fld>
            <a:endParaRPr lang="en-US" altLang="en-US"/>
          </a:p>
        </p:txBody>
      </p:sp>
    </p:spTree>
    <p:extLst>
      <p:ext uri="{BB962C8B-B14F-4D97-AF65-F5344CB8AC3E}">
        <p14:creationId xmlns:p14="http://schemas.microsoft.com/office/powerpoint/2010/main" val="932322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5E8ED55A-7939-445D-B118-0D1BB4C5D243}"/>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5">
            <a:extLst>
              <a:ext uri="{FF2B5EF4-FFF2-40B4-BE49-F238E27FC236}">
                <a16:creationId xmlns:a16="http://schemas.microsoft.com/office/drawing/2014/main" id="{6A16A209-8416-4CE2-854A-494484BE6645}"/>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Rectangle 6">
            <a:extLst>
              <a:ext uri="{FF2B5EF4-FFF2-40B4-BE49-F238E27FC236}">
                <a16:creationId xmlns:a16="http://schemas.microsoft.com/office/drawing/2014/main" id="{793BD2E3-5449-41BC-93C0-3F856A9B9A78}"/>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991DF46F-F209-4AE3-8D91-F3655E55C7D1}" type="slidenum">
              <a:rPr lang="en-US" altLang="en-US"/>
              <a:pPr/>
              <a:t>‹#›</a:t>
            </a:fld>
            <a:endParaRPr lang="en-US" altLang="en-US"/>
          </a:p>
        </p:txBody>
      </p:sp>
    </p:spTree>
    <p:extLst>
      <p:ext uri="{BB962C8B-B14F-4D97-AF65-F5344CB8AC3E}">
        <p14:creationId xmlns:p14="http://schemas.microsoft.com/office/powerpoint/2010/main" val="3189006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5">
            <a:extLst>
              <a:ext uri="{FF2B5EF4-FFF2-40B4-BE49-F238E27FC236}">
                <a16:creationId xmlns:a16="http://schemas.microsoft.com/office/drawing/2014/main" id="{3F4AA7C3-AC72-49AA-A5B7-0BA0DAF7EE65}"/>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Footer Placeholder 6">
            <a:extLst>
              <a:ext uri="{FF2B5EF4-FFF2-40B4-BE49-F238E27FC236}">
                <a16:creationId xmlns:a16="http://schemas.microsoft.com/office/drawing/2014/main" id="{845295FF-CAFB-470E-BF3C-2E98AD617C4E}"/>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7" name="Slide Number Placeholder 7">
            <a:extLst>
              <a:ext uri="{FF2B5EF4-FFF2-40B4-BE49-F238E27FC236}">
                <a16:creationId xmlns:a16="http://schemas.microsoft.com/office/drawing/2014/main" id="{CB5C91ED-8B6A-4833-B1C2-1BE3D8ACCB12}"/>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BAA47F75-BD6F-4DE3-B9AB-2E03816B93CB}" type="slidenum">
              <a:rPr lang="en-US" altLang="en-US"/>
              <a:pPr/>
              <a:t>‹#›</a:t>
            </a:fld>
            <a:endParaRPr lang="en-US" altLang="en-US"/>
          </a:p>
        </p:txBody>
      </p:sp>
    </p:spTree>
    <p:extLst>
      <p:ext uri="{BB962C8B-B14F-4D97-AF65-F5344CB8AC3E}">
        <p14:creationId xmlns:p14="http://schemas.microsoft.com/office/powerpoint/2010/main" val="10257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68EBABD-FDC5-42D6-9267-E520A041F748}"/>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8" name="Rectangle 5">
            <a:extLst>
              <a:ext uri="{FF2B5EF4-FFF2-40B4-BE49-F238E27FC236}">
                <a16:creationId xmlns:a16="http://schemas.microsoft.com/office/drawing/2014/main" id="{23C7F09E-E6E9-45F9-8BFC-CD362B3F1796}"/>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9" name="Rectangle 6">
            <a:extLst>
              <a:ext uri="{FF2B5EF4-FFF2-40B4-BE49-F238E27FC236}">
                <a16:creationId xmlns:a16="http://schemas.microsoft.com/office/drawing/2014/main" id="{F404DF16-BEFE-4EA7-90E5-A39DFB340053}"/>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EB61175B-D362-4E56-B5C7-B3F734E662C0}" type="slidenum">
              <a:rPr lang="en-US" altLang="en-US"/>
              <a:pPr/>
              <a:t>‹#›</a:t>
            </a:fld>
            <a:endParaRPr lang="en-US" altLang="en-US"/>
          </a:p>
        </p:txBody>
      </p:sp>
    </p:spTree>
    <p:extLst>
      <p:ext uri="{BB962C8B-B14F-4D97-AF65-F5344CB8AC3E}">
        <p14:creationId xmlns:p14="http://schemas.microsoft.com/office/powerpoint/2010/main" val="4288859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8315C2B-FFDA-4C2C-AD24-847FB663E400}"/>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4" name="Rectangle 5">
            <a:extLst>
              <a:ext uri="{FF2B5EF4-FFF2-40B4-BE49-F238E27FC236}">
                <a16:creationId xmlns:a16="http://schemas.microsoft.com/office/drawing/2014/main" id="{E54AE0CC-4E8B-4C02-B5D0-DFD59C530A4A}"/>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5" name="Rectangle 6">
            <a:extLst>
              <a:ext uri="{FF2B5EF4-FFF2-40B4-BE49-F238E27FC236}">
                <a16:creationId xmlns:a16="http://schemas.microsoft.com/office/drawing/2014/main" id="{A29F53DC-456C-4EAC-B23D-7FE60E65C8B6}"/>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53ED159B-A108-4568-B953-A5594E7BBE96}" type="slidenum">
              <a:rPr lang="en-US" altLang="en-US"/>
              <a:pPr/>
              <a:t>‹#›</a:t>
            </a:fld>
            <a:endParaRPr lang="en-US" altLang="en-US"/>
          </a:p>
        </p:txBody>
      </p:sp>
    </p:spTree>
    <p:extLst>
      <p:ext uri="{BB962C8B-B14F-4D97-AF65-F5344CB8AC3E}">
        <p14:creationId xmlns:p14="http://schemas.microsoft.com/office/powerpoint/2010/main" val="1281794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2400" y="6132513"/>
            <a:ext cx="1814513" cy="592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97982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5">
            <a:extLst>
              <a:ext uri="{FF2B5EF4-FFF2-40B4-BE49-F238E27FC236}">
                <a16:creationId xmlns:a16="http://schemas.microsoft.com/office/drawing/2014/main" id="{7FD5DE40-D888-474A-84A3-5ECE4EE11EAC}"/>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Footer Placeholder 6">
            <a:extLst>
              <a:ext uri="{FF2B5EF4-FFF2-40B4-BE49-F238E27FC236}">
                <a16:creationId xmlns:a16="http://schemas.microsoft.com/office/drawing/2014/main" id="{C0D60E2A-7E6F-4D2E-8600-A07310A5523D}"/>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7" name="Slide Number Placeholder 7">
            <a:extLst>
              <a:ext uri="{FF2B5EF4-FFF2-40B4-BE49-F238E27FC236}">
                <a16:creationId xmlns:a16="http://schemas.microsoft.com/office/drawing/2014/main" id="{F2DEF58F-35CA-4156-93AD-AE0B88EE92FD}"/>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DA9E198F-04F0-48BF-986F-170B83DC0DED}" type="slidenum">
              <a:rPr lang="en-US" altLang="en-US"/>
              <a:pPr/>
              <a:t>‹#›</a:t>
            </a:fld>
            <a:endParaRPr lang="en-US" altLang="en-US"/>
          </a:p>
        </p:txBody>
      </p:sp>
    </p:spTree>
    <p:extLst>
      <p:ext uri="{BB962C8B-B14F-4D97-AF65-F5344CB8AC3E}">
        <p14:creationId xmlns:p14="http://schemas.microsoft.com/office/powerpoint/2010/main" val="1569873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5">
            <a:extLst>
              <a:ext uri="{FF2B5EF4-FFF2-40B4-BE49-F238E27FC236}">
                <a16:creationId xmlns:a16="http://schemas.microsoft.com/office/drawing/2014/main" id="{F241666F-4936-47C8-A357-3EF9168E9553}"/>
              </a:ext>
            </a:extLst>
          </p:cNvPr>
          <p:cNvSpPr>
            <a:spLocks noGrp="1" noChangeArrowheads="1"/>
          </p:cNvSpPr>
          <p:nvPr>
            <p:ph type="dt" sz="half" idx="10"/>
          </p:nvPr>
        </p:nvSpPr>
        <p:spPr>
          <a:xfrm>
            <a:off x="457200" y="6245225"/>
            <a:ext cx="2133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6" name="Footer Placeholder 6">
            <a:extLst>
              <a:ext uri="{FF2B5EF4-FFF2-40B4-BE49-F238E27FC236}">
                <a16:creationId xmlns:a16="http://schemas.microsoft.com/office/drawing/2014/main" id="{AED64A99-7B25-4612-9E14-0076182CBA5E}"/>
              </a:ext>
            </a:extLst>
          </p:cNvPr>
          <p:cNvSpPr>
            <a:spLocks noGrp="1" noChangeArrowheads="1"/>
          </p:cNvSpPr>
          <p:nvPr>
            <p:ph type="ftr" sz="quarter" idx="11"/>
          </p:nvPr>
        </p:nvSpPr>
        <p:spPr>
          <a:xfrm>
            <a:off x="3124200" y="6245225"/>
            <a:ext cx="2895600" cy="476250"/>
          </a:xfrm>
          <a:prstGeom prst="rect">
            <a:avLst/>
          </a:prstGeom>
        </p:spPr>
        <p:txBody>
          <a:bodyPr/>
          <a:lstStyle>
            <a:lvl1pPr eaLnBrk="1" hangingPunct="1">
              <a:defRPr>
                <a:ea typeface="ＭＳ Ｐゴシック" panose="020B0600070205080204" pitchFamily="34" charset="-128"/>
              </a:defRPr>
            </a:lvl1pPr>
          </a:lstStyle>
          <a:p>
            <a:pPr>
              <a:defRPr/>
            </a:pPr>
            <a:endParaRPr lang="en-US"/>
          </a:p>
        </p:txBody>
      </p:sp>
      <p:sp>
        <p:nvSpPr>
          <p:cNvPr id="7" name="Slide Number Placeholder 7">
            <a:extLst>
              <a:ext uri="{FF2B5EF4-FFF2-40B4-BE49-F238E27FC236}">
                <a16:creationId xmlns:a16="http://schemas.microsoft.com/office/drawing/2014/main" id="{4FC2CCBB-5BDD-4011-B925-8F98B0A49099}"/>
              </a:ext>
            </a:extLst>
          </p:cNvPr>
          <p:cNvSpPr>
            <a:spLocks noGrp="1" noChangeArrowheads="1"/>
          </p:cNvSpPr>
          <p:nvPr>
            <p:ph type="sldNum" sz="quarter" idx="12"/>
          </p:nvPr>
        </p:nvSpPr>
        <p:spPr>
          <a:xfrm>
            <a:off x="6553200" y="6245225"/>
            <a:ext cx="2133600"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fld id="{88BA47F3-2F1F-4B39-81A6-A5816A9CC6D0}" type="slidenum">
              <a:rPr lang="en-US" altLang="en-US"/>
              <a:pPr/>
              <a:t>‹#›</a:t>
            </a:fld>
            <a:endParaRPr lang="en-US" altLang="en-US"/>
          </a:p>
        </p:txBody>
      </p:sp>
    </p:spTree>
    <p:extLst>
      <p:ext uri="{BB962C8B-B14F-4D97-AF65-F5344CB8AC3E}">
        <p14:creationId xmlns:p14="http://schemas.microsoft.com/office/powerpoint/2010/main" val="4277593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alphaModFix amt="0"/>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6"/>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2400" y="6132513"/>
            <a:ext cx="1814513" cy="592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29" name="Picture 2" descr="A picture containing clipart&#10;&#10;Description generated with very high confidence"/>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696200" y="6062663"/>
            <a:ext cx="1409700" cy="795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Lst>
  <p:txStyles>
    <p:title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Geneva"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Geneva"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Geneva"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Geneva"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Geneva"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Geneva" charset="0"/>
        </a:defRPr>
      </a:lvl1pPr>
      <a:lvl2pPr marL="742950" indent="-285750" algn="l" rtl="0" eaLnBrk="0" fontAlgn="base" hangingPunct="0">
        <a:spcBef>
          <a:spcPct val="20000"/>
        </a:spcBef>
        <a:spcAft>
          <a:spcPct val="0"/>
        </a:spcAft>
        <a:buChar char="–"/>
        <a:defRPr sz="2800">
          <a:solidFill>
            <a:schemeClr val="tx1"/>
          </a:solidFill>
          <a:latin typeface="+mn-lt"/>
          <a:ea typeface="Geneva" charset="-128"/>
          <a:cs typeface="Geneva" charset="0"/>
        </a:defRPr>
      </a:lvl2pPr>
      <a:lvl3pPr marL="1143000" indent="-228600" algn="l" rtl="0" eaLnBrk="0" fontAlgn="base" hangingPunct="0">
        <a:spcBef>
          <a:spcPct val="20000"/>
        </a:spcBef>
        <a:spcAft>
          <a:spcPct val="0"/>
        </a:spcAft>
        <a:buChar char="•"/>
        <a:defRPr sz="2400">
          <a:solidFill>
            <a:schemeClr val="tx1"/>
          </a:solidFill>
          <a:latin typeface="+mn-lt"/>
          <a:ea typeface="Geneva" charset="-128"/>
          <a:cs typeface="Geneva" charset="0"/>
        </a:defRPr>
      </a:lvl3pPr>
      <a:lvl4pPr marL="1600200" indent="-228600" algn="l" rtl="0" eaLnBrk="0" fontAlgn="base" hangingPunct="0">
        <a:spcBef>
          <a:spcPct val="20000"/>
        </a:spcBef>
        <a:spcAft>
          <a:spcPct val="0"/>
        </a:spcAft>
        <a:buChar char="–"/>
        <a:defRPr sz="2000">
          <a:solidFill>
            <a:schemeClr val="tx1"/>
          </a:solidFill>
          <a:latin typeface="+mn-lt"/>
          <a:ea typeface="Geneva" charset="-128"/>
          <a:cs typeface="Geneva" charset="0"/>
        </a:defRPr>
      </a:lvl4pPr>
      <a:lvl5pPr marL="2057400" indent="-228600" algn="l" rtl="0" eaLnBrk="0" fontAlgn="base" hangingPunct="0">
        <a:spcBef>
          <a:spcPct val="20000"/>
        </a:spcBef>
        <a:spcAft>
          <a:spcPct val="0"/>
        </a:spcAft>
        <a:buChar char="»"/>
        <a:defRPr sz="2000">
          <a:solidFill>
            <a:schemeClr val="tx1"/>
          </a:solidFill>
          <a:latin typeface="+mn-lt"/>
          <a:ea typeface="Geneva" charset="-128"/>
          <a:cs typeface="Geneva"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cardiosource.org/"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professional.heart.or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6">
            <a:extLst>
              <a:ext uri="{FF2B5EF4-FFF2-40B4-BE49-F238E27FC236}">
                <a16:creationId xmlns:a16="http://schemas.microsoft.com/office/drawing/2014/main" id="{1AEE198B-AB0A-4B93-BEBA-4E3955C1AE0D}"/>
              </a:ext>
            </a:extLst>
          </p:cNvPr>
          <p:cNvSpPr>
            <a:spLocks noGrp="1"/>
          </p:cNvSpPr>
          <p:nvPr>
            <p:ph type="title" idx="4294967295"/>
          </p:nvPr>
        </p:nvSpPr>
        <p:spPr>
          <a:xfrm>
            <a:off x="-28575" y="1771084"/>
            <a:ext cx="9144000" cy="1143000"/>
          </a:xfrm>
        </p:spPr>
        <p:txBody>
          <a:bodyPr/>
          <a:lstStyle/>
          <a:p>
            <a:pPr>
              <a:defRPr/>
            </a:pPr>
            <a:r>
              <a:rPr lang="fr-FR" b="1" cap="small" dirty="0"/>
              <a:t>2019 </a:t>
            </a:r>
            <a:r>
              <a:rPr lang="en-US" b="1" dirty="0"/>
              <a:t>AHA/ACC/HRS Focused Update of the 2014 AHA/ACC/HRS Guideline for the Management of Patients With Atrial Fibrillation</a:t>
            </a:r>
            <a:endParaRPr lang="en-US" dirty="0">
              <a:ea typeface="ＭＳ Ｐゴシック" pitchFamily="34" charset="-128"/>
            </a:endParaRPr>
          </a:p>
        </p:txBody>
      </p:sp>
      <p:sp>
        <p:nvSpPr>
          <p:cNvPr id="15363" name="Text Box 3"/>
          <p:cNvSpPr txBox="1">
            <a:spLocks noChangeArrowheads="1"/>
          </p:cNvSpPr>
          <p:nvPr/>
        </p:nvSpPr>
        <p:spPr bwMode="auto">
          <a:xfrm>
            <a:off x="152400" y="4515416"/>
            <a:ext cx="8763000" cy="112338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lgn="ctr">
              <a:buFontTx/>
              <a:buNone/>
            </a:pPr>
            <a:r>
              <a:rPr lang="en-US" altLang="en-US" sz="2000" b="1" i="1" dirty="0"/>
              <a:t>Developed in Collaboration With the Society of Thoracic Surgeons</a:t>
            </a:r>
            <a:endParaRPr lang="en-US" altLang="en-US" sz="2000" dirty="0"/>
          </a:p>
          <a:p>
            <a:pPr algn="ctr" eaLnBrk="1" hangingPunct="1">
              <a:spcBef>
                <a:spcPct val="0"/>
              </a:spcBef>
              <a:buFontTx/>
              <a:buNone/>
            </a:pPr>
            <a:endParaRPr lang="en-US" altLang="en-US" sz="1200" dirty="0">
              <a:solidFill>
                <a:schemeClr val="accent2"/>
              </a:solidFill>
            </a:endParaRPr>
          </a:p>
          <a:p>
            <a:pPr algn="ctr" eaLnBrk="1" hangingPunct="1">
              <a:spcBef>
                <a:spcPct val="0"/>
              </a:spcBef>
              <a:buFontTx/>
              <a:buNone/>
            </a:pPr>
            <a:endParaRPr lang="en-US" altLang="en-US" sz="1200" dirty="0">
              <a:solidFill>
                <a:schemeClr val="accent2"/>
              </a:solidFill>
            </a:endParaRPr>
          </a:p>
          <a:p>
            <a:pPr algn="ctr" eaLnBrk="1" hangingPunct="1">
              <a:spcBef>
                <a:spcPct val="0"/>
              </a:spcBef>
              <a:buFontTx/>
              <a:buNone/>
            </a:pPr>
            <a:r>
              <a:rPr lang="en-US" altLang="en-US" sz="1100" dirty="0"/>
              <a:t>© American College of Cardiology Foundation and American Heart Association</a:t>
            </a:r>
          </a:p>
          <a:p>
            <a:pPr eaLnBrk="1" hangingPunct="1">
              <a:spcBef>
                <a:spcPct val="0"/>
              </a:spcBef>
              <a:buFontTx/>
              <a:buNone/>
            </a:pPr>
            <a:endParaRPr lang="en-US" altLang="en-US" sz="1200" dirty="0">
              <a:solidFill>
                <a:schemeClr val="accent2"/>
              </a:solidFill>
              <a:latin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E0C449AA-ED76-4588-BB9E-5775AB642A0A}"/>
              </a:ext>
            </a:extLst>
          </p:cNvPr>
          <p:cNvGraphicFramePr>
            <a:graphicFrameLocks noGrp="1"/>
          </p:cNvGraphicFramePr>
          <p:nvPr>
            <p:extLst>
              <p:ext uri="{D42A27DB-BD31-4B8C-83A1-F6EECF244321}">
                <p14:modId xmlns:p14="http://schemas.microsoft.com/office/powerpoint/2010/main" val="3907837071"/>
              </p:ext>
            </p:extLst>
          </p:nvPr>
        </p:nvGraphicFramePr>
        <p:xfrm>
          <a:off x="457200" y="2095500"/>
          <a:ext cx="8229600" cy="2667000"/>
        </p:xfrm>
        <a:graphic>
          <a:graphicData uri="http://schemas.openxmlformats.org/drawingml/2006/table">
            <a:tbl>
              <a:tblPr firstRow="1" firstCol="1" bandRow="1"/>
              <a:tblGrid>
                <a:gridCol w="969898">
                  <a:extLst>
                    <a:ext uri="{9D8B030D-6E8A-4147-A177-3AD203B41FA5}">
                      <a16:colId xmlns:a16="http://schemas.microsoft.com/office/drawing/2014/main" val="2020961282"/>
                    </a:ext>
                  </a:extLst>
                </a:gridCol>
                <a:gridCol w="783230">
                  <a:extLst>
                    <a:ext uri="{9D8B030D-6E8A-4147-A177-3AD203B41FA5}">
                      <a16:colId xmlns:a16="http://schemas.microsoft.com/office/drawing/2014/main" val="3383222909"/>
                    </a:ext>
                  </a:extLst>
                </a:gridCol>
                <a:gridCol w="6476472">
                  <a:extLst>
                    <a:ext uri="{9D8B030D-6E8A-4147-A177-3AD203B41FA5}">
                      <a16:colId xmlns:a16="http://schemas.microsoft.com/office/drawing/2014/main" val="1799894246"/>
                    </a:ext>
                  </a:extLst>
                </a:gridCol>
              </a:tblGrid>
              <a:tr h="747808">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73564690"/>
                  </a:ext>
                </a:extLst>
              </a:tr>
              <a:tr h="383839">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COR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0773741"/>
                  </a:ext>
                </a:extLst>
              </a:tr>
              <a:tr h="1535353">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AF who have mechanical heart valves, warfarin is recommended.</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information is included in the supportive text.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8417565"/>
                  </a:ext>
                </a:extLst>
              </a:tr>
            </a:tbl>
          </a:graphicData>
        </a:graphic>
      </p:graphicFrame>
    </p:spTree>
    <p:extLst>
      <p:ext uri="{BB962C8B-B14F-4D97-AF65-F5344CB8AC3E}">
        <p14:creationId xmlns:p14="http://schemas.microsoft.com/office/powerpoint/2010/main" val="2773531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C357CCD4-59A7-4224-BFAA-2A4F192A03CD}"/>
              </a:ext>
            </a:extLst>
          </p:cNvPr>
          <p:cNvGraphicFramePr>
            <a:graphicFrameLocks noGrp="1"/>
          </p:cNvGraphicFramePr>
          <p:nvPr>
            <p:extLst>
              <p:ext uri="{D42A27DB-BD31-4B8C-83A1-F6EECF244321}">
                <p14:modId xmlns:p14="http://schemas.microsoft.com/office/powerpoint/2010/main" val="2120922775"/>
              </p:ext>
            </p:extLst>
          </p:nvPr>
        </p:nvGraphicFramePr>
        <p:xfrm>
          <a:off x="419100" y="1905000"/>
          <a:ext cx="8305799" cy="3311236"/>
        </p:xfrm>
        <a:graphic>
          <a:graphicData uri="http://schemas.openxmlformats.org/drawingml/2006/table">
            <a:tbl>
              <a:tblPr firstRow="1" firstCol="1" bandRow="1"/>
              <a:tblGrid>
                <a:gridCol w="903342">
                  <a:extLst>
                    <a:ext uri="{9D8B030D-6E8A-4147-A177-3AD203B41FA5}">
                      <a16:colId xmlns:a16="http://schemas.microsoft.com/office/drawing/2014/main" val="3719039625"/>
                    </a:ext>
                  </a:extLst>
                </a:gridCol>
                <a:gridCol w="798632">
                  <a:extLst>
                    <a:ext uri="{9D8B030D-6E8A-4147-A177-3AD203B41FA5}">
                      <a16:colId xmlns:a16="http://schemas.microsoft.com/office/drawing/2014/main" val="1459235041"/>
                    </a:ext>
                  </a:extLst>
                </a:gridCol>
                <a:gridCol w="6603825">
                  <a:extLst>
                    <a:ext uri="{9D8B030D-6E8A-4147-A177-3AD203B41FA5}">
                      <a16:colId xmlns:a16="http://schemas.microsoft.com/office/drawing/2014/main" val="2100897580"/>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65560016"/>
                  </a:ext>
                </a:extLst>
              </a:tr>
              <a:tr h="353291">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153937"/>
                  </a:ext>
                </a:extLst>
              </a:tr>
              <a:tr h="2119745">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Selection of anticoagulant therapy should be based on the risk of thromboembolism, irrespective of whether the AF pattern is paroxysmal, persistent, or permanent.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8244006"/>
                  </a:ext>
                </a:extLst>
              </a:tr>
            </a:tbl>
          </a:graphicData>
        </a:graphic>
      </p:graphicFrame>
    </p:spTree>
    <p:extLst>
      <p:ext uri="{BB962C8B-B14F-4D97-AF65-F5344CB8AC3E}">
        <p14:creationId xmlns:p14="http://schemas.microsoft.com/office/powerpoint/2010/main" val="1014619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C8F05AE4-AEBB-43D6-A8F0-F2A5456BF591}"/>
              </a:ext>
            </a:extLst>
          </p:cNvPr>
          <p:cNvGraphicFramePr>
            <a:graphicFrameLocks noGrp="1"/>
          </p:cNvGraphicFramePr>
          <p:nvPr>
            <p:extLst>
              <p:ext uri="{D42A27DB-BD31-4B8C-83A1-F6EECF244321}">
                <p14:modId xmlns:p14="http://schemas.microsoft.com/office/powerpoint/2010/main" val="719546951"/>
              </p:ext>
            </p:extLst>
          </p:nvPr>
        </p:nvGraphicFramePr>
        <p:xfrm>
          <a:off x="381000" y="1828419"/>
          <a:ext cx="8001000" cy="3201162"/>
        </p:xfrm>
        <a:graphic>
          <a:graphicData uri="http://schemas.openxmlformats.org/drawingml/2006/table">
            <a:tbl>
              <a:tblPr firstRow="1" firstCol="1" bandRow="1"/>
              <a:tblGrid>
                <a:gridCol w="870192">
                  <a:extLst>
                    <a:ext uri="{9D8B030D-6E8A-4147-A177-3AD203B41FA5}">
                      <a16:colId xmlns:a16="http://schemas.microsoft.com/office/drawing/2014/main" val="177601285"/>
                    </a:ext>
                  </a:extLst>
                </a:gridCol>
                <a:gridCol w="769325">
                  <a:extLst>
                    <a:ext uri="{9D8B030D-6E8A-4147-A177-3AD203B41FA5}">
                      <a16:colId xmlns:a16="http://schemas.microsoft.com/office/drawing/2014/main" val="3639465315"/>
                    </a:ext>
                  </a:extLst>
                </a:gridCol>
                <a:gridCol w="6361483">
                  <a:extLst>
                    <a:ext uri="{9D8B030D-6E8A-4147-A177-3AD203B41FA5}">
                      <a16:colId xmlns:a16="http://schemas.microsoft.com/office/drawing/2014/main" val="555770830"/>
                    </a:ext>
                  </a:extLst>
                </a:gridCol>
              </a:tblGrid>
              <a:tr h="768096">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31878953"/>
                  </a:ext>
                </a:extLst>
              </a:tr>
              <a:tr h="304038">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7548634"/>
                  </a:ext>
                </a:extLst>
              </a:tr>
              <a:tr h="2128266">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Renal function and hepatic function should be evaluated before initiation of a NOAC and should be reevaluated at least annually.</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Evaluation of hepatic function was added. LOE was updated from B to B-NR. New evidence was added.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7967438"/>
                  </a:ext>
                </a:extLst>
              </a:tr>
            </a:tbl>
          </a:graphicData>
        </a:graphic>
      </p:graphicFrame>
    </p:spTree>
    <p:extLst>
      <p:ext uri="{BB962C8B-B14F-4D97-AF65-F5344CB8AC3E}">
        <p14:creationId xmlns:p14="http://schemas.microsoft.com/office/powerpoint/2010/main" val="2255930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D52B2DC7-1519-488E-838B-0FB01EEAD87A}"/>
              </a:ext>
            </a:extLst>
          </p:cNvPr>
          <p:cNvGraphicFramePr>
            <a:graphicFrameLocks noGrp="1"/>
          </p:cNvGraphicFramePr>
          <p:nvPr>
            <p:extLst>
              <p:ext uri="{D42A27DB-BD31-4B8C-83A1-F6EECF244321}">
                <p14:modId xmlns:p14="http://schemas.microsoft.com/office/powerpoint/2010/main" val="1760652292"/>
              </p:ext>
            </p:extLst>
          </p:nvPr>
        </p:nvGraphicFramePr>
        <p:xfrm>
          <a:off x="457200" y="1638299"/>
          <a:ext cx="8229600" cy="3581401"/>
        </p:xfrm>
        <a:graphic>
          <a:graphicData uri="http://schemas.openxmlformats.org/drawingml/2006/table">
            <a:tbl>
              <a:tblPr firstRow="1" firstCol="1" bandRow="1"/>
              <a:tblGrid>
                <a:gridCol w="895056">
                  <a:extLst>
                    <a:ext uri="{9D8B030D-6E8A-4147-A177-3AD203B41FA5}">
                      <a16:colId xmlns:a16="http://schemas.microsoft.com/office/drawing/2014/main" val="492929442"/>
                    </a:ext>
                  </a:extLst>
                </a:gridCol>
                <a:gridCol w="791305">
                  <a:extLst>
                    <a:ext uri="{9D8B030D-6E8A-4147-A177-3AD203B41FA5}">
                      <a16:colId xmlns:a16="http://schemas.microsoft.com/office/drawing/2014/main" val="1892925164"/>
                    </a:ext>
                  </a:extLst>
                </a:gridCol>
                <a:gridCol w="6543239">
                  <a:extLst>
                    <a:ext uri="{9D8B030D-6E8A-4147-A177-3AD203B41FA5}">
                      <a16:colId xmlns:a16="http://schemas.microsoft.com/office/drawing/2014/main" val="678608108"/>
                    </a:ext>
                  </a:extLst>
                </a:gridCol>
              </a:tblGrid>
              <a:tr h="632012">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0394290"/>
                  </a:ext>
                </a:extLst>
              </a:tr>
              <a:tr h="421342">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COR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1069933"/>
                  </a:ext>
                </a:extLst>
              </a:tr>
              <a:tr h="2528047">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96850" marR="0" indent="-254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In patients with AF, anticoagulant therapy should be individualized on the basis of shared decision-making after discussion of the absolute risks and relative risks of stroke and bleeding, as well as the patient’s values and preferences.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96850" marR="0" indent="-19685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9659404"/>
                  </a:ext>
                </a:extLst>
              </a:tr>
            </a:tbl>
          </a:graphicData>
        </a:graphic>
      </p:graphicFrame>
    </p:spTree>
    <p:extLst>
      <p:ext uri="{BB962C8B-B14F-4D97-AF65-F5344CB8AC3E}">
        <p14:creationId xmlns:p14="http://schemas.microsoft.com/office/powerpoint/2010/main" val="5818334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4CF34303-0821-4539-ADF7-560B27B05723}"/>
              </a:ext>
            </a:extLst>
          </p:cNvPr>
          <p:cNvGraphicFramePr>
            <a:graphicFrameLocks noGrp="1"/>
          </p:cNvGraphicFramePr>
          <p:nvPr>
            <p:extLst>
              <p:ext uri="{D42A27DB-BD31-4B8C-83A1-F6EECF244321}">
                <p14:modId xmlns:p14="http://schemas.microsoft.com/office/powerpoint/2010/main" val="3667962912"/>
              </p:ext>
            </p:extLst>
          </p:nvPr>
        </p:nvGraphicFramePr>
        <p:xfrm>
          <a:off x="457200" y="2011680"/>
          <a:ext cx="8229600" cy="2834640"/>
        </p:xfrm>
        <a:graphic>
          <a:graphicData uri="http://schemas.openxmlformats.org/drawingml/2006/table">
            <a:tbl>
              <a:tblPr firstRow="1" firstCol="1" bandRow="1"/>
              <a:tblGrid>
                <a:gridCol w="895055">
                  <a:extLst>
                    <a:ext uri="{9D8B030D-6E8A-4147-A177-3AD203B41FA5}">
                      <a16:colId xmlns:a16="http://schemas.microsoft.com/office/drawing/2014/main" val="4083380679"/>
                    </a:ext>
                  </a:extLst>
                </a:gridCol>
                <a:gridCol w="791305">
                  <a:extLst>
                    <a:ext uri="{9D8B030D-6E8A-4147-A177-3AD203B41FA5}">
                      <a16:colId xmlns:a16="http://schemas.microsoft.com/office/drawing/2014/main" val="2016390982"/>
                    </a:ext>
                  </a:extLst>
                </a:gridCol>
                <a:gridCol w="6543240">
                  <a:extLst>
                    <a:ext uri="{9D8B030D-6E8A-4147-A177-3AD203B41FA5}">
                      <a16:colId xmlns:a16="http://schemas.microsoft.com/office/drawing/2014/main" val="2992485036"/>
                    </a:ext>
                  </a:extLst>
                </a:gridCol>
              </a:tblGrid>
              <a:tr h="100584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0358640"/>
                  </a:ext>
                </a:extLst>
              </a:tr>
              <a:tr h="251460">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8933070"/>
                  </a:ext>
                </a:extLst>
              </a:tr>
              <a:tr h="1257300">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atrial flutter, anticoagulant therapy is recommended according to the same risk profile used for AF</a:t>
                      </a:r>
                      <a:r>
                        <a:rPr lang="en-US" sz="2000" dirty="0">
                          <a:effectLst/>
                          <a:latin typeface="Calibri" panose="020F0502020204030204" pitchFamily="34" charset="0"/>
                          <a:ea typeface="Times New Roman" panose="02020603050405020304" pitchFamily="18" charset="0"/>
                          <a:cs typeface="Calibri" panose="020F0502020204030204" pitchFamily="34" charset="0"/>
                        </a:rPr>
                        <a:t>.</a:t>
                      </a:r>
                    </a:p>
                    <a:p>
                      <a:pPr marL="182880" marR="0" indent="-18288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541749"/>
                  </a:ext>
                </a:extLst>
              </a:tr>
            </a:tbl>
          </a:graphicData>
        </a:graphic>
      </p:graphicFrame>
    </p:spTree>
    <p:extLst>
      <p:ext uri="{BB962C8B-B14F-4D97-AF65-F5344CB8AC3E}">
        <p14:creationId xmlns:p14="http://schemas.microsoft.com/office/powerpoint/2010/main" val="27326545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1C51E019-ADF9-44C4-98FA-61023E383075}"/>
              </a:ext>
            </a:extLst>
          </p:cNvPr>
          <p:cNvGraphicFramePr>
            <a:graphicFrameLocks noGrp="1"/>
          </p:cNvGraphicFramePr>
          <p:nvPr>
            <p:extLst>
              <p:ext uri="{D42A27DB-BD31-4B8C-83A1-F6EECF244321}">
                <p14:modId xmlns:p14="http://schemas.microsoft.com/office/powerpoint/2010/main" val="2355345626"/>
              </p:ext>
            </p:extLst>
          </p:nvPr>
        </p:nvGraphicFramePr>
        <p:xfrm>
          <a:off x="457200" y="1981200"/>
          <a:ext cx="8229600" cy="2895600"/>
        </p:xfrm>
        <a:graphic>
          <a:graphicData uri="http://schemas.openxmlformats.org/drawingml/2006/table">
            <a:tbl>
              <a:tblPr firstRow="1" firstCol="1" bandRow="1"/>
              <a:tblGrid>
                <a:gridCol w="895054">
                  <a:extLst>
                    <a:ext uri="{9D8B030D-6E8A-4147-A177-3AD203B41FA5}">
                      <a16:colId xmlns:a16="http://schemas.microsoft.com/office/drawing/2014/main" val="4237734835"/>
                    </a:ext>
                  </a:extLst>
                </a:gridCol>
                <a:gridCol w="791306">
                  <a:extLst>
                    <a:ext uri="{9D8B030D-6E8A-4147-A177-3AD203B41FA5}">
                      <a16:colId xmlns:a16="http://schemas.microsoft.com/office/drawing/2014/main" val="4210471974"/>
                    </a:ext>
                  </a:extLst>
                </a:gridCol>
                <a:gridCol w="6543240">
                  <a:extLst>
                    <a:ext uri="{9D8B030D-6E8A-4147-A177-3AD203B41FA5}">
                      <a16:colId xmlns:a16="http://schemas.microsoft.com/office/drawing/2014/main" val="379470331"/>
                    </a:ext>
                  </a:extLst>
                </a:gridCol>
              </a:tblGrid>
              <a:tr h="692426">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30664182"/>
                  </a:ext>
                </a:extLst>
              </a:tr>
              <a:tr h="314739">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9763190"/>
                  </a:ext>
                </a:extLst>
              </a:tr>
              <a:tr h="1888435">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254000" marR="0" indent="-254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Reevaluation of the need for and choice of anticoagulant therapy at periodic intervals is recommended to reassess stroke and bleeding risks.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254000" marR="0" indent="-25400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1915236"/>
                  </a:ext>
                </a:extLst>
              </a:tr>
            </a:tbl>
          </a:graphicData>
        </a:graphic>
      </p:graphicFrame>
    </p:spTree>
    <p:extLst>
      <p:ext uri="{BB962C8B-B14F-4D97-AF65-F5344CB8AC3E}">
        <p14:creationId xmlns:p14="http://schemas.microsoft.com/office/powerpoint/2010/main" val="1402697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167314F4-9408-440C-B0C3-6EDF0A121B67}"/>
              </a:ext>
            </a:extLst>
          </p:cNvPr>
          <p:cNvGraphicFramePr>
            <a:graphicFrameLocks noGrp="1"/>
          </p:cNvGraphicFramePr>
          <p:nvPr>
            <p:extLst>
              <p:ext uri="{D42A27DB-BD31-4B8C-83A1-F6EECF244321}">
                <p14:modId xmlns:p14="http://schemas.microsoft.com/office/powerpoint/2010/main" val="3256385939"/>
              </p:ext>
            </p:extLst>
          </p:nvPr>
        </p:nvGraphicFramePr>
        <p:xfrm>
          <a:off x="457200" y="1752600"/>
          <a:ext cx="8229600" cy="3886200"/>
        </p:xfrm>
        <a:graphic>
          <a:graphicData uri="http://schemas.openxmlformats.org/drawingml/2006/table">
            <a:tbl>
              <a:tblPr firstRow="1" firstCol="1" bandRow="1"/>
              <a:tblGrid>
                <a:gridCol w="895055">
                  <a:extLst>
                    <a:ext uri="{9D8B030D-6E8A-4147-A177-3AD203B41FA5}">
                      <a16:colId xmlns:a16="http://schemas.microsoft.com/office/drawing/2014/main" val="3086868895"/>
                    </a:ext>
                  </a:extLst>
                </a:gridCol>
                <a:gridCol w="791306">
                  <a:extLst>
                    <a:ext uri="{9D8B030D-6E8A-4147-A177-3AD203B41FA5}">
                      <a16:colId xmlns:a16="http://schemas.microsoft.com/office/drawing/2014/main" val="2983857245"/>
                    </a:ext>
                  </a:extLst>
                </a:gridCol>
                <a:gridCol w="6543239">
                  <a:extLst>
                    <a:ext uri="{9D8B030D-6E8A-4147-A177-3AD203B41FA5}">
                      <a16:colId xmlns:a16="http://schemas.microsoft.com/office/drawing/2014/main" val="420157476"/>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16397676"/>
                  </a:ext>
                </a:extLst>
              </a:tr>
              <a:tr h="277586">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149173"/>
                  </a:ext>
                </a:extLst>
              </a:tr>
              <a:tr h="2498271">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C-EO</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327025" marR="52705" indent="-41275"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For patients with AF (except with moderate-to-severe mitral stenosis or a mechanical heart valve) who are unable to maintain a therapeutic INR level with warfarin, use of a NOAC is recommended.</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328295" marR="52705" indent="-273685"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Exclusion criteria are now defined as </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moderate-to-severe mitral stenosis or a mechanical heart valve,</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and this recommendation has been changed in response to the approval of </a:t>
                      </a:r>
                      <a:r>
                        <a:rPr lang="en-US" sz="2000" dirty="0" err="1">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edoxaban</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9178873"/>
                  </a:ext>
                </a:extLst>
              </a:tr>
            </a:tbl>
          </a:graphicData>
        </a:graphic>
      </p:graphicFrame>
    </p:spTree>
    <p:extLst>
      <p:ext uri="{BB962C8B-B14F-4D97-AF65-F5344CB8AC3E}">
        <p14:creationId xmlns:p14="http://schemas.microsoft.com/office/powerpoint/2010/main" val="1368422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A1ED37CD-1310-41B9-861D-F9A478113F3D}"/>
              </a:ext>
            </a:extLst>
          </p:cNvPr>
          <p:cNvGraphicFramePr>
            <a:graphicFrameLocks noGrp="1"/>
          </p:cNvGraphicFramePr>
          <p:nvPr>
            <p:extLst>
              <p:ext uri="{D42A27DB-BD31-4B8C-83A1-F6EECF244321}">
                <p14:modId xmlns:p14="http://schemas.microsoft.com/office/powerpoint/2010/main" val="1554969773"/>
              </p:ext>
            </p:extLst>
          </p:nvPr>
        </p:nvGraphicFramePr>
        <p:xfrm>
          <a:off x="457200" y="1524000"/>
          <a:ext cx="8229600" cy="4209162"/>
        </p:xfrm>
        <a:graphic>
          <a:graphicData uri="http://schemas.openxmlformats.org/drawingml/2006/table">
            <a:tbl>
              <a:tblPr firstRow="1" firstCol="1" bandRow="1"/>
              <a:tblGrid>
                <a:gridCol w="895055">
                  <a:extLst>
                    <a:ext uri="{9D8B030D-6E8A-4147-A177-3AD203B41FA5}">
                      <a16:colId xmlns:a16="http://schemas.microsoft.com/office/drawing/2014/main" val="3209679278"/>
                    </a:ext>
                  </a:extLst>
                </a:gridCol>
                <a:gridCol w="791306">
                  <a:extLst>
                    <a:ext uri="{9D8B030D-6E8A-4147-A177-3AD203B41FA5}">
                      <a16:colId xmlns:a16="http://schemas.microsoft.com/office/drawing/2014/main" val="907014377"/>
                    </a:ext>
                  </a:extLst>
                </a:gridCol>
                <a:gridCol w="6543239">
                  <a:extLst>
                    <a:ext uri="{9D8B030D-6E8A-4147-A177-3AD203B41FA5}">
                      <a16:colId xmlns:a16="http://schemas.microsoft.com/office/drawing/2014/main" val="943036708"/>
                    </a:ext>
                  </a:extLst>
                </a:gridCol>
              </a:tblGrid>
              <a:tr h="88163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rPr>
                        <a:t>Recommendations for Selecting an Anticoagulant Regimen—Balancing Risks and Benefits</a:t>
                      </a:r>
                      <a:endParaRPr lang="en-US" sz="2000" dirty="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769533239"/>
                  </a:ext>
                </a:extLst>
              </a:tr>
              <a:tr h="286638">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COR</a:t>
                      </a:r>
                      <a:endParaRPr lang="en-US" sz="200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LOE</a:t>
                      </a:r>
                      <a:endParaRPr lang="en-US" sz="200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Recommendations</a:t>
                      </a:r>
                      <a:endParaRPr lang="en-US" sz="200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4621688"/>
                  </a:ext>
                </a:extLst>
              </a:tr>
              <a:tr h="3022732">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IIa</a:t>
                      </a:r>
                      <a:endParaRPr lang="en-US" sz="2000" dirty="0">
                        <a:effectLst/>
                        <a:latin typeface="Times New Roman" panose="02020603050405020304" pitchFamily="18" charset="0"/>
                        <a:ea typeface="Times New Roman" panose="02020603050405020304" pitchFamily="18"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B</a:t>
                      </a:r>
                      <a:endParaRPr lang="en-US" sz="2000" dirty="0">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327025" marR="50800" indent="-41275" algn="just">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For patients with AF (except with moderate-to-severe mitral stenosis or a mechanical heart valve) and a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 score of 0 in men or 1 in women, it is reasonable to omit anticoagulant therapy.</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328295" marR="50800" indent="-285750" algn="just">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Exclusion criteria are now defined as moderate-to-severe mitral stenosis or a mechanical heart valve. (Section 4.1. in the 2014 AF Guideline)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0251106"/>
                  </a:ext>
                </a:extLst>
              </a:tr>
            </a:tbl>
          </a:graphicData>
        </a:graphic>
      </p:graphicFrame>
    </p:spTree>
    <p:extLst>
      <p:ext uri="{BB962C8B-B14F-4D97-AF65-F5344CB8AC3E}">
        <p14:creationId xmlns:p14="http://schemas.microsoft.com/office/powerpoint/2010/main" val="1019364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1A35A480-1238-4C5D-87D7-C6494C072346}"/>
              </a:ext>
            </a:extLst>
          </p:cNvPr>
          <p:cNvGraphicFramePr>
            <a:graphicFrameLocks noGrp="1"/>
          </p:cNvGraphicFramePr>
          <p:nvPr>
            <p:extLst>
              <p:ext uri="{D42A27DB-BD31-4B8C-83A1-F6EECF244321}">
                <p14:modId xmlns:p14="http://schemas.microsoft.com/office/powerpoint/2010/main" val="3862178586"/>
              </p:ext>
            </p:extLst>
          </p:nvPr>
        </p:nvGraphicFramePr>
        <p:xfrm>
          <a:off x="457200" y="1600200"/>
          <a:ext cx="8229600" cy="4129088"/>
        </p:xfrm>
        <a:graphic>
          <a:graphicData uri="http://schemas.openxmlformats.org/drawingml/2006/table">
            <a:tbl>
              <a:tblPr firstRow="1" firstCol="1" bandRow="1"/>
              <a:tblGrid>
                <a:gridCol w="895055">
                  <a:extLst>
                    <a:ext uri="{9D8B030D-6E8A-4147-A177-3AD203B41FA5}">
                      <a16:colId xmlns:a16="http://schemas.microsoft.com/office/drawing/2014/main" val="4226331454"/>
                    </a:ext>
                  </a:extLst>
                </a:gridCol>
                <a:gridCol w="791305">
                  <a:extLst>
                    <a:ext uri="{9D8B030D-6E8A-4147-A177-3AD203B41FA5}">
                      <a16:colId xmlns:a16="http://schemas.microsoft.com/office/drawing/2014/main" val="1400837567"/>
                    </a:ext>
                  </a:extLst>
                </a:gridCol>
                <a:gridCol w="6543240">
                  <a:extLst>
                    <a:ext uri="{9D8B030D-6E8A-4147-A177-3AD203B41FA5}">
                      <a16:colId xmlns:a16="http://schemas.microsoft.com/office/drawing/2014/main" val="2055636290"/>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00646657"/>
                  </a:ext>
                </a:extLst>
              </a:tr>
              <a:tr h="271463">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5351721"/>
                  </a:ext>
                </a:extLst>
              </a:tr>
              <a:tr h="2986088">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327025" marR="0" indent="15875"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AF who have a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 score of 2 or greater in men or 3 or greater in women and who have end-stage chronic kidney disease (CKD; creatinine clearance [CrCl] &lt;15 mL/min) or are on dialysis, it might be reasonable to prescribe warfarin (INR 2.0 to 3.0) or apixaban for oral anticoagulation.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328295" marR="0" indent="-28575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 evidence has been added. LOE was updated from B to B-NR. (Section 4.1. in the 2014 AF Guideline)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4028127"/>
                  </a:ext>
                </a:extLst>
              </a:tr>
            </a:tbl>
          </a:graphicData>
        </a:graphic>
      </p:graphicFrame>
    </p:spTree>
    <p:extLst>
      <p:ext uri="{BB962C8B-B14F-4D97-AF65-F5344CB8AC3E}">
        <p14:creationId xmlns:p14="http://schemas.microsoft.com/office/powerpoint/2010/main" val="40247839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69B5D9EB-19DC-4E2B-837A-1906549873C2}"/>
              </a:ext>
            </a:extLst>
          </p:cNvPr>
          <p:cNvGraphicFramePr>
            <a:graphicFrameLocks noGrp="1"/>
          </p:cNvGraphicFramePr>
          <p:nvPr>
            <p:extLst>
              <p:ext uri="{D42A27DB-BD31-4B8C-83A1-F6EECF244321}">
                <p14:modId xmlns:p14="http://schemas.microsoft.com/office/powerpoint/2010/main" val="3634585128"/>
              </p:ext>
            </p:extLst>
          </p:nvPr>
        </p:nvGraphicFramePr>
        <p:xfrm>
          <a:off x="457200" y="1447800"/>
          <a:ext cx="8229600" cy="4564817"/>
        </p:xfrm>
        <a:graphic>
          <a:graphicData uri="http://schemas.openxmlformats.org/drawingml/2006/table">
            <a:tbl>
              <a:tblPr firstRow="1" firstCol="1" bandRow="1"/>
              <a:tblGrid>
                <a:gridCol w="895056">
                  <a:extLst>
                    <a:ext uri="{9D8B030D-6E8A-4147-A177-3AD203B41FA5}">
                      <a16:colId xmlns:a16="http://schemas.microsoft.com/office/drawing/2014/main" val="2309254547"/>
                    </a:ext>
                  </a:extLst>
                </a:gridCol>
                <a:gridCol w="791306">
                  <a:extLst>
                    <a:ext uri="{9D8B030D-6E8A-4147-A177-3AD203B41FA5}">
                      <a16:colId xmlns:a16="http://schemas.microsoft.com/office/drawing/2014/main" val="1247267483"/>
                    </a:ext>
                  </a:extLst>
                </a:gridCol>
                <a:gridCol w="6543238">
                  <a:extLst>
                    <a:ext uri="{9D8B030D-6E8A-4147-A177-3AD203B41FA5}">
                      <a16:colId xmlns:a16="http://schemas.microsoft.com/office/drawing/2014/main" val="3089769814"/>
                    </a:ext>
                  </a:extLst>
                </a:gridCol>
              </a:tblGrid>
              <a:tr h="724337">
                <a:tc gridSpan="3">
                  <a:txBody>
                    <a:bodyPr/>
                    <a:lstStyle/>
                    <a:p>
                      <a:pPr marL="0" marR="0" algn="ctr">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63848477"/>
                  </a:ext>
                </a:extLst>
              </a:tr>
              <a:tr h="269753">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6366056"/>
                  </a:ext>
                </a:extLst>
              </a:tr>
              <a:tr h="3506790">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327025" marR="48260" indent="15875" algn="l">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For patients with AF (except with moderate-to-severe mitral stenosis or a mechanical heart valve) and moderate-to-severe CKD (serum creatinine ≥1.5 mg/dL [apixaban], CrCl 15 to 30 mL/min [dabigatran], CrCl </a:t>
                      </a:r>
                      <a:r>
                        <a:rPr lang="en-US" sz="1800" b="1" u="sng" dirty="0">
                          <a:effectLst/>
                          <a:latin typeface="Calibri" panose="020F0502020204030204" pitchFamily="34" charset="0"/>
                          <a:ea typeface="Times New Roman" panose="02020603050405020304" pitchFamily="18" charset="0"/>
                          <a:cs typeface="Calibri" panose="020F0502020204030204" pitchFamily="34" charset="0"/>
                        </a:rPr>
                        <a:t>&lt;</a:t>
                      </a:r>
                      <a:r>
                        <a:rPr lang="en-US" sz="1800" b="1" dirty="0">
                          <a:effectLst/>
                          <a:latin typeface="Calibri" panose="020F0502020204030204" pitchFamily="34" charset="0"/>
                          <a:ea typeface="Times New Roman" panose="02020603050405020304" pitchFamily="18" charset="0"/>
                          <a:cs typeface="Calibri" panose="020F0502020204030204" pitchFamily="34" charset="0"/>
                        </a:rPr>
                        <a:t>50 mL/min [rivaroxaban], or CrCl 15 to 50 mL/min [</a:t>
                      </a:r>
                      <a:r>
                        <a:rPr lang="en-US" sz="1800" b="1" dirty="0" err="1">
                          <a:effectLst/>
                          <a:latin typeface="Calibri" panose="020F0502020204030204" pitchFamily="34" charset="0"/>
                          <a:ea typeface="Times New Roman" panose="02020603050405020304" pitchFamily="18" charset="0"/>
                          <a:cs typeface="Calibri" panose="020F0502020204030204" pitchFamily="34" charset="0"/>
                        </a:rPr>
                        <a:t>edoxaban</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with an elevated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score, treatment with reduced doses of direct thrombin or factor </a:t>
                      </a:r>
                      <a:r>
                        <a:rPr lang="en-US" sz="1800" b="1" dirty="0" err="1">
                          <a:effectLst/>
                          <a:latin typeface="Calibri" panose="020F0502020204030204" pitchFamily="34" charset="0"/>
                          <a:ea typeface="Times New Roman" panose="02020603050405020304" pitchFamily="18" charset="0"/>
                          <a:cs typeface="Calibri" panose="020F0502020204030204" pitchFamily="34" charset="0"/>
                        </a:rPr>
                        <a:t>Xa</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inhibitors may be considered (e.g., dabigatran, rivaroxaban, apixaban, or </a:t>
                      </a:r>
                      <a:r>
                        <a:rPr lang="en-US" sz="1800" b="1" dirty="0" err="1">
                          <a:effectLst/>
                          <a:latin typeface="Calibri" panose="020F0502020204030204" pitchFamily="34" charset="0"/>
                          <a:ea typeface="Times New Roman" panose="02020603050405020304" pitchFamily="18" charset="0"/>
                          <a:cs typeface="Calibri" panose="020F0502020204030204" pitchFamily="34" charset="0"/>
                        </a:rPr>
                        <a:t>edoxaban</a:t>
                      </a:r>
                      <a:r>
                        <a:rPr lang="en-US" sz="1800" b="1" dirty="0">
                          <a:effectLst/>
                          <a:latin typeface="Calibri" panose="020F0502020204030204" pitchFamily="34" charset="0"/>
                          <a:ea typeface="Times New Roman" panose="02020603050405020304" pitchFamily="18" charset="0"/>
                          <a:cs typeface="Calibri" panose="020F0502020204030204" pitchFamily="34" charset="0"/>
                        </a:rPr>
                        <a:t>).</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328295" marR="0" indent="-285750" algn="l">
                        <a:spcBef>
                          <a:spcPts val="0"/>
                        </a:spcBef>
                        <a:spcAft>
                          <a:spcPts val="0"/>
                        </a:spcAft>
                      </a:pPr>
                      <a:r>
                        <a:rPr lang="en-US" sz="18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18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Exclusion criteria are now defined as </a:t>
                      </a:r>
                      <a:r>
                        <a:rPr lang="en-US" sz="18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moderate-to-severe mitral stenosis or a mechanical heart valve,</a:t>
                      </a:r>
                      <a:r>
                        <a:rPr lang="en-U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and this recommendation has been changed in response to the approval of </a:t>
                      </a:r>
                      <a:r>
                        <a:rPr lang="en-US" sz="1800" dirty="0" err="1">
                          <a:solidFill>
                            <a:srgbClr val="C00000"/>
                          </a:solidFill>
                          <a:effectLst/>
                          <a:latin typeface="Calibri" panose="020F0502020204030204" pitchFamily="34" charset="0"/>
                          <a:ea typeface="Calibri" panose="020F0502020204030204" pitchFamily="34" charset="0"/>
                          <a:cs typeface="Calibri" panose="020F0502020204030204" pitchFamily="34" charset="0"/>
                        </a:rPr>
                        <a:t>edoxaban</a:t>
                      </a:r>
                      <a:r>
                        <a:rPr lang="en-US" sz="18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LOE was updated from C to B-R. (Section 4.1. in the 2014 AF Guideline) </a:t>
                      </a:r>
                      <a:endParaRPr lang="en-US"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9956057"/>
                  </a:ext>
                </a:extLst>
              </a:tr>
            </a:tbl>
          </a:graphicData>
        </a:graphic>
      </p:graphicFrame>
    </p:spTree>
    <p:extLst>
      <p:ext uri="{BB962C8B-B14F-4D97-AF65-F5344CB8AC3E}">
        <p14:creationId xmlns:p14="http://schemas.microsoft.com/office/powerpoint/2010/main" val="2205356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1108075" y="381000"/>
            <a:ext cx="7010400" cy="563563"/>
          </a:xfrm>
        </p:spPr>
        <p:txBody>
          <a:bodyPr/>
          <a:lstStyle/>
          <a:p>
            <a:pPr eaLnBrk="1" hangingPunct="1"/>
            <a:r>
              <a:rPr lang="en-US" altLang="en-US" sz="2400" b="1">
                <a:solidFill>
                  <a:schemeClr val="accent2"/>
                </a:solidFill>
                <a:cs typeface="Geneva" pitchFamily="-65" charset="0"/>
              </a:rPr>
              <a:t>Citation</a:t>
            </a:r>
          </a:p>
        </p:txBody>
      </p:sp>
      <p:sp>
        <p:nvSpPr>
          <p:cNvPr id="4099" name="Text Box 3">
            <a:extLst>
              <a:ext uri="{FF2B5EF4-FFF2-40B4-BE49-F238E27FC236}">
                <a16:creationId xmlns:a16="http://schemas.microsoft.com/office/drawing/2014/main" id="{9B19BCEB-04E8-4F91-A771-2322D417FCCA}"/>
              </a:ext>
            </a:extLst>
          </p:cNvPr>
          <p:cNvSpPr txBox="1">
            <a:spLocks noChangeArrowheads="1"/>
          </p:cNvSpPr>
          <p:nvPr/>
        </p:nvSpPr>
        <p:spPr bwMode="auto">
          <a:xfrm>
            <a:off x="762000" y="1289050"/>
            <a:ext cx="7467600" cy="4385816"/>
          </a:xfrm>
          <a:prstGeom prst="rect">
            <a:avLst/>
          </a:prstGeom>
          <a:noFill/>
          <a:ln>
            <a:noFill/>
          </a:ln>
        </p:spPr>
        <p:txBody>
          <a:bodyPr>
            <a:spAutoFit/>
          </a:bodyPr>
          <a:lstStyle>
            <a:lvl1pPr eaLnBrk="0" hangingPunct="0">
              <a:spcBef>
                <a:spcPct val="20000"/>
              </a:spcBef>
              <a:buChar char="•"/>
              <a:defRPr sz="3200">
                <a:solidFill>
                  <a:schemeClr val="tx1"/>
                </a:solidFill>
                <a:latin typeface="Arial" panose="020B0604020202020204" pitchFamily="34" charset="0"/>
                <a:ea typeface="ＭＳ Ｐゴシック" panose="020B0600070205080204" pitchFamily="34" charset="-128"/>
                <a:cs typeface="Geneva" charset="0"/>
              </a:defRPr>
            </a:lvl1pPr>
            <a:lvl2pPr marL="742950" indent="-285750" eaLnBrk="0" hangingPunct="0">
              <a:spcBef>
                <a:spcPct val="20000"/>
              </a:spcBef>
              <a:buChar char="–"/>
              <a:defRPr sz="2800">
                <a:solidFill>
                  <a:schemeClr val="tx1"/>
                </a:solidFill>
                <a:latin typeface="Arial" panose="020B0604020202020204" pitchFamily="34" charset="0"/>
                <a:ea typeface="Geneva" charset="0"/>
                <a:cs typeface="Geneva" charset="0"/>
              </a:defRPr>
            </a:lvl2pPr>
            <a:lvl3pPr marL="1143000" indent="-228600" eaLnBrk="0" hangingPunct="0">
              <a:spcBef>
                <a:spcPct val="20000"/>
              </a:spcBef>
              <a:buChar char="•"/>
              <a:defRPr sz="2400">
                <a:solidFill>
                  <a:schemeClr val="tx1"/>
                </a:solidFill>
                <a:latin typeface="Arial" panose="020B0604020202020204" pitchFamily="34" charset="0"/>
                <a:ea typeface="Geneva" charset="0"/>
                <a:cs typeface="Geneva" charset="0"/>
              </a:defRPr>
            </a:lvl3pPr>
            <a:lvl4pPr marL="1600200" indent="-228600" eaLnBrk="0" hangingPunct="0">
              <a:spcBef>
                <a:spcPct val="20000"/>
              </a:spcBef>
              <a:buChar char="–"/>
              <a:defRPr sz="2000">
                <a:solidFill>
                  <a:schemeClr val="tx1"/>
                </a:solidFill>
                <a:latin typeface="Arial" panose="020B0604020202020204" pitchFamily="34" charset="0"/>
                <a:ea typeface="Geneva" charset="0"/>
                <a:cs typeface="Geneva" charset="0"/>
              </a:defRPr>
            </a:lvl4pPr>
            <a:lvl5pPr marL="2057400" indent="-228600" eaLnBrk="0" hangingPunct="0">
              <a:spcBef>
                <a:spcPct val="20000"/>
              </a:spcBef>
              <a:buChar char="»"/>
              <a:defRPr sz="2000">
                <a:solidFill>
                  <a:schemeClr val="tx1"/>
                </a:solidFill>
                <a:latin typeface="Arial" panose="020B0604020202020204"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Geneva" charset="0"/>
                <a:cs typeface="Geneva" charset="0"/>
              </a:defRPr>
            </a:lvl9pPr>
          </a:lstStyle>
          <a:p>
            <a:pPr>
              <a:spcBef>
                <a:spcPts val="600"/>
              </a:spcBef>
              <a:buFontTx/>
              <a:buNone/>
              <a:defRPr/>
            </a:pPr>
            <a:r>
              <a:rPr lang="en-US" altLang="en-US" sz="2400" dirty="0"/>
              <a:t>This slide set is adapted from the </a:t>
            </a:r>
            <a:r>
              <a:rPr lang="fr-FR" sz="2400" b="1" cap="small" dirty="0"/>
              <a:t>2019 AHA/ACC/HRS </a:t>
            </a:r>
            <a:r>
              <a:rPr lang="fr-FR" sz="2400" b="1" cap="small" dirty="0" err="1"/>
              <a:t>Focused</a:t>
            </a:r>
            <a:r>
              <a:rPr lang="fr-FR" sz="2400" b="1" cap="small" dirty="0"/>
              <a:t> Update of the 2014 AHA/ACC/HRS Guideline for the Management of Patients </a:t>
            </a:r>
            <a:r>
              <a:rPr lang="fr-FR" sz="2400" b="1" cap="small" dirty="0" err="1"/>
              <a:t>with</a:t>
            </a:r>
            <a:r>
              <a:rPr lang="fr-FR" sz="2400" b="1" cap="small" dirty="0"/>
              <a:t> Atrial Fibrillation</a:t>
            </a:r>
            <a:r>
              <a:rPr lang="en-US" altLang="en-US" sz="2400" i="1" dirty="0">
                <a:solidFill>
                  <a:schemeClr val="accent2"/>
                </a:solidFill>
              </a:rPr>
              <a:t>.</a:t>
            </a:r>
            <a:r>
              <a:rPr lang="en-US" altLang="en-US" sz="2400" dirty="0">
                <a:solidFill>
                  <a:schemeClr val="accent2"/>
                </a:solidFill>
              </a:rPr>
              <a:t> </a:t>
            </a:r>
            <a:r>
              <a:rPr lang="en-US" altLang="en-US" sz="2400" dirty="0"/>
              <a:t>Published on </a:t>
            </a:r>
            <a:r>
              <a:rPr lang="en-US" altLang="en-US" sz="2400" dirty="0">
                <a:solidFill>
                  <a:schemeClr val="accent2"/>
                </a:solidFill>
              </a:rPr>
              <a:t>January 28, 2019, </a:t>
            </a:r>
            <a:r>
              <a:rPr lang="en-US" altLang="en-US" sz="2400" dirty="0"/>
              <a:t>available at: </a:t>
            </a:r>
            <a:r>
              <a:rPr lang="en-US" altLang="en-US" sz="2400" i="1" dirty="0"/>
              <a:t>Journal of the American College of Cardiology </a:t>
            </a:r>
            <a:r>
              <a:rPr lang="en-US" altLang="en-US" sz="2400" dirty="0">
                <a:solidFill>
                  <a:schemeClr val="accent2"/>
                </a:solidFill>
              </a:rPr>
              <a:t>[(insert full link)] </a:t>
            </a:r>
            <a:r>
              <a:rPr lang="en-US" altLang="en-US" sz="2400" dirty="0"/>
              <a:t>and </a:t>
            </a:r>
            <a:r>
              <a:rPr lang="en-US" altLang="en-US" sz="2400" i="1" dirty="0"/>
              <a:t>Circulation</a:t>
            </a:r>
            <a:r>
              <a:rPr lang="en-US" altLang="en-US" sz="2400" dirty="0"/>
              <a:t> </a:t>
            </a:r>
            <a:r>
              <a:rPr lang="en-US" altLang="en-US" sz="2400" dirty="0">
                <a:solidFill>
                  <a:schemeClr val="accent2"/>
                </a:solidFill>
              </a:rPr>
              <a:t>[(</a:t>
            </a:r>
            <a:r>
              <a:rPr lang="en-US" altLang="en-US" sz="2400" u="sng" dirty="0">
                <a:solidFill>
                  <a:schemeClr val="accent2"/>
                </a:solidFill>
              </a:rPr>
              <a:t>insert full link)] </a:t>
            </a:r>
          </a:p>
          <a:p>
            <a:pPr>
              <a:spcBef>
                <a:spcPts val="600"/>
              </a:spcBef>
              <a:buFontTx/>
              <a:buNone/>
              <a:defRPr/>
            </a:pPr>
            <a:endParaRPr lang="en-US" altLang="en-US" sz="2400" dirty="0">
              <a:solidFill>
                <a:schemeClr val="accent2"/>
              </a:solidFill>
            </a:endParaRPr>
          </a:p>
          <a:p>
            <a:pPr>
              <a:spcBef>
                <a:spcPts val="600"/>
              </a:spcBef>
              <a:buFontTx/>
              <a:buNone/>
              <a:defRPr/>
            </a:pPr>
            <a:r>
              <a:rPr lang="en-US" altLang="en-US" sz="2400" dirty="0"/>
              <a:t>The full-text guidelines are also available on the following Web sites: ACC (</a:t>
            </a:r>
            <a:r>
              <a:rPr lang="en-US" altLang="en-US" sz="2400" dirty="0">
                <a:hlinkClick r:id="rId3"/>
              </a:rPr>
              <a:t>www.acc.org</a:t>
            </a:r>
            <a:r>
              <a:rPr lang="en-US" altLang="en-US" sz="2400" dirty="0"/>
              <a:t>) and </a:t>
            </a:r>
          </a:p>
          <a:p>
            <a:pPr>
              <a:spcBef>
                <a:spcPts val="600"/>
              </a:spcBef>
              <a:buFontTx/>
              <a:buNone/>
              <a:defRPr/>
            </a:pPr>
            <a:r>
              <a:rPr lang="en-US" altLang="en-US" sz="2400" dirty="0"/>
              <a:t>AHA (</a:t>
            </a:r>
            <a:r>
              <a:rPr lang="en-US" altLang="en-US" sz="2400" dirty="0">
                <a:hlinkClick r:id="rId4" action="ppaction://hlinkfile"/>
              </a:rPr>
              <a:t>professional.heart.org</a:t>
            </a:r>
            <a:r>
              <a:rPr lang="en-US" altLang="en-US" sz="24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A10E96B0-87E6-41D4-B4AF-4A8721777A73}"/>
              </a:ext>
            </a:extLst>
          </p:cNvPr>
          <p:cNvGraphicFramePr>
            <a:graphicFrameLocks noGrp="1"/>
          </p:cNvGraphicFramePr>
          <p:nvPr>
            <p:extLst>
              <p:ext uri="{D42A27DB-BD31-4B8C-83A1-F6EECF244321}">
                <p14:modId xmlns:p14="http://schemas.microsoft.com/office/powerpoint/2010/main" val="3613766585"/>
              </p:ext>
            </p:extLst>
          </p:nvPr>
        </p:nvGraphicFramePr>
        <p:xfrm>
          <a:off x="457200" y="1524000"/>
          <a:ext cx="8229599" cy="4191000"/>
        </p:xfrm>
        <a:graphic>
          <a:graphicData uri="http://schemas.openxmlformats.org/drawingml/2006/table">
            <a:tbl>
              <a:tblPr firstRow="1" firstCol="1" bandRow="1"/>
              <a:tblGrid>
                <a:gridCol w="895055">
                  <a:extLst>
                    <a:ext uri="{9D8B030D-6E8A-4147-A177-3AD203B41FA5}">
                      <a16:colId xmlns:a16="http://schemas.microsoft.com/office/drawing/2014/main" val="1178953806"/>
                    </a:ext>
                  </a:extLst>
                </a:gridCol>
                <a:gridCol w="791305">
                  <a:extLst>
                    <a:ext uri="{9D8B030D-6E8A-4147-A177-3AD203B41FA5}">
                      <a16:colId xmlns:a16="http://schemas.microsoft.com/office/drawing/2014/main" val="1158059888"/>
                    </a:ext>
                  </a:extLst>
                </a:gridCol>
                <a:gridCol w="6543239">
                  <a:extLst>
                    <a:ext uri="{9D8B030D-6E8A-4147-A177-3AD203B41FA5}">
                      <a16:colId xmlns:a16="http://schemas.microsoft.com/office/drawing/2014/main" val="3595064333"/>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86280573"/>
                  </a:ext>
                </a:extLst>
              </a:tr>
              <a:tr h="271463">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1438121"/>
                  </a:ext>
                </a:extLst>
              </a:tr>
              <a:tr h="2986087">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 LD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254000" marR="0" indent="-254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For patients with AF (except with moderate-to-severe mitral stenosis or a mechanical heart valve) and a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 score of 1 in men and 2 in women, prescribing an oral anticoagulant to reduce thromboembolic stroke risk may be considered.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254000" marR="0" indent="-25400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Exclusion criteria are now defined as </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moderate-to-severe mitral stenosis or a mechanical heart valve,</a:t>
                      </a:r>
                      <a:r>
                        <a:rPr lang="en-US" sz="20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and evidence was added to support separate risk scores by sex. LOE was updated from C to C-LD.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6176412"/>
                  </a:ext>
                </a:extLst>
              </a:tr>
            </a:tbl>
          </a:graphicData>
        </a:graphic>
      </p:graphicFrame>
    </p:spTree>
    <p:extLst>
      <p:ext uri="{BB962C8B-B14F-4D97-AF65-F5344CB8AC3E}">
        <p14:creationId xmlns:p14="http://schemas.microsoft.com/office/powerpoint/2010/main" val="3658248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B70DFA9A-3ACF-4525-8612-76552B6DAC44}"/>
              </a:ext>
            </a:extLst>
          </p:cNvPr>
          <p:cNvGraphicFramePr>
            <a:graphicFrameLocks noGrp="1"/>
          </p:cNvGraphicFramePr>
          <p:nvPr>
            <p:extLst>
              <p:ext uri="{D42A27DB-BD31-4B8C-83A1-F6EECF244321}">
                <p14:modId xmlns:p14="http://schemas.microsoft.com/office/powerpoint/2010/main" val="2916150917"/>
              </p:ext>
            </p:extLst>
          </p:nvPr>
        </p:nvGraphicFramePr>
        <p:xfrm>
          <a:off x="457200" y="1524000"/>
          <a:ext cx="8229600" cy="4129829"/>
        </p:xfrm>
        <a:graphic>
          <a:graphicData uri="http://schemas.openxmlformats.org/drawingml/2006/table">
            <a:tbl>
              <a:tblPr firstRow="1" firstCol="1" bandRow="1"/>
              <a:tblGrid>
                <a:gridCol w="895054">
                  <a:extLst>
                    <a:ext uri="{9D8B030D-6E8A-4147-A177-3AD203B41FA5}">
                      <a16:colId xmlns:a16="http://schemas.microsoft.com/office/drawing/2014/main" val="953837851"/>
                    </a:ext>
                  </a:extLst>
                </a:gridCol>
                <a:gridCol w="791304">
                  <a:extLst>
                    <a:ext uri="{9D8B030D-6E8A-4147-A177-3AD203B41FA5}">
                      <a16:colId xmlns:a16="http://schemas.microsoft.com/office/drawing/2014/main" val="1879053254"/>
                    </a:ext>
                  </a:extLst>
                </a:gridCol>
                <a:gridCol w="6543242">
                  <a:extLst>
                    <a:ext uri="{9D8B030D-6E8A-4147-A177-3AD203B41FA5}">
                      <a16:colId xmlns:a16="http://schemas.microsoft.com/office/drawing/2014/main" val="2905016273"/>
                    </a:ext>
                  </a:extLst>
                </a:gridCol>
              </a:tblGrid>
              <a:tr h="8382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45258625"/>
                  </a:ext>
                </a:extLst>
              </a:tr>
              <a:tr h="264459">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5331386"/>
                  </a:ext>
                </a:extLst>
              </a:tr>
              <a:tr h="2986829">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No Benefit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05D4D"/>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C-EO</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254000" marR="0" indent="-25400" algn="just">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In patients with AF and end-stage CKD or on dialysis, the direct thrombin inhibitor dabigatran or the factor </a:t>
                      </a:r>
                      <a:r>
                        <a:rPr lang="en-US" sz="2000" b="1" dirty="0" err="1">
                          <a:effectLst/>
                          <a:latin typeface="Calibri" panose="020F0502020204030204" pitchFamily="34" charset="0"/>
                          <a:ea typeface="Times New Roman" panose="02020603050405020304" pitchFamily="18" charset="0"/>
                          <a:cs typeface="Calibri" panose="020F0502020204030204" pitchFamily="34" charset="0"/>
                        </a:rPr>
                        <a:t>Xa</a:t>
                      </a:r>
                      <a:r>
                        <a:rPr lang="en-US" sz="2000" b="1" dirty="0">
                          <a:effectLst/>
                          <a:latin typeface="Calibri" panose="020F0502020204030204" pitchFamily="34" charset="0"/>
                          <a:ea typeface="Times New Roman" panose="02020603050405020304" pitchFamily="18" charset="0"/>
                          <a:cs typeface="Calibri" panose="020F0502020204030204" pitchFamily="34" charset="0"/>
                        </a:rPr>
                        <a:t> inhibitors rivaroxaban or </a:t>
                      </a:r>
                      <a:r>
                        <a:rPr lang="en-US" sz="2000" b="1" dirty="0" err="1">
                          <a:effectLst/>
                          <a:latin typeface="Calibri" panose="020F0502020204030204" pitchFamily="34" charset="0"/>
                          <a:ea typeface="Times New Roman" panose="02020603050405020304" pitchFamily="18" charset="0"/>
                          <a:cs typeface="Calibri" panose="020F0502020204030204" pitchFamily="34" charset="0"/>
                        </a:rPr>
                        <a:t>edoxaban</a:t>
                      </a:r>
                      <a:r>
                        <a:rPr lang="en-US" sz="2000" b="1" dirty="0">
                          <a:effectLst/>
                          <a:latin typeface="Calibri" panose="020F0502020204030204" pitchFamily="34" charset="0"/>
                          <a:ea typeface="Times New Roman" panose="02020603050405020304" pitchFamily="18" charset="0"/>
                          <a:cs typeface="Calibri" panose="020F0502020204030204" pitchFamily="34" charset="0"/>
                        </a:rPr>
                        <a:t> are not recommended because of the lack of evidence from clinical trials that benefit exceeds risk.</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254000" marR="0" indent="-228600" algn="just">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 data have been included. Edoxaban received FDA approval and has been added to the recommendation. LOE was updated from C to C-EO.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476253"/>
                  </a:ext>
                </a:extLst>
              </a:tr>
            </a:tbl>
          </a:graphicData>
        </a:graphic>
      </p:graphicFrame>
    </p:spTree>
    <p:extLst>
      <p:ext uri="{BB962C8B-B14F-4D97-AF65-F5344CB8AC3E}">
        <p14:creationId xmlns:p14="http://schemas.microsoft.com/office/powerpoint/2010/main" val="473730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51C69FE3-D158-4E03-BA6F-80B1C518A82C}"/>
              </a:ext>
            </a:extLst>
          </p:cNvPr>
          <p:cNvGraphicFramePr>
            <a:graphicFrameLocks noGrp="1"/>
          </p:cNvGraphicFramePr>
          <p:nvPr>
            <p:extLst>
              <p:ext uri="{D42A27DB-BD31-4B8C-83A1-F6EECF244321}">
                <p14:modId xmlns:p14="http://schemas.microsoft.com/office/powerpoint/2010/main" val="3392468224"/>
              </p:ext>
            </p:extLst>
          </p:nvPr>
        </p:nvGraphicFramePr>
        <p:xfrm>
          <a:off x="452437" y="1422400"/>
          <a:ext cx="8239126" cy="4013200"/>
        </p:xfrm>
        <a:graphic>
          <a:graphicData uri="http://schemas.openxmlformats.org/drawingml/2006/table">
            <a:tbl>
              <a:tblPr firstRow="1" firstCol="1" bandRow="1"/>
              <a:tblGrid>
                <a:gridCol w="896090">
                  <a:extLst>
                    <a:ext uri="{9D8B030D-6E8A-4147-A177-3AD203B41FA5}">
                      <a16:colId xmlns:a16="http://schemas.microsoft.com/office/drawing/2014/main" val="2587673117"/>
                    </a:ext>
                  </a:extLst>
                </a:gridCol>
                <a:gridCol w="792221">
                  <a:extLst>
                    <a:ext uri="{9D8B030D-6E8A-4147-A177-3AD203B41FA5}">
                      <a16:colId xmlns:a16="http://schemas.microsoft.com/office/drawing/2014/main" val="160618318"/>
                    </a:ext>
                  </a:extLst>
                </a:gridCol>
                <a:gridCol w="6550815">
                  <a:extLst>
                    <a:ext uri="{9D8B030D-6E8A-4147-A177-3AD203B41FA5}">
                      <a16:colId xmlns:a16="http://schemas.microsoft.com/office/drawing/2014/main" val="2003674303"/>
                    </a:ext>
                  </a:extLst>
                </a:gridCol>
              </a:tblGrid>
              <a:tr h="10668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95744745"/>
                  </a:ext>
                </a:extLst>
              </a:tr>
              <a:tr h="368300">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06112723"/>
                  </a:ext>
                </a:extLst>
              </a:tr>
              <a:tr h="2578100">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III: Harm</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1C25"/>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B-R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254000" marR="0" indent="-25400" algn="just">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The direct thrombin inhibitor dabigatran should not be used in patients with AF and a mechanical heart valve.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254000" marR="0" indent="-285750" algn="just">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Evidence was added. LOE was updated from B to B-R. Other NOACs are addressed in the supportive text. (Section 4.1. in the 2014 AF Guideline) </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2635257"/>
                  </a:ext>
                </a:extLst>
              </a:tr>
            </a:tbl>
          </a:graphicData>
        </a:graphic>
      </p:graphicFrame>
    </p:spTree>
    <p:extLst>
      <p:ext uri="{BB962C8B-B14F-4D97-AF65-F5344CB8AC3E}">
        <p14:creationId xmlns:p14="http://schemas.microsoft.com/office/powerpoint/2010/main" val="766270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990600" y="2498725"/>
            <a:ext cx="7239000" cy="10772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Interruption and Bridging Anticoagulation</a:t>
            </a:r>
          </a:p>
        </p:txBody>
      </p:sp>
      <p:sp>
        <p:nvSpPr>
          <p:cNvPr id="8195" name="Rectangle 3">
            <a:extLst>
              <a:ext uri="{FF2B5EF4-FFF2-40B4-BE49-F238E27FC236}">
                <a16:creationId xmlns:a16="http://schemas.microsoft.com/office/drawing/2014/main" id="{AC7FEF11-EB09-4AA2-AEF8-0B6CFA6CA77F}"/>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3897D328-3FF9-400E-BF40-904A1BC82276}"/>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Interruption and Bridging Anticoagulation</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4F46263F-0E13-44F4-9C05-6731708D1905}"/>
              </a:ext>
            </a:extLst>
          </p:cNvPr>
          <p:cNvGraphicFramePr>
            <a:graphicFrameLocks noGrp="1"/>
          </p:cNvGraphicFramePr>
          <p:nvPr>
            <p:extLst>
              <p:ext uri="{D42A27DB-BD31-4B8C-83A1-F6EECF244321}">
                <p14:modId xmlns:p14="http://schemas.microsoft.com/office/powerpoint/2010/main" val="1881956376"/>
              </p:ext>
            </p:extLst>
          </p:nvPr>
        </p:nvGraphicFramePr>
        <p:xfrm>
          <a:off x="457200" y="954096"/>
          <a:ext cx="8229600" cy="4949807"/>
        </p:xfrm>
        <a:graphic>
          <a:graphicData uri="http://schemas.openxmlformats.org/drawingml/2006/table">
            <a:tbl>
              <a:tblPr firstRow="1" firstCol="1" bandRow="1"/>
              <a:tblGrid>
                <a:gridCol w="816879">
                  <a:extLst>
                    <a:ext uri="{9D8B030D-6E8A-4147-A177-3AD203B41FA5}">
                      <a16:colId xmlns:a16="http://schemas.microsoft.com/office/drawing/2014/main" val="3584802271"/>
                    </a:ext>
                  </a:extLst>
                </a:gridCol>
                <a:gridCol w="816879">
                  <a:extLst>
                    <a:ext uri="{9D8B030D-6E8A-4147-A177-3AD203B41FA5}">
                      <a16:colId xmlns:a16="http://schemas.microsoft.com/office/drawing/2014/main" val="481153474"/>
                    </a:ext>
                  </a:extLst>
                </a:gridCol>
                <a:gridCol w="6595842">
                  <a:extLst>
                    <a:ext uri="{9D8B030D-6E8A-4147-A177-3AD203B41FA5}">
                      <a16:colId xmlns:a16="http://schemas.microsoft.com/office/drawing/2014/main" val="4252860370"/>
                    </a:ext>
                  </a:extLst>
                </a:gridCol>
              </a:tblGrid>
              <a:tr h="353581">
                <a:tc gridSpan="3">
                  <a:txBody>
                    <a:bodyPr/>
                    <a:lstStyle/>
                    <a:p>
                      <a:pPr marL="69215"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Recommendations for Interruption and Bridging Anticoagulation</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32898112"/>
                  </a:ext>
                </a:extLst>
              </a:tr>
              <a:tr h="329026">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07433920"/>
                  </a:ext>
                </a:extLst>
              </a:tr>
              <a:tr h="1620580">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Bridging therapy with unfractionated heparin or low-molecular-weight heparin is recommended for patients with AF and a mechanical heart valve undergoing procedures that require interruption of warfarin. Decisions on bridging therapy should balance the risks of stroke and bleeding.</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1600325"/>
                  </a:ext>
                </a:extLst>
              </a:tr>
              <a:tr h="2268813">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AF without mechanical heart valves who require interruption of warfarin for procedures, decisions about bridging therapy (unfractionated heparin or low-molecular-weight heparin) should balance the risks of stroke and bleeding and the duration of time a patient will not be anticoagulated.</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LOE was updated from C to B-R because of new evidence. (Section 4.1. in the 2014 AF Guideline)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4868014"/>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3897D328-3FF9-400E-BF40-904A1BC82276}"/>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Interruption and Bridging Anticoagulation</a:t>
            </a:r>
            <a:endParaRPr lang="en-US" altLang="en-US" sz="2400" b="1" dirty="0">
              <a:solidFill>
                <a:schemeClr val="bg1"/>
              </a:solidFill>
              <a:latin typeface="+mn-lt"/>
            </a:endParaRPr>
          </a:p>
        </p:txBody>
      </p:sp>
      <p:graphicFrame>
        <p:nvGraphicFramePr>
          <p:cNvPr id="3" name="Table 2">
            <a:extLst>
              <a:ext uri="{FF2B5EF4-FFF2-40B4-BE49-F238E27FC236}">
                <a16:creationId xmlns:a16="http://schemas.microsoft.com/office/drawing/2014/main" id="{D0628FE6-00CB-4690-81FE-4BBA222107C9}"/>
              </a:ext>
            </a:extLst>
          </p:cNvPr>
          <p:cNvGraphicFramePr>
            <a:graphicFrameLocks noGrp="1"/>
          </p:cNvGraphicFramePr>
          <p:nvPr>
            <p:extLst>
              <p:ext uri="{D42A27DB-BD31-4B8C-83A1-F6EECF244321}">
                <p14:modId xmlns:p14="http://schemas.microsoft.com/office/powerpoint/2010/main" val="3268911913"/>
              </p:ext>
            </p:extLst>
          </p:nvPr>
        </p:nvGraphicFramePr>
        <p:xfrm>
          <a:off x="457200" y="1312864"/>
          <a:ext cx="8229600" cy="4232272"/>
        </p:xfrm>
        <a:graphic>
          <a:graphicData uri="http://schemas.openxmlformats.org/drawingml/2006/table">
            <a:tbl>
              <a:tblPr firstRow="1" firstCol="1" bandRow="1"/>
              <a:tblGrid>
                <a:gridCol w="816879">
                  <a:extLst>
                    <a:ext uri="{9D8B030D-6E8A-4147-A177-3AD203B41FA5}">
                      <a16:colId xmlns:a16="http://schemas.microsoft.com/office/drawing/2014/main" val="1221620651"/>
                    </a:ext>
                  </a:extLst>
                </a:gridCol>
                <a:gridCol w="816879">
                  <a:extLst>
                    <a:ext uri="{9D8B030D-6E8A-4147-A177-3AD203B41FA5}">
                      <a16:colId xmlns:a16="http://schemas.microsoft.com/office/drawing/2014/main" val="694971355"/>
                    </a:ext>
                  </a:extLst>
                </a:gridCol>
                <a:gridCol w="6595842">
                  <a:extLst>
                    <a:ext uri="{9D8B030D-6E8A-4147-A177-3AD203B41FA5}">
                      <a16:colId xmlns:a16="http://schemas.microsoft.com/office/drawing/2014/main" val="1101703805"/>
                    </a:ext>
                  </a:extLst>
                </a:gridCol>
              </a:tblGrid>
              <a:tr h="762000">
                <a:tc gridSpan="3">
                  <a:txBody>
                    <a:bodyPr/>
                    <a:lstStyle/>
                    <a:p>
                      <a:pPr marL="69215"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Recommendations for Interruption and Bridging Anticoagulation</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04645331"/>
                  </a:ext>
                </a:extLst>
              </a:tr>
              <a:tr h="386869">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9842329"/>
                  </a:ext>
                </a:extLst>
              </a:tr>
              <a:tr h="1559024">
                <a:tc>
                  <a:txBody>
                    <a:bodyPr/>
                    <a:lstStyle/>
                    <a:p>
                      <a:pPr marL="0"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B-NR</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269875" marR="0" indent="-41275" algn="l">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Idarucizumab is recommended for the reversal of dabigatran in the event of life-threatening bleeding or an urgent procedure.</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71145" marR="0" indent="-22860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 evidence has been published about </a:t>
                      </a:r>
                      <a:r>
                        <a:rPr lang="en-US" sz="2000" dirty="0" err="1">
                          <a:solidFill>
                            <a:srgbClr val="C00000"/>
                          </a:solidFill>
                          <a:effectLst/>
                          <a:latin typeface="Calibri" panose="020F0502020204030204" pitchFamily="34" charset="0"/>
                          <a:ea typeface="Calibri" panose="020F0502020204030204" pitchFamily="34" charset="0"/>
                          <a:cs typeface="Calibri" panose="020F0502020204030204" pitchFamily="34" charset="0"/>
                        </a:rPr>
                        <a:t>idarucizumab</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to support LOE B-NR.</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6730204"/>
                  </a:ext>
                </a:extLst>
              </a:tr>
              <a:tr h="1524379">
                <a:tc>
                  <a:txBody>
                    <a:bodyPr/>
                    <a:lstStyle/>
                    <a:p>
                      <a:pPr marL="0"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IIa</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B-NR</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269875" marR="0" indent="-41275" algn="l">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Andexanet alfa can be useful for the reversal of rivaroxaban and apixaban in the event of life-threatening or uncontrolled bleeding.</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271145" marR="0" indent="-22860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 evidence has been published about </a:t>
                      </a:r>
                      <a:r>
                        <a:rPr lang="en-US" sz="2000" dirty="0" err="1">
                          <a:solidFill>
                            <a:srgbClr val="C00000"/>
                          </a:solidFill>
                          <a:effectLst/>
                          <a:latin typeface="Calibri" panose="020F0502020204030204" pitchFamily="34" charset="0"/>
                          <a:ea typeface="Calibri" panose="020F0502020204030204" pitchFamily="34" charset="0"/>
                          <a:cs typeface="Calibri" panose="020F0502020204030204" pitchFamily="34" charset="0"/>
                        </a:rPr>
                        <a:t>andexanet</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alfa to support LOE B-NR.</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7940039"/>
                  </a:ext>
                </a:extLst>
              </a:tr>
            </a:tbl>
          </a:graphicData>
        </a:graphic>
      </p:graphicFrame>
    </p:spTree>
    <p:extLst>
      <p:ext uri="{BB962C8B-B14F-4D97-AF65-F5344CB8AC3E}">
        <p14:creationId xmlns:p14="http://schemas.microsoft.com/office/powerpoint/2010/main" val="3560083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990600" y="2498725"/>
            <a:ext cx="7239000" cy="10772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Nonpharmacological Stroke Prevention</a:t>
            </a:r>
          </a:p>
        </p:txBody>
      </p:sp>
      <p:sp>
        <p:nvSpPr>
          <p:cNvPr id="8195" name="Rectangle 3">
            <a:extLst>
              <a:ext uri="{FF2B5EF4-FFF2-40B4-BE49-F238E27FC236}">
                <a16:creationId xmlns:a16="http://schemas.microsoft.com/office/drawing/2014/main" id="{40DB7F31-4B64-423A-AE6A-0C88FAEEDD33}"/>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D22EFE72-ADDF-4C26-B248-0B00602F8249}"/>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Percutaneous Approaches to Occlude the LAA</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39B3F055-27B6-4932-8CF0-3F6C0DF524BC}"/>
              </a:ext>
            </a:extLst>
          </p:cNvPr>
          <p:cNvGraphicFramePr>
            <a:graphicFrameLocks noGrp="1"/>
          </p:cNvGraphicFramePr>
          <p:nvPr>
            <p:extLst>
              <p:ext uri="{D42A27DB-BD31-4B8C-83A1-F6EECF244321}">
                <p14:modId xmlns:p14="http://schemas.microsoft.com/office/powerpoint/2010/main" val="68201552"/>
              </p:ext>
            </p:extLst>
          </p:nvPr>
        </p:nvGraphicFramePr>
        <p:xfrm>
          <a:off x="457200" y="1828800"/>
          <a:ext cx="8229599" cy="3200400"/>
        </p:xfrm>
        <a:graphic>
          <a:graphicData uri="http://schemas.openxmlformats.org/drawingml/2006/table">
            <a:tbl>
              <a:tblPr firstRow="1" firstCol="1" bandRow="1"/>
              <a:tblGrid>
                <a:gridCol w="782860">
                  <a:extLst>
                    <a:ext uri="{9D8B030D-6E8A-4147-A177-3AD203B41FA5}">
                      <a16:colId xmlns:a16="http://schemas.microsoft.com/office/drawing/2014/main" val="3544381082"/>
                    </a:ext>
                  </a:extLst>
                </a:gridCol>
                <a:gridCol w="704574">
                  <a:extLst>
                    <a:ext uri="{9D8B030D-6E8A-4147-A177-3AD203B41FA5}">
                      <a16:colId xmlns:a16="http://schemas.microsoft.com/office/drawing/2014/main" val="2324658923"/>
                    </a:ext>
                  </a:extLst>
                </a:gridCol>
                <a:gridCol w="6742165">
                  <a:extLst>
                    <a:ext uri="{9D8B030D-6E8A-4147-A177-3AD203B41FA5}">
                      <a16:colId xmlns:a16="http://schemas.microsoft.com/office/drawing/2014/main" val="661334865"/>
                    </a:ext>
                  </a:extLst>
                </a:gridCol>
              </a:tblGrid>
              <a:tr h="492369">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 for Percutaneous Approaches to Occlude the LAA</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68517803"/>
                  </a:ext>
                </a:extLst>
              </a:tr>
              <a:tr h="451339">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3258429"/>
                  </a:ext>
                </a:extLst>
              </a:tr>
              <a:tr h="2256692">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52400" marR="0" indent="-381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Percutaneous LAA occlusion may be considered in patients with AF at increased risk of stroke who have contraindications to long-term anticoagulation.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53035" marR="0" indent="-153035"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Clinical trial data and FDA approval of the Watchman device necessitated this recommendation.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4330773"/>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E19B489A-5C17-42DC-9523-D5EF95B15144}"/>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Cardiac Surgery – LAA Occlusion/Excision</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A2E4BBA1-DE76-43D1-81FE-65C6E1C5503D}"/>
              </a:ext>
            </a:extLst>
          </p:cNvPr>
          <p:cNvGraphicFramePr>
            <a:graphicFrameLocks noGrp="1"/>
          </p:cNvGraphicFramePr>
          <p:nvPr>
            <p:extLst>
              <p:ext uri="{D42A27DB-BD31-4B8C-83A1-F6EECF244321}">
                <p14:modId xmlns:p14="http://schemas.microsoft.com/office/powerpoint/2010/main" val="3694470829"/>
              </p:ext>
            </p:extLst>
          </p:nvPr>
        </p:nvGraphicFramePr>
        <p:xfrm>
          <a:off x="457199" y="1720493"/>
          <a:ext cx="8229601" cy="3417014"/>
        </p:xfrm>
        <a:graphic>
          <a:graphicData uri="http://schemas.openxmlformats.org/drawingml/2006/table">
            <a:tbl>
              <a:tblPr firstRow="1" firstCol="1" bandRow="1"/>
              <a:tblGrid>
                <a:gridCol w="782861">
                  <a:extLst>
                    <a:ext uri="{9D8B030D-6E8A-4147-A177-3AD203B41FA5}">
                      <a16:colId xmlns:a16="http://schemas.microsoft.com/office/drawing/2014/main" val="1761582917"/>
                    </a:ext>
                  </a:extLst>
                </a:gridCol>
                <a:gridCol w="704574">
                  <a:extLst>
                    <a:ext uri="{9D8B030D-6E8A-4147-A177-3AD203B41FA5}">
                      <a16:colId xmlns:a16="http://schemas.microsoft.com/office/drawing/2014/main" val="1653168184"/>
                    </a:ext>
                  </a:extLst>
                </a:gridCol>
                <a:gridCol w="6742166">
                  <a:extLst>
                    <a:ext uri="{9D8B030D-6E8A-4147-A177-3AD203B41FA5}">
                      <a16:colId xmlns:a16="http://schemas.microsoft.com/office/drawing/2014/main" val="1180556865"/>
                    </a:ext>
                  </a:extLst>
                </a:gridCol>
              </a:tblGrid>
              <a:tr h="685800">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 for Cardiac Surgery—LAA Occlusion/Excision</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43817270"/>
                  </a:ext>
                </a:extLst>
              </a:tr>
              <a:tr h="546243">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0695950"/>
                  </a:ext>
                </a:extLst>
              </a:tr>
              <a:tr h="2184971">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IIb</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52400" marR="0" indent="-381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Surgical occlusion of the LAA may be considered in patients with AF undergoing cardiac surgery, as a component of an overall heart team approach to the management of AF.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53035" marR="0" indent="-17145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MODIFIED</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LOE was updated from C to B-NR because of new evidence. </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1714171"/>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990600" y="2498725"/>
            <a:ext cx="7239000"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Rhythm Control</a:t>
            </a:r>
          </a:p>
        </p:txBody>
      </p:sp>
      <p:sp>
        <p:nvSpPr>
          <p:cNvPr id="8195" name="Rectangle 3">
            <a:extLst>
              <a:ext uri="{FF2B5EF4-FFF2-40B4-BE49-F238E27FC236}">
                <a16:creationId xmlns:a16="http://schemas.microsoft.com/office/drawing/2014/main" id="{1BFC6F89-6008-4B1D-B1EA-0ABF62D948A1}"/>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6"/>
          <p:cNvSpPr>
            <a:spLocks noGrp="1" noChangeArrowheads="1"/>
          </p:cNvSpPr>
          <p:nvPr>
            <p:ph sz="half" idx="4294967295"/>
          </p:nvPr>
        </p:nvSpPr>
        <p:spPr>
          <a:xfrm>
            <a:off x="152400" y="228600"/>
            <a:ext cx="8839200" cy="609600"/>
          </a:xfrm>
        </p:spPr>
        <p:txBody>
          <a:bodyPr/>
          <a:lstStyle/>
          <a:p>
            <a:pPr algn="ctr" eaLnBrk="1" hangingPunct="1">
              <a:spcBef>
                <a:spcPct val="0"/>
              </a:spcBef>
              <a:buFontTx/>
              <a:buNone/>
            </a:pPr>
            <a:r>
              <a:rPr lang="en-US" altLang="en-US" sz="2800" b="1" u="sng">
                <a:solidFill>
                  <a:schemeClr val="accent2"/>
                </a:solidFill>
                <a:cs typeface="Geneva" pitchFamily="-65" charset="0"/>
              </a:rPr>
              <a:t>Writing </a:t>
            </a:r>
            <a:r>
              <a:rPr lang="en-US" altLang="en-US" sz="2800" b="1" u="sng" dirty="0">
                <a:solidFill>
                  <a:schemeClr val="accent2"/>
                </a:solidFill>
                <a:cs typeface="Geneva" pitchFamily="-65" charset="0"/>
              </a:rPr>
              <a:t>Committee</a:t>
            </a:r>
          </a:p>
          <a:p>
            <a:pPr algn="ctr" eaLnBrk="1" hangingPunct="1">
              <a:spcBef>
                <a:spcPct val="0"/>
              </a:spcBef>
              <a:buFontTx/>
              <a:buNone/>
            </a:pPr>
            <a:endParaRPr lang="en-US" altLang="en-US" sz="2400" b="1" u="sng" dirty="0">
              <a:solidFill>
                <a:schemeClr val="accent2"/>
              </a:solidFill>
              <a:cs typeface="Geneva" pitchFamily="-65" charset="0"/>
            </a:endParaRPr>
          </a:p>
          <a:p>
            <a:pPr algn="ctr" eaLnBrk="1" hangingPunct="1">
              <a:spcBef>
                <a:spcPct val="0"/>
              </a:spcBef>
              <a:buFontTx/>
              <a:buNone/>
            </a:pPr>
            <a:endParaRPr lang="en-US" altLang="en-US" sz="2000" dirty="0">
              <a:cs typeface="Geneva" pitchFamily="-65" charset="0"/>
            </a:endParaRPr>
          </a:p>
          <a:p>
            <a:pPr algn="ctr" eaLnBrk="1" hangingPunct="1">
              <a:spcBef>
                <a:spcPct val="0"/>
              </a:spcBef>
              <a:buFontTx/>
              <a:buNone/>
            </a:pPr>
            <a:r>
              <a:rPr lang="en-US" altLang="en-US" sz="2000" dirty="0">
                <a:cs typeface="Geneva" pitchFamily="-65" charset="0"/>
              </a:rPr>
              <a:t>Craig T. January, MD, PhD, FACC, </a:t>
            </a:r>
            <a:r>
              <a:rPr lang="en-US" altLang="en-US" sz="2000" i="1" dirty="0">
                <a:cs typeface="Geneva" pitchFamily="-65" charset="0"/>
              </a:rPr>
              <a:t>Chair</a:t>
            </a:r>
          </a:p>
          <a:p>
            <a:pPr algn="ctr" eaLnBrk="1" hangingPunct="1">
              <a:spcBef>
                <a:spcPct val="0"/>
              </a:spcBef>
              <a:buFontTx/>
              <a:buNone/>
            </a:pPr>
            <a:r>
              <a:rPr lang="en-US" altLang="en-US" sz="2000" dirty="0">
                <a:cs typeface="Geneva" pitchFamily="-65" charset="0"/>
              </a:rPr>
              <a:t>L. Samuel Wann, MD, FACC, FAHA, </a:t>
            </a:r>
            <a:r>
              <a:rPr lang="en-US" altLang="en-US" sz="2000" i="1" dirty="0">
                <a:cs typeface="Geneva" pitchFamily="-65" charset="0"/>
              </a:rPr>
              <a:t>Vice Chair</a:t>
            </a:r>
          </a:p>
          <a:p>
            <a:pPr eaLnBrk="1" hangingPunct="1">
              <a:buFontTx/>
              <a:buNone/>
            </a:pPr>
            <a:endParaRPr lang="en-US" altLang="en-US" sz="1800" baseline="30000" dirty="0">
              <a:cs typeface="Geneva" pitchFamily="-65" charset="0"/>
            </a:endParaRPr>
          </a:p>
        </p:txBody>
      </p:sp>
      <p:graphicFrame>
        <p:nvGraphicFramePr>
          <p:cNvPr id="3" name="Table 2">
            <a:extLst>
              <a:ext uri="{FF2B5EF4-FFF2-40B4-BE49-F238E27FC236}">
                <a16:creationId xmlns:a16="http://schemas.microsoft.com/office/drawing/2014/main" id="{C8E30831-8933-4E0D-A29F-FB274CB86137}"/>
              </a:ext>
            </a:extLst>
          </p:cNvPr>
          <p:cNvGraphicFramePr>
            <a:graphicFrameLocks noGrp="1"/>
          </p:cNvGraphicFramePr>
          <p:nvPr>
            <p:extLst>
              <p:ext uri="{D42A27DB-BD31-4B8C-83A1-F6EECF244321}">
                <p14:modId xmlns:p14="http://schemas.microsoft.com/office/powerpoint/2010/main" val="1946578510"/>
              </p:ext>
            </p:extLst>
          </p:nvPr>
        </p:nvGraphicFramePr>
        <p:xfrm>
          <a:off x="160338" y="2057400"/>
          <a:ext cx="6583362" cy="2771775"/>
        </p:xfrm>
        <a:graphic>
          <a:graphicData uri="http://schemas.openxmlformats.org/drawingml/2006/table">
            <a:tbl>
              <a:tblPr/>
              <a:tblGrid>
                <a:gridCol w="6583362">
                  <a:extLst>
                    <a:ext uri="{9D8B030D-6E8A-4147-A177-3AD203B41FA5}">
                      <a16:colId xmlns:a16="http://schemas.microsoft.com/office/drawing/2014/main" val="1909502006"/>
                    </a:ext>
                  </a:extLst>
                </a:gridCol>
              </a:tblGrid>
              <a:tr h="365125">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Hugh Calkins, MD, FACC, FAHA, FHRS</a:t>
                      </a:r>
                      <a:r>
                        <a:rPr lang="en-US" sz="1400">
                          <a:effectLst/>
                          <a:latin typeface="Calibri" panose="020F0502020204030204" pitchFamily="34" charset="0"/>
                          <a:ea typeface="Times New Roman" panose="02020603050405020304" pitchFamily="18" charset="0"/>
                          <a:cs typeface="Calibri" panose="020F0502020204030204" pitchFamily="34" charset="0"/>
                        </a:rPr>
                        <a:t>*†</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256421017"/>
                  </a:ext>
                </a:extLst>
              </a:tr>
              <a:tr h="365125">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Lin Y. Chen, MD, MS, FACC, FAHA, FHRS†</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273027441"/>
                  </a:ext>
                </a:extLst>
              </a:tr>
              <a:tr h="365125">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Joaquin E. Cigarroa, MD, FACC‡</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584690768"/>
                  </a:ext>
                </a:extLst>
              </a:tr>
              <a:tr h="365125">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Joseph C. Cleveland, Jr, MD, FACC*§</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981454186"/>
                  </a:ext>
                </a:extLst>
              </a:tr>
              <a:tr h="215900">
                <a:tc>
                  <a:txBody>
                    <a:bodyPr/>
                    <a:lstStyle/>
                    <a:p>
                      <a:pPr marL="0" marR="0">
                        <a:spcBef>
                          <a:spcPts val="0"/>
                        </a:spcBef>
                        <a:spcAft>
                          <a:spcPts val="0"/>
                        </a:spcAft>
                      </a:pPr>
                      <a:r>
                        <a:rPr lang="pt-BR" sz="1400">
                          <a:effectLst/>
                          <a:latin typeface="Calibri" panose="020F0502020204030204" pitchFamily="34" charset="0"/>
                          <a:ea typeface="Times New Roman" panose="02020603050405020304" pitchFamily="18" charset="0"/>
                          <a:cs typeface="Calibri" panose="020F0502020204030204" pitchFamily="34" charset="0"/>
                        </a:rPr>
                        <a:t>Patrick T. Ellinor, MD, PhD*†</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080913315"/>
                  </a:ext>
                </a:extLst>
              </a:tr>
              <a:tr h="365125">
                <a:tc>
                  <a:txBody>
                    <a:bodyPr/>
                    <a:lstStyle/>
                    <a:p>
                      <a:pPr marL="0" marR="0">
                        <a:spcBef>
                          <a:spcPts val="0"/>
                        </a:spcBef>
                        <a:spcAft>
                          <a:spcPts val="0"/>
                        </a:spcAft>
                      </a:pPr>
                      <a:r>
                        <a:rPr lang="pt-BR" sz="1400" dirty="0">
                          <a:effectLst/>
                          <a:latin typeface="Calibri" panose="020F0502020204030204" pitchFamily="34" charset="0"/>
                          <a:ea typeface="Times New Roman" panose="02020603050405020304" pitchFamily="18" charset="0"/>
                          <a:cs typeface="Calibri" panose="020F0502020204030204" pitchFamily="34" charset="0"/>
                        </a:rPr>
                        <a:t>Michael D. Ezekowitz, MBChB, DPhil, FACC, FAHA*</a:t>
                      </a:r>
                      <a:r>
                        <a:rPr lang="en-US" sz="1400" dirty="0">
                          <a:effectLst/>
                          <a:latin typeface="Calibri" panose="020F0502020204030204" pitchFamily="34" charset="0"/>
                          <a:ea typeface="Times New Roman" panose="02020603050405020304" pitchFamily="18" charset="0"/>
                          <a:cs typeface="Calibri" panose="020F0502020204030204" pitchFamily="34" charset="0"/>
                        </a:rPr>
                        <a:t>║</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47116214"/>
                  </a:ext>
                </a:extLst>
              </a:tr>
              <a:tr h="365125">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Hugh Calkins, MD, FACC, FAHA, FHRS</a:t>
                      </a:r>
                      <a:r>
                        <a:rPr lang="en-US" sz="1400">
                          <a:effectLst/>
                          <a:latin typeface="Calibri" panose="020F0502020204030204" pitchFamily="34" charset="0"/>
                          <a:ea typeface="Times New Roman" panose="02020603050405020304" pitchFamily="18" charset="0"/>
                          <a:cs typeface="Calibri" panose="020F0502020204030204" pitchFamily="34" charset="0"/>
                        </a:rPr>
                        <a:t>*†</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4014016479"/>
                  </a:ext>
                </a:extLst>
              </a:tr>
              <a:tr h="365125">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Lin Y. Chen, MD, MS, FACC, FAHA, FHRS†</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855225050"/>
                  </a:ext>
                </a:extLst>
              </a:tr>
            </a:tbl>
          </a:graphicData>
        </a:graphic>
      </p:graphicFrame>
      <p:graphicFrame>
        <p:nvGraphicFramePr>
          <p:cNvPr id="5" name="Table 4">
            <a:extLst>
              <a:ext uri="{FF2B5EF4-FFF2-40B4-BE49-F238E27FC236}">
                <a16:creationId xmlns:a16="http://schemas.microsoft.com/office/drawing/2014/main" id="{55A2011C-1A47-47A5-85EB-0659FA86A255}"/>
              </a:ext>
            </a:extLst>
          </p:cNvPr>
          <p:cNvGraphicFramePr>
            <a:graphicFrameLocks noGrp="1"/>
          </p:cNvGraphicFramePr>
          <p:nvPr>
            <p:extLst>
              <p:ext uri="{D42A27DB-BD31-4B8C-83A1-F6EECF244321}">
                <p14:modId xmlns:p14="http://schemas.microsoft.com/office/powerpoint/2010/main" val="458305056"/>
              </p:ext>
            </p:extLst>
          </p:nvPr>
        </p:nvGraphicFramePr>
        <p:xfrm>
          <a:off x="4343400" y="2057400"/>
          <a:ext cx="6583363" cy="3287712"/>
        </p:xfrm>
        <a:graphic>
          <a:graphicData uri="http://schemas.openxmlformats.org/drawingml/2006/table">
            <a:tbl>
              <a:tblPr/>
              <a:tblGrid>
                <a:gridCol w="6583363">
                  <a:extLst>
                    <a:ext uri="{9D8B030D-6E8A-4147-A177-3AD203B41FA5}">
                      <a16:colId xmlns:a16="http://schemas.microsoft.com/office/drawing/2014/main" val="2787728880"/>
                    </a:ext>
                  </a:extLst>
                </a:gridCol>
              </a:tblGrid>
              <a:tr h="365266">
                <a:tc>
                  <a:txBody>
                    <a:bodyPr/>
                    <a:lstStyle/>
                    <a:p>
                      <a:pPr marL="0" marR="0">
                        <a:spcBef>
                          <a:spcPts val="0"/>
                        </a:spcBef>
                        <a:spcAft>
                          <a:spcPts val="0"/>
                        </a:spcAft>
                      </a:pPr>
                      <a:r>
                        <a:rPr lang="pt-BR" sz="1400" dirty="0">
                          <a:effectLst/>
                          <a:latin typeface="Calibri" panose="020F0502020204030204" pitchFamily="34" charset="0"/>
                          <a:ea typeface="Times New Roman" panose="02020603050405020304" pitchFamily="18" charset="0"/>
                          <a:cs typeface="Calibri" panose="020F0502020204030204" pitchFamily="34" charset="0"/>
                        </a:rPr>
                        <a:t>Michael E. Field, MD, FACC</a:t>
                      </a:r>
                      <a:r>
                        <a:rPr lang="en-US" sz="1400" dirty="0">
                          <a:effectLst/>
                          <a:latin typeface="Calibri" panose="020F0502020204030204" pitchFamily="34" charset="0"/>
                          <a:ea typeface="Times New Roman" panose="02020603050405020304" pitchFamily="18" charset="0"/>
                          <a:cs typeface="Calibri" panose="020F0502020204030204" pitchFamily="34" charset="0"/>
                        </a:rPr>
                        <a:t>, FAHA, FHRS║</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3346965455"/>
                  </a:ext>
                </a:extLst>
              </a:tr>
              <a:tr h="365266">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Karen L. Furie, MD, MPH, FAHA</a:t>
                      </a:r>
                      <a:r>
                        <a:rPr lang="en-US" sz="1400" dirty="0">
                          <a:effectLst/>
                          <a:latin typeface="Calibri" panose="020F0502020204030204" pitchFamily="34" charset="0"/>
                          <a:ea typeface="Times New Roman" panose="02020603050405020304" pitchFamily="18" charset="0"/>
                          <a:cs typeface="Calibri" panose="020F0502020204030204" pitchFamily="34" charset="0"/>
                        </a:rPr>
                        <a:t>║</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4002093791"/>
                  </a:ext>
                </a:extLst>
              </a:tr>
              <a:tr h="365266">
                <a:tc>
                  <a:txBody>
                    <a:bodyPr/>
                    <a:lstStyle/>
                    <a:p>
                      <a:pPr marL="0" marR="0">
                        <a:spcBef>
                          <a:spcPts val="0"/>
                        </a:spcBef>
                        <a:spcAft>
                          <a:spcPts val="0"/>
                        </a:spcAft>
                      </a:pPr>
                      <a:r>
                        <a:rPr lang="de-DE" sz="1400">
                          <a:effectLst/>
                          <a:latin typeface="Calibri" panose="020F0502020204030204" pitchFamily="34" charset="0"/>
                          <a:ea typeface="Times New Roman" panose="02020603050405020304" pitchFamily="18" charset="0"/>
                          <a:cs typeface="Calibri" panose="020F0502020204030204" pitchFamily="34" charset="0"/>
                        </a:rPr>
                        <a:t>Paul A. Heidenreich, MD, FACC, FAHA</a:t>
                      </a:r>
                      <a:r>
                        <a:rPr lang="en-US" sz="1400">
                          <a:effectLst/>
                          <a:latin typeface="Calibri" panose="020F0502020204030204" pitchFamily="34" charset="0"/>
                          <a:ea typeface="Times New Roman" panose="02020603050405020304" pitchFamily="18" charset="0"/>
                          <a:cs typeface="Calibri" panose="020F0502020204030204" pitchFamily="34" charset="0"/>
                        </a:rPr>
                        <a:t>¶</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3126978846"/>
                  </a:ext>
                </a:extLst>
              </a:tr>
              <a:tr h="365266">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Katherine T. Murray, MD</a:t>
                      </a:r>
                      <a:r>
                        <a:rPr lang="it-IT" sz="1400" dirty="0">
                          <a:effectLst/>
                          <a:latin typeface="Calibri" panose="020F0502020204030204" pitchFamily="34" charset="0"/>
                          <a:ea typeface="Times New Roman" panose="02020603050405020304" pitchFamily="18" charset="0"/>
                          <a:cs typeface="Calibri" panose="020F0502020204030204" pitchFamily="34" charset="0"/>
                        </a:rPr>
                        <a:t>, FACC, FAHA</a:t>
                      </a:r>
                      <a:r>
                        <a:rPr lang="en-US" sz="1400" dirty="0">
                          <a:effectLst/>
                          <a:latin typeface="Calibri" panose="020F0502020204030204" pitchFamily="34" charset="0"/>
                          <a:ea typeface="Times New Roman" panose="02020603050405020304" pitchFamily="18" charset="0"/>
                          <a:cs typeface="Calibri" panose="020F0502020204030204" pitchFamily="34" charset="0"/>
                        </a:rPr>
                        <a:t>, FHRS║</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680940442"/>
                  </a:ext>
                </a:extLst>
              </a:tr>
              <a:tr h="365266">
                <a:tc>
                  <a:txBody>
                    <a:bodyPr/>
                    <a:lstStyle/>
                    <a:p>
                      <a:pPr marL="0" marR="0">
                        <a:spcBef>
                          <a:spcPts val="0"/>
                        </a:spcBef>
                        <a:spcAft>
                          <a:spcPts val="0"/>
                        </a:spcAft>
                      </a:pPr>
                      <a:r>
                        <a:rPr lang="en-US" sz="1400">
                          <a:effectLst/>
                          <a:latin typeface="Calibri" panose="020F0502020204030204" pitchFamily="34" charset="0"/>
                          <a:ea typeface="Times New Roman" panose="02020603050405020304" pitchFamily="18" charset="0"/>
                          <a:cs typeface="Calibri" panose="020F0502020204030204" pitchFamily="34" charset="0"/>
                        </a:rPr>
                        <a:t>Julie B. Shea, MS, RNCS, FHRS*║</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1099060636"/>
                  </a:ext>
                </a:extLst>
              </a:tr>
              <a:tr h="365266">
                <a:tc>
                  <a:txBody>
                    <a:bodyPr/>
                    <a:lstStyle/>
                    <a:p>
                      <a:pPr marL="0" marR="0">
                        <a:spcBef>
                          <a:spcPts val="0"/>
                        </a:spcBef>
                        <a:spcAft>
                          <a:spcPts val="0"/>
                        </a:spcAft>
                      </a:pPr>
                      <a:r>
                        <a:rPr lang="it-IT" sz="1400">
                          <a:effectLst/>
                          <a:latin typeface="Calibri" panose="020F0502020204030204" pitchFamily="34" charset="0"/>
                          <a:ea typeface="Times New Roman" panose="02020603050405020304" pitchFamily="18" charset="0"/>
                          <a:cs typeface="Calibri" panose="020F0502020204030204" pitchFamily="34" charset="0"/>
                        </a:rPr>
                        <a:t>Cynthia M. Tracy, MD, FAHA*</a:t>
                      </a:r>
                      <a:r>
                        <a:rPr lang="en-US" sz="1400">
                          <a:effectLst/>
                          <a:latin typeface="Calibri" panose="020F0502020204030204" pitchFamily="34" charset="0"/>
                          <a:ea typeface="Times New Roman" panose="02020603050405020304" pitchFamily="18" charset="0"/>
                          <a:cs typeface="Calibri" panose="020F0502020204030204" pitchFamily="34" charset="0"/>
                        </a:rPr>
                        <a:t>║</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881971636"/>
                  </a:ext>
                </a:extLst>
              </a:tr>
              <a:tr h="365266">
                <a:tc>
                  <a:txBody>
                    <a:bodyPr/>
                    <a:lstStyle/>
                    <a:p>
                      <a:pPr marL="0" marR="0">
                        <a:spcBef>
                          <a:spcPts val="0"/>
                        </a:spcBef>
                        <a:spcAft>
                          <a:spcPts val="0"/>
                        </a:spcAft>
                      </a:pPr>
                      <a:r>
                        <a:rPr lang="pt-BR" sz="1400">
                          <a:effectLst/>
                          <a:latin typeface="Calibri" panose="020F0502020204030204" pitchFamily="34" charset="0"/>
                          <a:ea typeface="Times New Roman" panose="02020603050405020304" pitchFamily="18" charset="0"/>
                          <a:cs typeface="Calibri" panose="020F0502020204030204" pitchFamily="34" charset="0"/>
                        </a:rPr>
                        <a:t>Michael E. Field, MD, FACC</a:t>
                      </a:r>
                      <a:r>
                        <a:rPr lang="en-US" sz="1400">
                          <a:effectLst/>
                          <a:latin typeface="Calibri" panose="020F0502020204030204" pitchFamily="34" charset="0"/>
                          <a:ea typeface="Times New Roman" panose="02020603050405020304" pitchFamily="18" charset="0"/>
                          <a:cs typeface="Calibri" panose="020F0502020204030204" pitchFamily="34" charset="0"/>
                        </a:rPr>
                        <a:t>, FAHA, FHRS║</a:t>
                      </a: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2779809088"/>
                  </a:ext>
                </a:extLst>
              </a:tr>
              <a:tr h="730850">
                <a:tc>
                  <a:txBody>
                    <a:bodyPr/>
                    <a:lstStyle/>
                    <a:p>
                      <a:pPr marL="0" marR="0">
                        <a:spcBef>
                          <a:spcPts val="0"/>
                        </a:spcBef>
                        <a:spcAft>
                          <a:spcPts val="0"/>
                        </a:spcAft>
                      </a:pPr>
                      <a:r>
                        <a:rPr lang="de-DE" sz="1400" dirty="0">
                          <a:effectLst/>
                          <a:latin typeface="Calibri" panose="020F0502020204030204" pitchFamily="34" charset="0"/>
                          <a:ea typeface="Times New Roman" panose="02020603050405020304" pitchFamily="18" charset="0"/>
                          <a:cs typeface="Calibri" panose="020F0502020204030204" pitchFamily="34" charset="0"/>
                        </a:rPr>
                        <a:t>Karen L. Furie, MD, MPH, FAHA</a:t>
                      </a:r>
                      <a:r>
                        <a:rPr lang="en-US" sz="1400" dirty="0">
                          <a:effectLst/>
                          <a:latin typeface="Calibri" panose="020F0502020204030204" pitchFamily="34" charset="0"/>
                          <a:ea typeface="Times New Roman" panose="02020603050405020304" pitchFamily="18" charset="0"/>
                          <a:cs typeface="Calibri" panose="020F0502020204030204" pitchFamily="34" charset="0"/>
                        </a:rPr>
                        <a:t>║</a:t>
                      </a:r>
                    </a:p>
                    <a:p>
                      <a:pPr marL="0" marR="0">
                        <a:spcBef>
                          <a:spcPts val="0"/>
                        </a:spcBef>
                        <a:spcAft>
                          <a:spcPts val="0"/>
                        </a:spcAft>
                      </a:pPr>
                      <a:endParaRPr lang="en-US" sz="1400" dirty="0">
                        <a:effectLst/>
                        <a:latin typeface="Calibri" panose="020F0502020204030204" pitchFamily="34" charset="0"/>
                        <a:ea typeface="Times New Roman" panose="02020603050405020304" pitchFamily="18" charset="0"/>
                        <a:cs typeface="Calibri" panose="020F0502020204030204" pitchFamily="34" charset="0"/>
                      </a:endParaRPr>
                    </a:p>
                    <a:p>
                      <a:pPr marL="0" marR="0">
                        <a:spcBef>
                          <a:spcPts val="0"/>
                        </a:spcBef>
                        <a:spcAft>
                          <a:spcPts val="0"/>
                        </a:spcAft>
                      </a:pPr>
                      <a:r>
                        <a:rPr lang="it-IT" sz="1400" kern="1200" dirty="0">
                          <a:solidFill>
                            <a:schemeClr val="tx1"/>
                          </a:solidFill>
                          <a:effectLst/>
                          <a:latin typeface="Calibri" panose="020F0502020204030204" pitchFamily="34" charset="0"/>
                          <a:ea typeface="+mn-ea"/>
                          <a:cs typeface="Calibri" panose="020F0502020204030204" pitchFamily="34" charset="0"/>
                        </a:rPr>
                        <a:t>Clyde W. Yancy, MD, MACC, FAHA</a:t>
                      </a:r>
                      <a:r>
                        <a:rPr lang="en-US" sz="1400" kern="1200" dirty="0">
                          <a:solidFill>
                            <a:schemeClr val="tx1"/>
                          </a:solidFill>
                          <a:effectLst/>
                          <a:latin typeface="Calibri" panose="020F0502020204030204" pitchFamily="34" charset="0"/>
                          <a:ea typeface="+mn-ea"/>
                          <a:cs typeface="Calibri" panose="020F0502020204030204" pitchFamily="34" charset="0"/>
                        </a:rPr>
                        <a:t>║</a:t>
                      </a:r>
                      <a:endParaRPr lang="en-US" sz="14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lnTlToBr>
                      <a:noFill/>
                    </a:lnTlToBr>
                    <a:lnBlToTr>
                      <a:noFill/>
                    </a:lnBlToTr>
                    <a:noFill/>
                  </a:tcPr>
                </a:tc>
                <a:extLst>
                  <a:ext uri="{0D108BD9-81ED-4DB2-BD59-A6C34878D82A}">
                    <a16:rowId xmlns:a16="http://schemas.microsoft.com/office/drawing/2014/main" val="3298324943"/>
                  </a:ext>
                </a:extLst>
              </a:tr>
            </a:tbl>
          </a:graphicData>
        </a:graphic>
      </p:graphicFrame>
      <p:sp>
        <p:nvSpPr>
          <p:cNvPr id="17429" name="Rectangle 5"/>
          <p:cNvSpPr>
            <a:spLocks noChangeArrowheads="1"/>
          </p:cNvSpPr>
          <p:nvPr/>
        </p:nvSpPr>
        <p:spPr bwMode="auto">
          <a:xfrm>
            <a:off x="162050" y="5573011"/>
            <a:ext cx="8831262"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spcBef>
                <a:spcPct val="0"/>
              </a:spcBef>
              <a:buFontTx/>
              <a:buNone/>
            </a:pPr>
            <a:r>
              <a:rPr lang="en-US" sz="1200" dirty="0">
                <a:latin typeface="Calibri" panose="020F0502020204030204" pitchFamily="34" charset="0"/>
                <a:cs typeface="Calibri" panose="020F0502020204030204" pitchFamily="34" charset="0"/>
              </a:rPr>
              <a:t>‡ACC/AHA Task Force on Clinical Practice Guidelines Liaison. ║ACC/AHA Representative. †HRS Representative. §STS Representative. ¶ACC/AHA Task Force on Performance Measures Representative.</a:t>
            </a:r>
            <a:endParaRPr lang="en-US" altLang="en-US" sz="600" dirty="0">
              <a:latin typeface="Calibri" panose="020F0502020204030204" pitchFamily="34" charset="0"/>
              <a:cs typeface="Calibri" panose="020F050202020403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4DCE7F8B-AE49-4CFF-8D4A-DC66F7B4DAAA}"/>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Prevention of Thromboembolism</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78E06BFB-F39E-42F6-83B5-B256E073379E}"/>
              </a:ext>
            </a:extLst>
          </p:cNvPr>
          <p:cNvGraphicFramePr>
            <a:graphicFrameLocks noGrp="1"/>
          </p:cNvGraphicFramePr>
          <p:nvPr>
            <p:extLst>
              <p:ext uri="{D42A27DB-BD31-4B8C-83A1-F6EECF244321}">
                <p14:modId xmlns:p14="http://schemas.microsoft.com/office/powerpoint/2010/main" val="577612907"/>
              </p:ext>
            </p:extLst>
          </p:nvPr>
        </p:nvGraphicFramePr>
        <p:xfrm>
          <a:off x="304800" y="990600"/>
          <a:ext cx="8610600" cy="4981492"/>
        </p:xfrm>
        <a:graphic>
          <a:graphicData uri="http://schemas.openxmlformats.org/drawingml/2006/table">
            <a:tbl>
              <a:tblPr firstRow="1" firstCol="1" bandRow="1" bandCol="1"/>
              <a:tblGrid>
                <a:gridCol w="844177">
                  <a:extLst>
                    <a:ext uri="{9D8B030D-6E8A-4147-A177-3AD203B41FA5}">
                      <a16:colId xmlns:a16="http://schemas.microsoft.com/office/drawing/2014/main" val="3860726253"/>
                    </a:ext>
                  </a:extLst>
                </a:gridCol>
                <a:gridCol w="844177">
                  <a:extLst>
                    <a:ext uri="{9D8B030D-6E8A-4147-A177-3AD203B41FA5}">
                      <a16:colId xmlns:a16="http://schemas.microsoft.com/office/drawing/2014/main" val="3440971806"/>
                    </a:ext>
                  </a:extLst>
                </a:gridCol>
                <a:gridCol w="6922246">
                  <a:extLst>
                    <a:ext uri="{9D8B030D-6E8A-4147-A177-3AD203B41FA5}">
                      <a16:colId xmlns:a16="http://schemas.microsoft.com/office/drawing/2014/main" val="1677965631"/>
                    </a:ext>
                  </a:extLst>
                </a:gridCol>
              </a:tblGrid>
              <a:tr h="646043">
                <a:tc gridSpan="3">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Recommendations for Prevention of Thromboembolism</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6688425"/>
                  </a:ext>
                </a:extLst>
              </a:tr>
              <a:tr h="215348">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COR</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LOE</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5284455"/>
                  </a:ext>
                </a:extLst>
              </a:tr>
              <a:tr h="3014870">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48 hours’ duration or longer, or when the duration of AF is unknown, anticoagulation with warfarin (INR 2.0 to 3.0),</a:t>
                      </a:r>
                      <a:r>
                        <a:rPr lang="en-US" sz="1600" b="1" spc="45" dirty="0">
                          <a:effectLst/>
                          <a:latin typeface="Calibri" panose="020F0502020204030204" pitchFamily="34" charset="0"/>
                          <a:ea typeface="Batang" panose="02030600000101010101" pitchFamily="18" charset="-127"/>
                          <a:cs typeface="Calibri" panose="020F0502020204030204" pitchFamily="34" charset="0"/>
                        </a:rPr>
                        <a:t> a factor </a:t>
                      </a:r>
                      <a:r>
                        <a:rPr lang="en-US" sz="1600" b="1" spc="45" dirty="0" err="1">
                          <a:effectLst/>
                          <a:latin typeface="Calibri" panose="020F0502020204030204" pitchFamily="34" charset="0"/>
                          <a:ea typeface="Batang" panose="02030600000101010101" pitchFamily="18" charset="-127"/>
                          <a:cs typeface="Calibri" panose="020F0502020204030204" pitchFamily="34" charset="0"/>
                        </a:rPr>
                        <a:t>Xa</a:t>
                      </a:r>
                      <a:r>
                        <a:rPr lang="en-US" sz="1600" b="1" spc="45" dirty="0">
                          <a:effectLst/>
                          <a:latin typeface="Calibri" panose="020F0502020204030204" pitchFamily="34" charset="0"/>
                          <a:ea typeface="Batang" panose="02030600000101010101" pitchFamily="18" charset="-127"/>
                          <a:cs typeface="Calibri" panose="020F0502020204030204" pitchFamily="34" charset="0"/>
                        </a:rPr>
                        <a:t> inhibitor, or </a:t>
                      </a:r>
                      <a:r>
                        <a:rPr lang="en-US" sz="1600" b="1" dirty="0">
                          <a:effectLst/>
                          <a:latin typeface="Calibri" panose="020F0502020204030204" pitchFamily="34" charset="0"/>
                          <a:ea typeface="Times New Roman" panose="02020603050405020304" pitchFamily="18" charset="0"/>
                          <a:cs typeface="Calibri" panose="020F0502020204030204" pitchFamily="34" charset="0"/>
                        </a:rPr>
                        <a:t>direct thrombin inhibitor</a:t>
                      </a:r>
                      <a:r>
                        <a:rPr lang="en-US" sz="1600" b="1" spc="45" dirty="0">
                          <a:effectLst/>
                          <a:latin typeface="Calibri" panose="020F0502020204030204" pitchFamily="34" charset="0"/>
                          <a:ea typeface="Batang" panose="02030600000101010101" pitchFamily="18" charset="-127"/>
                          <a:cs typeface="Calibri" panose="020F0502020204030204" pitchFamily="34" charset="0"/>
                        </a:rPr>
                        <a:t> </a:t>
                      </a:r>
                      <a:r>
                        <a:rPr lang="en-US" sz="1600" b="1" dirty="0">
                          <a:effectLst/>
                          <a:latin typeface="Calibri" panose="020F0502020204030204" pitchFamily="34" charset="0"/>
                          <a:ea typeface="Times New Roman" panose="02020603050405020304" pitchFamily="18" charset="0"/>
                          <a:cs typeface="Calibri" panose="020F0502020204030204" pitchFamily="34" charset="0"/>
                        </a:rPr>
                        <a:t>is recommended for at least 3 weeks before and at least 4 weeks after cardioversion, regardless of the CHA</a:t>
                      </a:r>
                      <a:r>
                        <a:rPr lang="en-US" sz="16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6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6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600" b="1" dirty="0">
                          <a:effectLst/>
                          <a:latin typeface="Calibri" panose="020F0502020204030204" pitchFamily="34" charset="0"/>
                          <a:ea typeface="Times New Roman" panose="02020603050405020304" pitchFamily="18" charset="0"/>
                          <a:cs typeface="Calibri" panose="020F0502020204030204" pitchFamily="34" charset="0"/>
                        </a:rPr>
                        <a:t>-VASc score or the method (electrical or pharmacological) used to restore sinus rhythm</a:t>
                      </a:r>
                      <a:r>
                        <a:rPr lang="en-US" sz="1600" b="1" spc="45" dirty="0">
                          <a:effectLst/>
                          <a:latin typeface="Calibri" panose="020F0502020204030204" pitchFamily="34" charset="0"/>
                          <a:ea typeface="Batang" panose="02030600000101010101" pitchFamily="18" charset="-127"/>
                          <a:cs typeface="Calibri" panose="020F0502020204030204" pitchFamily="34" charset="0"/>
                        </a:rPr>
                        <a:t>.</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	</a:t>
                      </a:r>
                      <a:r>
                        <a:rPr lang="en-US" sz="16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MODIFIED</a:t>
                      </a:r>
                      <a:r>
                        <a:rPr lang="en-US" sz="16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a:t>
                      </a:r>
                      <a:r>
                        <a:rPr lang="en-US" sz="16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6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The 2014 AF Guideline recommendation for use of warfarin around the time of cardioversion was combined with the 2014 AF Guideline recommendation for NOACs to create a single recommendation. This combined recommendation was updated to COR I/LOE B-R from COR IIa/LOE C for NOACs in the 2014 AF Guideline on the basis of additional trials that have evaluated the use of NOACs with cardioversion. </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2225082"/>
                  </a:ext>
                </a:extLst>
              </a:tr>
              <a:tr h="1076739">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more than 48 hours’ duration or unknown duration that requires immediate cardioversion for hemodynamic instability, anticoagulation should be initiated as soon as possible and continued for at least 4 weeks after cardioversion unless contraindicated.</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3485392"/>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4DCE7F8B-AE49-4CFF-8D4A-DC66F7B4DAAA}"/>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Prevention of Thromboembolism</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78E06BFB-F39E-42F6-83B5-B256E073379E}"/>
              </a:ext>
            </a:extLst>
          </p:cNvPr>
          <p:cNvGraphicFramePr>
            <a:graphicFrameLocks noGrp="1"/>
          </p:cNvGraphicFramePr>
          <p:nvPr>
            <p:extLst>
              <p:ext uri="{D42A27DB-BD31-4B8C-83A1-F6EECF244321}">
                <p14:modId xmlns:p14="http://schemas.microsoft.com/office/powerpoint/2010/main" val="1861773314"/>
              </p:ext>
            </p:extLst>
          </p:nvPr>
        </p:nvGraphicFramePr>
        <p:xfrm>
          <a:off x="457200" y="880078"/>
          <a:ext cx="8229600" cy="5097843"/>
        </p:xfrm>
        <a:graphic>
          <a:graphicData uri="http://schemas.openxmlformats.org/drawingml/2006/table">
            <a:tbl>
              <a:tblPr firstRow="1" firstCol="1" bandRow="1" bandCol="1"/>
              <a:tblGrid>
                <a:gridCol w="806824">
                  <a:extLst>
                    <a:ext uri="{9D8B030D-6E8A-4147-A177-3AD203B41FA5}">
                      <a16:colId xmlns:a16="http://schemas.microsoft.com/office/drawing/2014/main" val="3860726253"/>
                    </a:ext>
                  </a:extLst>
                </a:gridCol>
                <a:gridCol w="806824">
                  <a:extLst>
                    <a:ext uri="{9D8B030D-6E8A-4147-A177-3AD203B41FA5}">
                      <a16:colId xmlns:a16="http://schemas.microsoft.com/office/drawing/2014/main" val="3440971806"/>
                    </a:ext>
                  </a:extLst>
                </a:gridCol>
                <a:gridCol w="6615952">
                  <a:extLst>
                    <a:ext uri="{9D8B030D-6E8A-4147-A177-3AD203B41FA5}">
                      <a16:colId xmlns:a16="http://schemas.microsoft.com/office/drawing/2014/main" val="1677965631"/>
                    </a:ext>
                  </a:extLst>
                </a:gridCol>
              </a:tblGrid>
              <a:tr h="708723">
                <a:tc gridSpan="3">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Recommendations for Prevention of Thromboembolism</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6688425"/>
                  </a:ext>
                </a:extLst>
              </a:tr>
              <a:tr h="239991">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5284455"/>
                  </a:ext>
                </a:extLst>
              </a:tr>
              <a:tr h="1439945">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C-EO</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just">
                        <a:spcBef>
                          <a:spcPts val="0"/>
                        </a:spcBef>
                        <a:spcAft>
                          <a:spcPts val="0"/>
                        </a:spcAft>
                        <a:tabLst>
                          <a:tab pos="457200" algn="l"/>
                        </a:tabLs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After cardioversion for AF of any duration, the decision about long-term anticoagulation therapy should be based on the thromboembolic risk profile and bleeding risk profile.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just">
                        <a:spcBef>
                          <a:spcPts val="0"/>
                        </a:spcBef>
                        <a:spcAft>
                          <a:spcPts val="0"/>
                        </a:spcAft>
                        <a:tabLst>
                          <a:tab pos="457200" algn="l"/>
                        </a:tabLst>
                      </a:pPr>
                      <a:r>
                        <a:rPr lang="en-US" sz="18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	MODIFIED</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The 2014 AF Guideline recommendation was strengthened with the addition of bleeding risk profile to the long-term anticoagulation decision-making process.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93659242"/>
                  </a:ext>
                </a:extLst>
              </a:tr>
              <a:tr h="2362410">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IIa</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B-NR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just">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less than 48 hours’ duration with a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a:t>
                      </a: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r>
                        <a:rPr lang="en-US" sz="1800" b="1" dirty="0">
                          <a:effectLst/>
                          <a:latin typeface="Calibri" panose="020F0502020204030204" pitchFamily="34" charset="0"/>
                          <a:ea typeface="Batang" panose="02030600000101010101" pitchFamily="18" charset="-127"/>
                          <a:cs typeface="Calibri" panose="020F0502020204030204" pitchFamily="34" charset="0"/>
                        </a:rPr>
                        <a:t>score</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of 2 or greater in men and 3 or greater in women, administration of heparin, </a:t>
                      </a:r>
                      <a:r>
                        <a:rPr lang="en-US" sz="1800" b="1" spc="45" dirty="0">
                          <a:effectLst/>
                          <a:latin typeface="Calibri" panose="020F0502020204030204" pitchFamily="34" charset="0"/>
                          <a:ea typeface="Batang" panose="02030600000101010101" pitchFamily="18" charset="-127"/>
                          <a:cs typeface="Calibri" panose="020F0502020204030204" pitchFamily="34" charset="0"/>
                        </a:rPr>
                        <a:t>a factor </a:t>
                      </a:r>
                      <a:r>
                        <a:rPr lang="en-US" sz="1800" b="1" spc="45" dirty="0" err="1">
                          <a:effectLst/>
                          <a:latin typeface="Calibri" panose="020F0502020204030204" pitchFamily="34" charset="0"/>
                          <a:ea typeface="Batang" panose="02030600000101010101" pitchFamily="18" charset="-127"/>
                          <a:cs typeface="Calibri" panose="020F0502020204030204" pitchFamily="34" charset="0"/>
                        </a:rPr>
                        <a:t>Xa</a:t>
                      </a:r>
                      <a:r>
                        <a:rPr lang="en-US" sz="1800" b="1" spc="45" dirty="0">
                          <a:effectLst/>
                          <a:latin typeface="Calibri" panose="020F0502020204030204" pitchFamily="34" charset="0"/>
                          <a:ea typeface="Batang" panose="02030600000101010101" pitchFamily="18" charset="-127"/>
                          <a:cs typeface="Calibri" panose="020F0502020204030204" pitchFamily="34" charset="0"/>
                        </a:rPr>
                        <a:t> inhibitor, or a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direct thrombin inhibitor is reasonable as soon as possible before cardioversion, followed by long-term anticoagulation therapy.</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just">
                        <a:spcBef>
                          <a:spcPts val="0"/>
                        </a:spcBef>
                        <a:spcAft>
                          <a:spcPts val="0"/>
                        </a:spcAft>
                      </a:pPr>
                      <a:r>
                        <a:rPr lang="en-US" sz="18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MODIFIED</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Recommendation COR was changed from I in the 2014 AF Guideline to IIa, and LOE was changed from C in the 2014 AF Guideline to B-NR. In addition, a specific </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CHA</a:t>
                      </a:r>
                      <a:r>
                        <a:rPr lang="en-US" sz="1800" baseline="-250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2</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DS</a:t>
                      </a:r>
                      <a:r>
                        <a:rPr lang="en-US" sz="1800" baseline="-250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2</a:t>
                      </a:r>
                      <a:r>
                        <a:rPr lang="en-US" sz="18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-VASc score</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is now specified.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643027"/>
                  </a:ext>
                </a:extLst>
              </a:tr>
            </a:tbl>
          </a:graphicData>
        </a:graphic>
      </p:graphicFrame>
    </p:spTree>
    <p:extLst>
      <p:ext uri="{BB962C8B-B14F-4D97-AF65-F5344CB8AC3E}">
        <p14:creationId xmlns:p14="http://schemas.microsoft.com/office/powerpoint/2010/main" val="41394906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4DCE7F8B-AE49-4CFF-8D4A-DC66F7B4DAAA}"/>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Prevention of Thromboembolism</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78E06BFB-F39E-42F6-83B5-B256E073379E}"/>
              </a:ext>
            </a:extLst>
          </p:cNvPr>
          <p:cNvGraphicFramePr>
            <a:graphicFrameLocks noGrp="1"/>
          </p:cNvGraphicFramePr>
          <p:nvPr>
            <p:extLst>
              <p:ext uri="{D42A27DB-BD31-4B8C-83A1-F6EECF244321}">
                <p14:modId xmlns:p14="http://schemas.microsoft.com/office/powerpoint/2010/main" val="1194490985"/>
              </p:ext>
            </p:extLst>
          </p:nvPr>
        </p:nvGraphicFramePr>
        <p:xfrm>
          <a:off x="457200" y="996834"/>
          <a:ext cx="8229599" cy="4864332"/>
        </p:xfrm>
        <a:graphic>
          <a:graphicData uri="http://schemas.openxmlformats.org/drawingml/2006/table">
            <a:tbl>
              <a:tblPr firstRow="1" firstCol="1" bandRow="1" bandCol="1"/>
              <a:tblGrid>
                <a:gridCol w="806824">
                  <a:extLst>
                    <a:ext uri="{9D8B030D-6E8A-4147-A177-3AD203B41FA5}">
                      <a16:colId xmlns:a16="http://schemas.microsoft.com/office/drawing/2014/main" val="3860726253"/>
                    </a:ext>
                  </a:extLst>
                </a:gridCol>
                <a:gridCol w="806824">
                  <a:extLst>
                    <a:ext uri="{9D8B030D-6E8A-4147-A177-3AD203B41FA5}">
                      <a16:colId xmlns:a16="http://schemas.microsoft.com/office/drawing/2014/main" val="3440971806"/>
                    </a:ext>
                  </a:extLst>
                </a:gridCol>
                <a:gridCol w="6615951">
                  <a:extLst>
                    <a:ext uri="{9D8B030D-6E8A-4147-A177-3AD203B41FA5}">
                      <a16:colId xmlns:a16="http://schemas.microsoft.com/office/drawing/2014/main" val="1677965631"/>
                    </a:ext>
                  </a:extLst>
                </a:gridCol>
              </a:tblGrid>
              <a:tr h="541889">
                <a:tc gridSpan="3">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Recommendations for Prevention of Thromboembolism</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6688425"/>
                  </a:ext>
                </a:extLst>
              </a:tr>
              <a:tr h="263203">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COR</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LOE</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60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5284455"/>
                  </a:ext>
                </a:extLst>
              </a:tr>
              <a:tr h="1842422">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B</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tabLst>
                          <a:tab pos="457200" algn="l"/>
                        </a:tabLs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48 hours’ duration or longer or of unknown duration who have not been anticoagulated for the preceding 3 weeks, it is reasonable to perform transesophageal echocardiography before cardioversion and proceed with cardioversion if no left atrial thrombus is identified, including in the LAA, provided that anticoagulation is achieved before transesophageal echocardiography and maintained after cardioversion for at least 4 weeks.</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1123108"/>
                  </a:ext>
                </a:extLst>
              </a:tr>
              <a:tr h="2216818">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tabLst>
                          <a:tab pos="457200" algn="l"/>
                        </a:tabLs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For patients with AF or atrial flutter of less than 48 hours’ duration with a CHA</a:t>
                      </a:r>
                      <a:r>
                        <a:rPr lang="en-US" sz="16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6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6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600" b="1" dirty="0">
                          <a:effectLst/>
                          <a:latin typeface="Calibri" panose="020F0502020204030204" pitchFamily="34" charset="0"/>
                          <a:ea typeface="Times New Roman" panose="02020603050405020304" pitchFamily="18" charset="0"/>
                          <a:cs typeface="Calibri" panose="020F0502020204030204" pitchFamily="34" charset="0"/>
                        </a:rPr>
                        <a:t>-VASc</a:t>
                      </a:r>
                      <a:r>
                        <a:rPr lang="en-US" sz="1600" dirty="0">
                          <a:effectLst/>
                          <a:latin typeface="Calibri" panose="020F0502020204030204" pitchFamily="34" charset="0"/>
                          <a:ea typeface="Times New Roman" panose="02020603050405020304" pitchFamily="18" charset="0"/>
                          <a:cs typeface="Calibri" panose="020F0502020204030204" pitchFamily="34" charset="0"/>
                        </a:rPr>
                        <a:t> </a:t>
                      </a:r>
                      <a:r>
                        <a:rPr lang="en-US" sz="1600" b="1" dirty="0">
                          <a:effectLst/>
                          <a:latin typeface="Calibri" panose="020F0502020204030204" pitchFamily="34" charset="0"/>
                          <a:ea typeface="Batang" panose="02030600000101010101" pitchFamily="18" charset="-127"/>
                          <a:cs typeface="Calibri" panose="020F0502020204030204" pitchFamily="34" charset="0"/>
                        </a:rPr>
                        <a:t>score</a:t>
                      </a:r>
                      <a:r>
                        <a:rPr lang="en-US" sz="1600" b="1" dirty="0">
                          <a:effectLst/>
                          <a:latin typeface="Calibri" panose="020F0502020204030204" pitchFamily="34" charset="0"/>
                          <a:ea typeface="Times New Roman" panose="02020603050405020304" pitchFamily="18" charset="0"/>
                          <a:cs typeface="Calibri" panose="020F0502020204030204" pitchFamily="34" charset="0"/>
                        </a:rPr>
                        <a:t> of 0 in men or 1 in women, administration of heparin, </a:t>
                      </a:r>
                      <a:r>
                        <a:rPr lang="en-US" sz="1600" b="1" spc="45" dirty="0">
                          <a:effectLst/>
                          <a:latin typeface="Calibri" panose="020F0502020204030204" pitchFamily="34" charset="0"/>
                          <a:ea typeface="Batang" panose="02030600000101010101" pitchFamily="18" charset="-127"/>
                          <a:cs typeface="Calibri" panose="020F0502020204030204" pitchFamily="34" charset="0"/>
                        </a:rPr>
                        <a:t>a factor </a:t>
                      </a:r>
                      <a:r>
                        <a:rPr lang="en-US" sz="1600" b="1" spc="45" dirty="0" err="1">
                          <a:effectLst/>
                          <a:latin typeface="Calibri" panose="020F0502020204030204" pitchFamily="34" charset="0"/>
                          <a:ea typeface="Batang" panose="02030600000101010101" pitchFamily="18" charset="-127"/>
                          <a:cs typeface="Calibri" panose="020F0502020204030204" pitchFamily="34" charset="0"/>
                        </a:rPr>
                        <a:t>Xa</a:t>
                      </a:r>
                      <a:r>
                        <a:rPr lang="en-US" sz="1600" b="1" spc="45" dirty="0">
                          <a:effectLst/>
                          <a:latin typeface="Calibri" panose="020F0502020204030204" pitchFamily="34" charset="0"/>
                          <a:ea typeface="Batang" panose="02030600000101010101" pitchFamily="18" charset="-127"/>
                          <a:cs typeface="Calibri" panose="020F0502020204030204" pitchFamily="34" charset="0"/>
                        </a:rPr>
                        <a:t> inhibitor, or a </a:t>
                      </a:r>
                      <a:r>
                        <a:rPr lang="en-US" sz="1600" b="1" dirty="0">
                          <a:effectLst/>
                          <a:latin typeface="Calibri" panose="020F0502020204030204" pitchFamily="34" charset="0"/>
                          <a:ea typeface="Times New Roman" panose="02020603050405020304" pitchFamily="18" charset="0"/>
                          <a:cs typeface="Calibri" panose="020F0502020204030204" pitchFamily="34" charset="0"/>
                        </a:rPr>
                        <a:t>direct thrombin inhibitor, versus no anticoagulant therapy, may be considered before cardioversion, without the need for </a:t>
                      </a:r>
                      <a:r>
                        <a:rPr lang="en-US" sz="1600" b="1" dirty="0" err="1">
                          <a:effectLst/>
                          <a:latin typeface="Calibri" panose="020F0502020204030204" pitchFamily="34" charset="0"/>
                          <a:ea typeface="Times New Roman" panose="02020603050405020304" pitchFamily="18" charset="0"/>
                          <a:cs typeface="Calibri" panose="020F0502020204030204" pitchFamily="34" charset="0"/>
                        </a:rPr>
                        <a:t>postcardioversion</a:t>
                      </a:r>
                      <a:r>
                        <a:rPr lang="en-US" sz="1600" b="1" dirty="0">
                          <a:effectLst/>
                          <a:latin typeface="Calibri" panose="020F0502020204030204" pitchFamily="34" charset="0"/>
                          <a:ea typeface="Times New Roman" panose="02020603050405020304" pitchFamily="18" charset="0"/>
                          <a:cs typeface="Calibri" panose="020F0502020204030204" pitchFamily="34" charset="0"/>
                        </a:rPr>
                        <a:t> oral anticoagulation.</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pPr>
                      <a:r>
                        <a:rPr lang="en-US" sz="16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MODIFIED</a:t>
                      </a:r>
                      <a:r>
                        <a:rPr lang="en-US" sz="16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a:t>
                      </a:r>
                      <a:r>
                        <a:rPr lang="en-US" sz="16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Recommendation LOE was changed from C in the 2014 AF Guideline to B-NR to reflect evidence from 2 registry studies and to include specific CHA</a:t>
                      </a:r>
                      <a:r>
                        <a:rPr lang="en-US" sz="1600" baseline="-25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2</a:t>
                      </a:r>
                      <a:r>
                        <a:rPr lang="en-US" sz="16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DS</a:t>
                      </a:r>
                      <a:r>
                        <a:rPr lang="en-US" sz="1600" baseline="-25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2</a:t>
                      </a:r>
                      <a:r>
                        <a:rPr lang="en-US" sz="16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-VASc scores derived from study results. </a:t>
                      </a:r>
                      <a:endParaRPr lang="en-U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35544" marR="355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20487520"/>
                  </a:ext>
                </a:extLst>
              </a:tr>
            </a:tbl>
          </a:graphicData>
        </a:graphic>
      </p:graphicFrame>
    </p:spTree>
    <p:extLst>
      <p:ext uri="{BB962C8B-B14F-4D97-AF65-F5344CB8AC3E}">
        <p14:creationId xmlns:p14="http://schemas.microsoft.com/office/powerpoint/2010/main" val="12071305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ChangeArrowheads="1"/>
          </p:cNvSpPr>
          <p:nvPr/>
        </p:nvSpPr>
        <p:spPr bwMode="auto">
          <a:xfrm>
            <a:off x="990600" y="2498725"/>
            <a:ext cx="7239000" cy="107721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AF Catheter Ablation to Maintain Sinus Rhythm</a:t>
            </a:r>
          </a:p>
        </p:txBody>
      </p:sp>
      <p:sp>
        <p:nvSpPr>
          <p:cNvPr id="8195" name="Rectangle 3">
            <a:extLst>
              <a:ext uri="{FF2B5EF4-FFF2-40B4-BE49-F238E27FC236}">
                <a16:creationId xmlns:a16="http://schemas.microsoft.com/office/drawing/2014/main" id="{4A9D4071-132D-4CDF-9E29-C8C895C9850E}"/>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46425210-5384-438D-88AE-01ED8F4636FB}"/>
              </a:ext>
            </a:extLst>
          </p:cNvPr>
          <p:cNvSpPr>
            <a:spLocks noChangeArrowheads="1"/>
          </p:cNvSpPr>
          <p:nvPr/>
        </p:nvSpPr>
        <p:spPr bwMode="auto">
          <a:xfrm>
            <a:off x="0" y="381000"/>
            <a:ext cx="9144000" cy="486287"/>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Catheter Ablation in HF</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633CF163-8ADA-4477-B0EF-7420ED86D54D}"/>
              </a:ext>
            </a:extLst>
          </p:cNvPr>
          <p:cNvGraphicFramePr>
            <a:graphicFrameLocks noGrp="1"/>
          </p:cNvGraphicFramePr>
          <p:nvPr>
            <p:extLst>
              <p:ext uri="{D42A27DB-BD31-4B8C-83A1-F6EECF244321}">
                <p14:modId xmlns:p14="http://schemas.microsoft.com/office/powerpoint/2010/main" val="844617426"/>
              </p:ext>
            </p:extLst>
          </p:nvPr>
        </p:nvGraphicFramePr>
        <p:xfrm>
          <a:off x="457200" y="2057400"/>
          <a:ext cx="8229600" cy="2743200"/>
        </p:xfrm>
        <a:graphic>
          <a:graphicData uri="http://schemas.openxmlformats.org/drawingml/2006/table">
            <a:tbl>
              <a:tblPr firstRow="1" firstCol="1" bandRow="1"/>
              <a:tblGrid>
                <a:gridCol w="782860">
                  <a:extLst>
                    <a:ext uri="{9D8B030D-6E8A-4147-A177-3AD203B41FA5}">
                      <a16:colId xmlns:a16="http://schemas.microsoft.com/office/drawing/2014/main" val="919652539"/>
                    </a:ext>
                  </a:extLst>
                </a:gridCol>
                <a:gridCol w="704574">
                  <a:extLst>
                    <a:ext uri="{9D8B030D-6E8A-4147-A177-3AD203B41FA5}">
                      <a16:colId xmlns:a16="http://schemas.microsoft.com/office/drawing/2014/main" val="1984959191"/>
                    </a:ext>
                  </a:extLst>
                </a:gridCol>
                <a:gridCol w="6742166">
                  <a:extLst>
                    <a:ext uri="{9D8B030D-6E8A-4147-A177-3AD203B41FA5}">
                      <a16:colId xmlns:a16="http://schemas.microsoft.com/office/drawing/2014/main" val="808506468"/>
                    </a:ext>
                  </a:extLst>
                </a:gridCol>
              </a:tblGrid>
              <a:tr h="172606">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 for Catheter Ablation in HF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74531534"/>
                  </a:ext>
                </a:extLst>
              </a:tr>
              <a:tr h="158222">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654039"/>
                  </a:ext>
                </a:extLst>
              </a:tr>
              <a:tr h="949332">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IIb</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52400" marR="0" indent="-38100"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 AF catheter ablation may be reasonable in selected patients with symptomatic AF and HF with reduced left ventricular (LV) ejection fraction (HFrEF) to potentially lower mortality rate and reduce hospitalization for HF.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53035" marR="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NEW</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 evidence, including data on improved mortality rate, has been published for AF catheter ablation compared with medical therapy in patients with HF.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73025" marR="730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5124588"/>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ChangeArrowheads="1"/>
          </p:cNvSpPr>
          <p:nvPr/>
        </p:nvSpPr>
        <p:spPr bwMode="auto">
          <a:xfrm>
            <a:off x="990600" y="2498725"/>
            <a:ext cx="7239000"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FontTx/>
              <a:buNone/>
            </a:pPr>
            <a:r>
              <a:rPr lang="en-US" altLang="en-US" b="1" dirty="0"/>
              <a:t>Specific Patient Groups and AF</a:t>
            </a:r>
          </a:p>
        </p:txBody>
      </p:sp>
      <p:sp>
        <p:nvSpPr>
          <p:cNvPr id="8195" name="Rectangle 3">
            <a:extLst>
              <a:ext uri="{FF2B5EF4-FFF2-40B4-BE49-F238E27FC236}">
                <a16:creationId xmlns:a16="http://schemas.microsoft.com/office/drawing/2014/main" id="{618F50B6-431B-455B-AAB1-7BD575052485}"/>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rPr>
              <a:t>2019 Focused Update on Atrial Fibrillation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934928305"/>
              </p:ext>
            </p:extLst>
          </p:nvPr>
        </p:nvGraphicFramePr>
        <p:xfrm>
          <a:off x="457200" y="1256555"/>
          <a:ext cx="8229600" cy="4344890"/>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6">
                  <a:extLst>
                    <a:ext uri="{9D8B030D-6E8A-4147-A177-3AD203B41FA5}">
                      <a16:colId xmlns:a16="http://schemas.microsoft.com/office/drawing/2014/main" val="470933951"/>
                    </a:ext>
                  </a:extLst>
                </a:gridCol>
                <a:gridCol w="6632036">
                  <a:extLst>
                    <a:ext uri="{9D8B030D-6E8A-4147-A177-3AD203B41FA5}">
                      <a16:colId xmlns:a16="http://schemas.microsoft.com/office/drawing/2014/main" val="788560702"/>
                    </a:ext>
                  </a:extLst>
                </a:gridCol>
              </a:tblGrid>
              <a:tr h="533400">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 for AF Complicating ACS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324036">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2268254">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For patients with ACS and AF at increased risk of systemic thromboembolism (based on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 risk score of 2 or greater), anticoagulation is recommended unless the bleeding risk exceeds the expected benefit.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	MODIFIED</a:t>
                      </a:r>
                      <a:r>
                        <a:rPr lang="en-US" sz="20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published data are available. LOE was updated from C in the 2014 AF Guideline to B-R. Anticoagulation options are described in supportive text.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12674612"/>
                  </a:ext>
                </a:extLst>
              </a:tr>
              <a:tr h="1054344">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Urgent direct-current cardioversion of new-onset AF in the setting of ACS is recommended for patients with hemodynamic compromise, ongoing ischemia, or inadequate rate control.</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6231509"/>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1776393987"/>
              </p:ext>
            </p:extLst>
          </p:nvPr>
        </p:nvGraphicFramePr>
        <p:xfrm>
          <a:off x="457200" y="1104900"/>
          <a:ext cx="8229600" cy="4648200"/>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6">
                  <a:extLst>
                    <a:ext uri="{9D8B030D-6E8A-4147-A177-3AD203B41FA5}">
                      <a16:colId xmlns:a16="http://schemas.microsoft.com/office/drawing/2014/main" val="470933951"/>
                    </a:ext>
                  </a:extLst>
                </a:gridCol>
                <a:gridCol w="6632036">
                  <a:extLst>
                    <a:ext uri="{9D8B030D-6E8A-4147-A177-3AD203B41FA5}">
                      <a16:colId xmlns:a16="http://schemas.microsoft.com/office/drawing/2014/main" val="788560702"/>
                    </a:ext>
                  </a:extLst>
                </a:gridCol>
              </a:tblGrid>
              <a:tr h="1089923">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 for AF Complicating ACS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352622">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1057866">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Intravenous beta blockers are recommended to slow a rapid ventricular response to AF in patients with ACS who do not display HF, hemodynamic instability, or bronchospasm.</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751117"/>
                  </a:ext>
                </a:extLst>
              </a:tr>
              <a:tr h="2147789">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B-NR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If triple therapy (oral anticoagulant, aspirin, and P2Y</a:t>
                      </a:r>
                      <a:r>
                        <a:rPr lang="en-US" sz="2000" b="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12</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inhibitor) is prescribed for patients with AF at increased risk of stroke (based on CHA</a:t>
                      </a:r>
                      <a:r>
                        <a:rPr lang="en-US" sz="2000" b="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DS</a:t>
                      </a:r>
                      <a:r>
                        <a:rPr lang="en-US" sz="2000" b="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-VASc risk score</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of 2 or greater) who have undergone</a:t>
                      </a:r>
                      <a:r>
                        <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percutaneous coronary intervention (PCI) with stenting for ACS, it is reasonable to choose clopidogrel in preference to prasugrel.</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NEW</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a:t>
                      </a:r>
                      <a:r>
                        <a:rPr lang="en-US" sz="20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 </a:t>
                      </a:r>
                      <a:r>
                        <a:rPr lang="en-US" sz="2000"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New published data are available.</a:t>
                      </a:r>
                      <a:endParaRPr lang="en-US"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2998714"/>
                  </a:ext>
                </a:extLst>
              </a:tr>
            </a:tbl>
          </a:graphicData>
        </a:graphic>
      </p:graphicFrame>
    </p:spTree>
    <p:extLst>
      <p:ext uri="{BB962C8B-B14F-4D97-AF65-F5344CB8AC3E}">
        <p14:creationId xmlns:p14="http://schemas.microsoft.com/office/powerpoint/2010/main" val="16435197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1688190745"/>
              </p:ext>
            </p:extLst>
          </p:nvPr>
        </p:nvGraphicFramePr>
        <p:xfrm>
          <a:off x="457200" y="1028700"/>
          <a:ext cx="8229600" cy="4800600"/>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6">
                  <a:extLst>
                    <a:ext uri="{9D8B030D-6E8A-4147-A177-3AD203B41FA5}">
                      <a16:colId xmlns:a16="http://schemas.microsoft.com/office/drawing/2014/main" val="470933951"/>
                    </a:ext>
                  </a:extLst>
                </a:gridCol>
                <a:gridCol w="6632036">
                  <a:extLst>
                    <a:ext uri="{9D8B030D-6E8A-4147-A177-3AD203B41FA5}">
                      <a16:colId xmlns:a16="http://schemas.microsoft.com/office/drawing/2014/main" val="788560702"/>
                    </a:ext>
                  </a:extLst>
                </a:gridCol>
              </a:tblGrid>
              <a:tr h="868194">
                <a:tc gridSpan="3">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Recommendations for AF Complicating ACS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280886">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1966203">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In patents with AF at increased risk of stroke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based on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risk score of 2 or greater)</a:t>
                      </a:r>
                      <a:r>
                        <a:rPr lang="en-US" sz="1800" b="1" dirty="0">
                          <a:effectLst/>
                          <a:latin typeface="Calibri" panose="020F0502020204030204" pitchFamily="34" charset="0"/>
                          <a:ea typeface="Calibri" panose="020F0502020204030204" pitchFamily="34" charset="0"/>
                          <a:cs typeface="Calibri" panose="020F0502020204030204" pitchFamily="34" charset="0"/>
                        </a:rPr>
                        <a:t> who have undergone PCI with stenting for ACS, double therapy with a P2Y</a:t>
                      </a:r>
                      <a:r>
                        <a:rPr lang="en-US" sz="1800" b="1" baseline="-25000" dirty="0">
                          <a:effectLst/>
                          <a:latin typeface="Calibri" panose="020F0502020204030204" pitchFamily="34" charset="0"/>
                          <a:ea typeface="Calibri" panose="020F0502020204030204" pitchFamily="34" charset="0"/>
                          <a:cs typeface="Calibri" panose="020F0502020204030204" pitchFamily="34" charset="0"/>
                        </a:rPr>
                        <a:t>12 </a:t>
                      </a:r>
                      <a:r>
                        <a:rPr lang="en-US" sz="1800" b="1" dirty="0">
                          <a:effectLst/>
                          <a:latin typeface="Calibri" panose="020F0502020204030204" pitchFamily="34" charset="0"/>
                          <a:ea typeface="Calibri" panose="020F0502020204030204" pitchFamily="34" charset="0"/>
                          <a:cs typeface="Calibri" panose="020F0502020204030204" pitchFamily="34" charset="0"/>
                        </a:rPr>
                        <a:t>inhibitor (clopidogrel or ticagrelor) and dose-adjusted vitamin K antagonist is reasonable to reduce the risk of bleeding as compared with triple therapy.</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RCT data and data from 2 registries and a retrospective cohort study are available.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1679320"/>
                  </a:ext>
                </a:extLst>
              </a:tr>
              <a:tr h="1685317">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In patients with AF at increased risk of stroke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based on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risk score of 2 or greater)</a:t>
                      </a:r>
                      <a:r>
                        <a:rPr lang="en-US" sz="1800" b="1" dirty="0">
                          <a:effectLst/>
                          <a:latin typeface="Calibri" panose="020F0502020204030204" pitchFamily="34" charset="0"/>
                          <a:ea typeface="Calibri" panose="020F0502020204030204" pitchFamily="34" charset="0"/>
                          <a:cs typeface="Calibri" panose="020F0502020204030204" pitchFamily="34" charset="0"/>
                        </a:rPr>
                        <a:t> who have undergone PCI with stenting for ACS, double therapy with P2Y</a:t>
                      </a:r>
                      <a:r>
                        <a:rPr lang="en-US" sz="1800" b="1" baseline="-25000" dirty="0">
                          <a:effectLst/>
                          <a:latin typeface="Calibri" panose="020F0502020204030204" pitchFamily="34" charset="0"/>
                          <a:ea typeface="Calibri" panose="020F0502020204030204" pitchFamily="34" charset="0"/>
                          <a:cs typeface="Calibri" panose="020F0502020204030204" pitchFamily="34" charset="0"/>
                        </a:rPr>
                        <a:t>12 </a:t>
                      </a:r>
                      <a:r>
                        <a:rPr lang="en-US" sz="1800" b="1" dirty="0">
                          <a:effectLst/>
                          <a:latin typeface="Calibri" panose="020F0502020204030204" pitchFamily="34" charset="0"/>
                          <a:ea typeface="Calibri" panose="020F0502020204030204" pitchFamily="34" charset="0"/>
                          <a:cs typeface="Calibri" panose="020F0502020204030204" pitchFamily="34" charset="0"/>
                        </a:rPr>
                        <a:t>inhibitors (clopidogrel) and low-dose rivaroxaban 15 mg daily is reasonable to reduce the risk of bleeding as compared with triple therapy.</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published data are available.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7203000"/>
                  </a:ext>
                </a:extLst>
              </a:tr>
            </a:tbl>
          </a:graphicData>
        </a:graphic>
      </p:graphicFrame>
    </p:spTree>
    <p:extLst>
      <p:ext uri="{BB962C8B-B14F-4D97-AF65-F5344CB8AC3E}">
        <p14:creationId xmlns:p14="http://schemas.microsoft.com/office/powerpoint/2010/main" val="15115502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168978393"/>
              </p:ext>
            </p:extLst>
          </p:nvPr>
        </p:nvGraphicFramePr>
        <p:xfrm>
          <a:off x="457200" y="1143000"/>
          <a:ext cx="8229600" cy="4724400"/>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6">
                  <a:extLst>
                    <a:ext uri="{9D8B030D-6E8A-4147-A177-3AD203B41FA5}">
                      <a16:colId xmlns:a16="http://schemas.microsoft.com/office/drawing/2014/main" val="470933951"/>
                    </a:ext>
                  </a:extLst>
                </a:gridCol>
                <a:gridCol w="6632036">
                  <a:extLst>
                    <a:ext uri="{9D8B030D-6E8A-4147-A177-3AD203B41FA5}">
                      <a16:colId xmlns:a16="http://schemas.microsoft.com/office/drawing/2014/main" val="788560702"/>
                    </a:ext>
                  </a:extLst>
                </a:gridCol>
              </a:tblGrid>
              <a:tr h="849892">
                <a:tc gridSpan="3">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Recommendations for AF Complicating ACS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274965">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1674787">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IIa</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90500" marR="0" indent="-19050" algn="l">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In patients with AF at increased risk of stroke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based on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risk score</a:t>
                      </a:r>
                      <a:r>
                        <a:rPr lang="en-US" sz="1800" b="1" dirty="0">
                          <a:effectLst/>
                          <a:latin typeface="Calibri" panose="020F0502020204030204" pitchFamily="34" charset="0"/>
                          <a:ea typeface="Calibri" panose="020F0502020204030204" pitchFamily="34" charset="0"/>
                          <a:cs typeface="Calibri" panose="020F0502020204030204" pitchFamily="34" charset="0"/>
                        </a:rPr>
                        <a:t> of 2 or greater) who have undergone PCI with stenting for ACS, double therapy with a P2Y</a:t>
                      </a:r>
                      <a:r>
                        <a:rPr lang="en-US" sz="1800" b="1" baseline="-25000" dirty="0">
                          <a:effectLst/>
                          <a:latin typeface="Calibri" panose="020F0502020204030204" pitchFamily="34" charset="0"/>
                          <a:ea typeface="Calibri" panose="020F0502020204030204" pitchFamily="34" charset="0"/>
                          <a:cs typeface="Calibri" panose="020F0502020204030204" pitchFamily="34" charset="0"/>
                        </a:rPr>
                        <a:t>12 </a:t>
                      </a:r>
                      <a:r>
                        <a:rPr lang="en-US" sz="1800" b="1" dirty="0">
                          <a:effectLst/>
                          <a:latin typeface="Calibri" panose="020F0502020204030204" pitchFamily="34" charset="0"/>
                          <a:ea typeface="Calibri" panose="020F0502020204030204" pitchFamily="34" charset="0"/>
                          <a:cs typeface="Calibri" panose="020F0502020204030204" pitchFamily="34" charset="0"/>
                        </a:rPr>
                        <a:t>inhibitor (clopidogrel) and dabigatran 150 mg twice daily is reasonable to reduce the risk of bleeding as compared with triple therapy.</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8255"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published data are available.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3338864"/>
                  </a:ext>
                </a:extLst>
              </a:tr>
              <a:tr h="1924756">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IIb</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214313" marR="0" indent="14288" algn="l">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If triple therapy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oral anticoagulant, aspirin, and P2Y</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12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inhibitor</a:t>
                      </a:r>
                      <a:r>
                        <a:rPr lang="en-US" sz="1800" b="1" dirty="0">
                          <a:effectLst/>
                          <a:latin typeface="Calibri" panose="020F0502020204030204" pitchFamily="34" charset="0"/>
                          <a:ea typeface="Calibri" panose="020F0502020204030204" pitchFamily="34" charset="0"/>
                          <a:cs typeface="Calibri" panose="020F0502020204030204" pitchFamily="34" charset="0"/>
                        </a:rPr>
                        <a:t>) is prescribed for patients with AF who are at increased risk of stroke (</a:t>
                      </a:r>
                      <a:r>
                        <a:rPr lang="en-US" sz="1800" b="1" dirty="0">
                          <a:effectLst/>
                          <a:latin typeface="Calibri" panose="020F0502020204030204" pitchFamily="34" charset="0"/>
                          <a:ea typeface="Times New Roman" panose="02020603050405020304" pitchFamily="18" charset="0"/>
                          <a:cs typeface="Calibri" panose="020F0502020204030204" pitchFamily="34" charset="0"/>
                        </a:rPr>
                        <a:t>based on CHA</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8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800" b="1" dirty="0">
                          <a:effectLst/>
                          <a:latin typeface="Calibri" panose="020F0502020204030204" pitchFamily="34" charset="0"/>
                          <a:ea typeface="Times New Roman" panose="02020603050405020304" pitchFamily="18" charset="0"/>
                          <a:cs typeface="Calibri" panose="020F0502020204030204" pitchFamily="34" charset="0"/>
                        </a:rPr>
                        <a:t>-VASc risk score of 2 or greater)</a:t>
                      </a:r>
                      <a:r>
                        <a:rPr lang="en-US" sz="1800" b="1" dirty="0">
                          <a:effectLst/>
                          <a:latin typeface="Calibri" panose="020F0502020204030204" pitchFamily="34" charset="0"/>
                          <a:ea typeface="Calibri" panose="020F0502020204030204" pitchFamily="34" charset="0"/>
                          <a:cs typeface="Calibri" panose="020F0502020204030204" pitchFamily="34" charset="0"/>
                        </a:rPr>
                        <a:t> and who have undergone PCI with stenting (drug eluting or bare metal) for ACS, a transition to double therapy (oral anticoagulant and P2Y</a:t>
                      </a:r>
                      <a:r>
                        <a:rPr lang="en-US" sz="1800" b="1" baseline="-25000" dirty="0">
                          <a:effectLst/>
                          <a:latin typeface="Calibri" panose="020F0502020204030204" pitchFamily="34" charset="0"/>
                          <a:ea typeface="Calibri" panose="020F0502020204030204" pitchFamily="34" charset="0"/>
                          <a:cs typeface="Calibri" panose="020F0502020204030204" pitchFamily="34" charset="0"/>
                        </a:rPr>
                        <a:t>12</a:t>
                      </a:r>
                      <a:r>
                        <a:rPr lang="en-US" sz="1800" b="1" dirty="0">
                          <a:effectLst/>
                          <a:latin typeface="Calibri" panose="020F0502020204030204" pitchFamily="34" charset="0"/>
                          <a:ea typeface="Calibri" panose="020F0502020204030204" pitchFamily="34" charset="0"/>
                          <a:cs typeface="Calibri" panose="020F0502020204030204" pitchFamily="34" charset="0"/>
                        </a:rPr>
                        <a:t> inhibitor) at 4 to 6 weeks may be considered.</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214630" marR="0" indent="-191135"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New published data are available.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8329379"/>
                  </a:ext>
                </a:extLst>
              </a:tr>
            </a:tbl>
          </a:graphicData>
        </a:graphic>
      </p:graphicFrame>
    </p:spTree>
    <p:extLst>
      <p:ext uri="{BB962C8B-B14F-4D97-AF65-F5344CB8AC3E}">
        <p14:creationId xmlns:p14="http://schemas.microsoft.com/office/powerpoint/2010/main" val="3379967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0" y="33338"/>
            <a:ext cx="2854325" cy="2586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lgn="ctr" eaLnBrk="1" hangingPunct="1">
              <a:spcBef>
                <a:spcPct val="0"/>
              </a:spcBef>
              <a:buFontTx/>
              <a:buNone/>
            </a:pPr>
            <a:r>
              <a:rPr lang="en-US" altLang="en-US" sz="1800" b="1">
                <a:solidFill>
                  <a:schemeClr val="accent2"/>
                </a:solidFill>
              </a:rPr>
              <a:t>Table 1. Applying Class of Recommendation and Level of Evidence to Clinical Strategies, Interventions, Treatments, or Diagnostic Testing </a:t>
            </a:r>
          </a:p>
          <a:p>
            <a:pPr algn="ctr" eaLnBrk="1" hangingPunct="1">
              <a:spcBef>
                <a:spcPct val="0"/>
              </a:spcBef>
              <a:buFontTx/>
              <a:buNone/>
            </a:pPr>
            <a:r>
              <a:rPr lang="en-US" altLang="en-US" sz="1800" b="1">
                <a:solidFill>
                  <a:schemeClr val="accent2"/>
                </a:solidFill>
              </a:rPr>
              <a:t>in Patient Care* </a:t>
            </a:r>
          </a:p>
          <a:p>
            <a:pPr algn="ctr" eaLnBrk="1" hangingPunct="1">
              <a:spcBef>
                <a:spcPct val="0"/>
              </a:spcBef>
              <a:buFontTx/>
              <a:buNone/>
            </a:pPr>
            <a:r>
              <a:rPr lang="en-US" altLang="en-US" sz="1400" b="1">
                <a:solidFill>
                  <a:schemeClr val="accent2"/>
                </a:solidFill>
              </a:rPr>
              <a:t>(Updated August 2015)</a:t>
            </a:r>
          </a:p>
        </p:txBody>
      </p:sp>
      <p:pic>
        <p:nvPicPr>
          <p:cNvPr id="18435" name="Picture 3" descr="M1416_COE_LOE_Guidelines_V21b_no-tit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33338"/>
            <a:ext cx="5989638" cy="59864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AF Complicating ACS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F045D3FA-2D7C-44C0-AF39-F9479F5643B8}"/>
              </a:ext>
            </a:extLst>
          </p:cNvPr>
          <p:cNvGraphicFramePr>
            <a:graphicFrameLocks noGrp="1"/>
          </p:cNvGraphicFramePr>
          <p:nvPr>
            <p:extLst>
              <p:ext uri="{D42A27DB-BD31-4B8C-83A1-F6EECF244321}">
                <p14:modId xmlns:p14="http://schemas.microsoft.com/office/powerpoint/2010/main" val="1831606171"/>
              </p:ext>
            </p:extLst>
          </p:nvPr>
        </p:nvGraphicFramePr>
        <p:xfrm>
          <a:off x="457200" y="1421027"/>
          <a:ext cx="8229600" cy="4015945"/>
        </p:xfrm>
        <a:graphic>
          <a:graphicData uri="http://schemas.openxmlformats.org/drawingml/2006/table">
            <a:tbl>
              <a:tblPr firstRow="1" firstCol="1" bandRow="1" bandCol="1"/>
              <a:tblGrid>
                <a:gridCol w="791308">
                  <a:extLst>
                    <a:ext uri="{9D8B030D-6E8A-4147-A177-3AD203B41FA5}">
                      <a16:colId xmlns:a16="http://schemas.microsoft.com/office/drawing/2014/main" val="1779226794"/>
                    </a:ext>
                  </a:extLst>
                </a:gridCol>
                <a:gridCol w="806257">
                  <a:extLst>
                    <a:ext uri="{9D8B030D-6E8A-4147-A177-3AD203B41FA5}">
                      <a16:colId xmlns:a16="http://schemas.microsoft.com/office/drawing/2014/main" val="470933951"/>
                    </a:ext>
                  </a:extLst>
                </a:gridCol>
                <a:gridCol w="6632035">
                  <a:extLst>
                    <a:ext uri="{9D8B030D-6E8A-4147-A177-3AD203B41FA5}">
                      <a16:colId xmlns:a16="http://schemas.microsoft.com/office/drawing/2014/main" val="788560702"/>
                    </a:ext>
                  </a:extLst>
                </a:gridCol>
              </a:tblGrid>
              <a:tr h="685800">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Recommendations for AF Complicating ACS</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80277134"/>
                  </a:ext>
                </a:extLst>
              </a:tr>
              <a:tr h="475735">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COR</a:t>
                      </a:r>
                      <a:endParaRPr lang="en-US" sz="200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LOE</a:t>
                      </a:r>
                      <a:endParaRPr lang="en-US" sz="200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Recommendations</a:t>
                      </a:r>
                      <a:endParaRPr lang="en-US" sz="200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358649"/>
                  </a:ext>
                </a:extLst>
              </a:tr>
              <a:tr h="1427205">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IIb</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C</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190500" marR="0" indent="-19050" algn="l">
                        <a:spcBef>
                          <a:spcPts val="0"/>
                        </a:spcBef>
                        <a:spcAft>
                          <a:spcPts val="0"/>
                        </a:spcAft>
                      </a:pPr>
                      <a:r>
                        <a:rPr lang="en-US" sz="2000" b="1" dirty="0">
                          <a:effectLst/>
                          <a:latin typeface="Calibri" panose="020F0502020204030204" pitchFamily="34" charset="0"/>
                          <a:ea typeface="Times New Roman" panose="02020603050405020304" pitchFamily="18" charset="0"/>
                        </a:rPr>
                        <a:t> Administration of amiodarone or digoxin may be considered to slow a rapid ventricular response in patients with ACS and AF associated with severe LV dysfunction and HF or hemodynamic instability.</a:t>
                      </a:r>
                      <a:endParaRPr lang="en-US" sz="2000" dirty="0">
                        <a:effectLst/>
                        <a:latin typeface="Times New Roman" panose="02020603050405020304" pitchFamily="18" charset="0"/>
                        <a:ea typeface="Times New Roman" panose="02020603050405020304" pitchFamily="18"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6994204"/>
                  </a:ext>
                </a:extLst>
              </a:tr>
              <a:tr h="1427205">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IIb</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A74B"/>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C</a:t>
                      </a:r>
                      <a:endParaRPr lang="en-US" sz="2000" dirty="0">
                        <a:effectLst/>
                        <a:latin typeface="Times New Roman" panose="02020603050405020304" pitchFamily="18" charset="0"/>
                        <a:ea typeface="Times New Roman" panose="02020603050405020304" pitchFamily="18" charset="0"/>
                      </a:endParaRPr>
                    </a:p>
                  </a:txBody>
                  <a:tcPr marL="13276" marR="132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1C1E7"/>
                    </a:solidFill>
                  </a:tcPr>
                </a:tc>
                <a:tc>
                  <a:txBody>
                    <a:bodyPr/>
                    <a:lstStyle/>
                    <a:p>
                      <a:pPr marL="214313" marR="0" indent="-42863" algn="l">
                        <a:spcBef>
                          <a:spcPts val="0"/>
                        </a:spcBef>
                        <a:spcAft>
                          <a:spcPts val="0"/>
                        </a:spcAft>
                      </a:pPr>
                      <a:r>
                        <a:rPr lang="en-US" sz="2000" b="1" dirty="0">
                          <a:effectLst/>
                          <a:latin typeface="Calibri" panose="020F0502020204030204" pitchFamily="34" charset="0"/>
                          <a:ea typeface="Times New Roman" panose="02020603050405020304" pitchFamily="18" charset="0"/>
                        </a:rPr>
                        <a:t> Administration of nondihydropyridine calcium antagonists may be considered to slow a rapid ventricular response in patients with ACS and AF only in the absence of significant HF or hemodynamic instability.</a:t>
                      </a:r>
                      <a:endParaRPr lang="en-US" sz="2000" dirty="0">
                        <a:effectLst/>
                        <a:latin typeface="Times New Roman" panose="02020603050405020304" pitchFamily="18" charset="0"/>
                        <a:ea typeface="Times New Roman" panose="02020603050405020304" pitchFamily="18" charset="0"/>
                      </a:endParaRPr>
                    </a:p>
                  </a:txBody>
                  <a:tcPr marL="13276" marR="13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6612024"/>
                  </a:ext>
                </a:extLst>
              </a:tr>
            </a:tbl>
          </a:graphicData>
        </a:graphic>
      </p:graphicFrame>
    </p:spTree>
    <p:extLst>
      <p:ext uri="{BB962C8B-B14F-4D97-AF65-F5344CB8AC3E}">
        <p14:creationId xmlns:p14="http://schemas.microsoft.com/office/powerpoint/2010/main" val="33489175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Device Detection of AF and Atrial Flutter (New)</a:t>
            </a:r>
            <a:endParaRPr lang="en-US" altLang="en-US" sz="2400" b="1" dirty="0">
              <a:solidFill>
                <a:schemeClr val="bg1"/>
              </a:solidFill>
              <a:latin typeface="+mn-lt"/>
            </a:endParaRPr>
          </a:p>
        </p:txBody>
      </p:sp>
      <p:graphicFrame>
        <p:nvGraphicFramePr>
          <p:cNvPr id="3" name="Table 2">
            <a:extLst>
              <a:ext uri="{FF2B5EF4-FFF2-40B4-BE49-F238E27FC236}">
                <a16:creationId xmlns:a16="http://schemas.microsoft.com/office/drawing/2014/main" id="{2850FB82-F85B-4A6D-9B16-01C19B87798E}"/>
              </a:ext>
            </a:extLst>
          </p:cNvPr>
          <p:cNvGraphicFramePr>
            <a:graphicFrameLocks noGrp="1"/>
          </p:cNvGraphicFramePr>
          <p:nvPr>
            <p:extLst>
              <p:ext uri="{D42A27DB-BD31-4B8C-83A1-F6EECF244321}">
                <p14:modId xmlns:p14="http://schemas.microsoft.com/office/powerpoint/2010/main" val="579766547"/>
              </p:ext>
            </p:extLst>
          </p:nvPr>
        </p:nvGraphicFramePr>
        <p:xfrm>
          <a:off x="457200" y="1143000"/>
          <a:ext cx="8229600" cy="4571999"/>
        </p:xfrm>
        <a:graphic>
          <a:graphicData uri="http://schemas.openxmlformats.org/drawingml/2006/table">
            <a:tbl>
              <a:tblPr firstRow="1" firstCol="1" bandRow="1" bandCol="1"/>
              <a:tblGrid>
                <a:gridCol w="688563">
                  <a:extLst>
                    <a:ext uri="{9D8B030D-6E8A-4147-A177-3AD203B41FA5}">
                      <a16:colId xmlns:a16="http://schemas.microsoft.com/office/drawing/2014/main" val="420923914"/>
                    </a:ext>
                  </a:extLst>
                </a:gridCol>
                <a:gridCol w="765070">
                  <a:extLst>
                    <a:ext uri="{9D8B030D-6E8A-4147-A177-3AD203B41FA5}">
                      <a16:colId xmlns:a16="http://schemas.microsoft.com/office/drawing/2014/main" val="3231225040"/>
                    </a:ext>
                  </a:extLst>
                </a:gridCol>
                <a:gridCol w="6775967">
                  <a:extLst>
                    <a:ext uri="{9D8B030D-6E8A-4147-A177-3AD203B41FA5}">
                      <a16:colId xmlns:a16="http://schemas.microsoft.com/office/drawing/2014/main" val="3100319936"/>
                    </a:ext>
                  </a:extLst>
                </a:gridCol>
              </a:tblGrid>
              <a:tr h="947351">
                <a:tc gridSpan="3">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Recommendations for Device Detection of AF and Atrial Flutter</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74944010"/>
                  </a:ext>
                </a:extLst>
              </a:tr>
              <a:tr h="453081">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COR</a:t>
                      </a:r>
                      <a:endParaRPr lang="en-US" sz="2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LOE</a:t>
                      </a:r>
                      <a:endParaRPr lang="en-US" sz="2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rPr>
                        <a:t>Recommendations</a:t>
                      </a:r>
                      <a:endParaRPr lang="en-US" sz="20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0022427"/>
                  </a:ext>
                </a:extLst>
              </a:tr>
              <a:tr h="1812324">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B-NR</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61925" marR="0" indent="-47625" algn="l">
                        <a:spcBef>
                          <a:spcPts val="0"/>
                        </a:spcBef>
                        <a:spcAft>
                          <a:spcPts val="0"/>
                        </a:spcAft>
                      </a:pPr>
                      <a:r>
                        <a:rPr lang="en-US" sz="2000" b="1" dirty="0">
                          <a:effectLst/>
                          <a:latin typeface="Calibri" panose="020F0502020204030204" pitchFamily="34" charset="0"/>
                          <a:ea typeface="Times New Roman" panose="02020603050405020304" pitchFamily="18" charset="0"/>
                        </a:rPr>
                        <a:t> In patients with cardiac implantable electronic devices (pacemakers or implanted cardioverter-defibrillators), the presence of recorded atrial high-rate episodes (AHREs) should prompt further evaluation to document clinically relevant AF to guide treatment decisions</a:t>
                      </a:r>
                      <a:r>
                        <a:rPr lang="en-US" sz="2000" b="1" spc="45" dirty="0">
                          <a:effectLst/>
                          <a:latin typeface="Calibri" panose="020F0502020204030204" pitchFamily="34" charset="0"/>
                          <a:ea typeface="Batang" panose="02030600000101010101" pitchFamily="18" charset="-127"/>
                        </a:rPr>
                        <a:t>.</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8808179"/>
                  </a:ext>
                </a:extLst>
              </a:tr>
              <a:tr h="1359243">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IIa</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54F"/>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rPr>
                        <a:t>B-R</a:t>
                      </a:r>
                      <a:endParaRPr lang="en-US" sz="20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61925" marR="0" indent="-47625" algn="l">
                        <a:spcBef>
                          <a:spcPts val="0"/>
                        </a:spcBef>
                        <a:spcAft>
                          <a:spcPts val="0"/>
                        </a:spcAft>
                      </a:pPr>
                      <a:r>
                        <a:rPr lang="en-US" sz="2000" b="1" dirty="0">
                          <a:effectLst/>
                          <a:latin typeface="Calibri" panose="020F0502020204030204" pitchFamily="34" charset="0"/>
                          <a:ea typeface="Times New Roman" panose="02020603050405020304" pitchFamily="18" charset="0"/>
                        </a:rPr>
                        <a:t> In patients with cryptogenic stroke (i.e., stroke of unknown cause) in whom external ambulatory monitoring is inconclusive, implantation of a cardiac monitor (loop recorder) is reasonable to optimize detection of silent AF</a:t>
                      </a:r>
                      <a:r>
                        <a:rPr lang="en-US" sz="2000" b="1" spc="45" dirty="0">
                          <a:effectLst/>
                          <a:latin typeface="Calibri" panose="020F0502020204030204" pitchFamily="34" charset="0"/>
                          <a:ea typeface="Batang" panose="02030600000101010101" pitchFamily="18" charset="-127"/>
                        </a:rPr>
                        <a:t>.</a:t>
                      </a:r>
                      <a:endParaRPr lang="en-US" sz="20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2384490"/>
                  </a:ext>
                </a:extLst>
              </a:tr>
            </a:tbl>
          </a:graphicData>
        </a:graphic>
      </p:graphicFrame>
    </p:spTree>
    <p:extLst>
      <p:ext uri="{BB962C8B-B14F-4D97-AF65-F5344CB8AC3E}">
        <p14:creationId xmlns:p14="http://schemas.microsoft.com/office/powerpoint/2010/main" val="19490642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16792C3F-26EC-40A3-B1E1-0EF894CF209B}"/>
              </a:ext>
            </a:extLst>
          </p:cNvPr>
          <p:cNvSpPr>
            <a:spLocks noChangeArrowheads="1"/>
          </p:cNvSpPr>
          <p:nvPr/>
        </p:nvSpPr>
        <p:spPr bwMode="auto">
          <a:xfrm>
            <a:off x="0" y="381000"/>
            <a:ext cx="9144000" cy="485775"/>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Weight Loss (New)</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C9E089CB-AF7A-4004-83CA-4ABE923301B9}"/>
              </a:ext>
            </a:extLst>
          </p:cNvPr>
          <p:cNvGraphicFramePr>
            <a:graphicFrameLocks noGrp="1"/>
          </p:cNvGraphicFramePr>
          <p:nvPr>
            <p:extLst>
              <p:ext uri="{D42A27DB-BD31-4B8C-83A1-F6EECF244321}">
                <p14:modId xmlns:p14="http://schemas.microsoft.com/office/powerpoint/2010/main" val="3139135863"/>
              </p:ext>
            </p:extLst>
          </p:nvPr>
        </p:nvGraphicFramePr>
        <p:xfrm>
          <a:off x="457200" y="2209800"/>
          <a:ext cx="8229600" cy="2495470"/>
        </p:xfrm>
        <a:graphic>
          <a:graphicData uri="http://schemas.openxmlformats.org/drawingml/2006/table">
            <a:tbl>
              <a:tblPr firstRow="1" firstCol="1" bandRow="1"/>
              <a:tblGrid>
                <a:gridCol w="692210">
                  <a:extLst>
                    <a:ext uri="{9D8B030D-6E8A-4147-A177-3AD203B41FA5}">
                      <a16:colId xmlns:a16="http://schemas.microsoft.com/office/drawing/2014/main" val="284837929"/>
                    </a:ext>
                  </a:extLst>
                </a:gridCol>
                <a:gridCol w="769122">
                  <a:extLst>
                    <a:ext uri="{9D8B030D-6E8A-4147-A177-3AD203B41FA5}">
                      <a16:colId xmlns:a16="http://schemas.microsoft.com/office/drawing/2014/main" val="3627567857"/>
                    </a:ext>
                  </a:extLst>
                </a:gridCol>
                <a:gridCol w="6768268">
                  <a:extLst>
                    <a:ext uri="{9D8B030D-6E8A-4147-A177-3AD203B41FA5}">
                      <a16:colId xmlns:a16="http://schemas.microsoft.com/office/drawing/2014/main" val="4173146407"/>
                    </a:ext>
                  </a:extLst>
                </a:gridCol>
              </a:tblGrid>
              <a:tr h="472116">
                <a:tc gridSpan="3">
                  <a:txBody>
                    <a:bodyPr/>
                    <a:lstStyle/>
                    <a:p>
                      <a:pPr marL="0" marR="0" algn="ctr">
                        <a:spcBef>
                          <a:spcPts val="0"/>
                        </a:spcBef>
                        <a:spcAft>
                          <a:spcPts val="0"/>
                        </a:spcAft>
                      </a:pPr>
                      <a:r>
                        <a:rPr lang="en-US" sz="2000" b="1" dirty="0">
                          <a:effectLst/>
                          <a:latin typeface="Calibri" panose="020F0502020204030204" pitchFamily="34" charset="0"/>
                          <a:ea typeface="Batang" panose="02030600000101010101" pitchFamily="18" charset="-127"/>
                          <a:cs typeface="Calibri" panose="020F0502020204030204" pitchFamily="34" charset="0"/>
                        </a:rPr>
                        <a:t>Recommendation for Weight Loss in Patients with AF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75583691"/>
                  </a:ext>
                </a:extLst>
              </a:tr>
              <a:tr h="404671">
                <a:tc>
                  <a:txBody>
                    <a:bodyPr/>
                    <a:lstStyle/>
                    <a:p>
                      <a:pPr marL="0" marR="0" algn="ctr">
                        <a:spcBef>
                          <a:spcPts val="0"/>
                        </a:spcBef>
                        <a:spcAft>
                          <a:spcPts val="0"/>
                        </a:spcAft>
                      </a:pPr>
                      <a:r>
                        <a:rPr lang="en-US" sz="2000" b="1">
                          <a:effectLst/>
                          <a:latin typeface="Calibri" panose="020F0502020204030204" pitchFamily="34" charset="0"/>
                          <a:ea typeface="Batang" panose="02030600000101010101" pitchFamily="18" charset="-127"/>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Batang" panose="02030600000101010101" pitchFamily="18" charset="-127"/>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Batang" panose="02030600000101010101" pitchFamily="18" charset="-127"/>
                          <a:cs typeface="Calibri" panose="020F0502020204030204" pitchFamily="34" charset="0"/>
                        </a:rPr>
                        <a:t>Recommendation</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4583427"/>
                  </a:ext>
                </a:extLst>
              </a:tr>
              <a:tr h="1618683">
                <a:tc>
                  <a:txBody>
                    <a:bodyPr/>
                    <a:lstStyle/>
                    <a:p>
                      <a:pPr marL="0" marR="0" algn="ctr">
                        <a:spcBef>
                          <a:spcPts val="0"/>
                        </a:spcBef>
                        <a:spcAft>
                          <a:spcPts val="0"/>
                        </a:spcAft>
                      </a:pPr>
                      <a:r>
                        <a:rPr lang="en-US" sz="2000" b="1">
                          <a:effectLst/>
                          <a:latin typeface="Calibri" panose="020F0502020204030204" pitchFamily="34" charset="0"/>
                          <a:ea typeface="Batang" panose="02030600000101010101" pitchFamily="18" charset="-127"/>
                          <a:cs typeface="Calibri" panose="020F0502020204030204" pitchFamily="34" charset="0"/>
                        </a:rPr>
                        <a:t>I</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Batang" panose="02030600000101010101" pitchFamily="18" charset="-127"/>
                          <a:cs typeface="Calibri" panose="020F0502020204030204" pitchFamily="34" charset="0"/>
                        </a:rPr>
                        <a:t>B-R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Batang" panose="02030600000101010101" pitchFamily="18" charset="-127"/>
                          <a:cs typeface="Calibri" panose="020F0502020204030204" pitchFamily="34" charset="0"/>
                        </a:rPr>
                        <a:t>For overweight and obese patients with AF, weight loss, combined with risk factor modification, is recommended.</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 </a:t>
                      </a:r>
                      <a:r>
                        <a:rPr lang="en-US" sz="2000" dirty="0">
                          <a:solidFill>
                            <a:srgbClr val="C00000"/>
                          </a:solidFill>
                          <a:effectLst/>
                          <a:latin typeface="Calibri" panose="020F0502020204030204" pitchFamily="34" charset="0"/>
                          <a:ea typeface="Batang" panose="02030600000101010101" pitchFamily="18" charset="-127"/>
                          <a:cs typeface="Calibri" panose="020F0502020204030204" pitchFamily="34" charset="0"/>
                        </a:rPr>
                        <a:t>New data demonstrate the beneficial effects of weight loss and risk factor modification on controlling AF.</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94932772"/>
                  </a:ext>
                </a:extLst>
              </a:tr>
            </a:tbl>
          </a:graphicData>
        </a:graphic>
      </p:graphicFrame>
    </p:spTree>
    <p:extLst>
      <p:ext uri="{BB962C8B-B14F-4D97-AF65-F5344CB8AC3E}">
        <p14:creationId xmlns:p14="http://schemas.microsoft.com/office/powerpoint/2010/main" val="4277498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990600" y="2498725"/>
            <a:ext cx="7239000" cy="156966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itchFamily="34" charset="0"/>
                <a:ea typeface="MS PGothic" pitchFamily="34" charset="-128"/>
                <a:cs typeface="Geneva" pitchFamily="-65" charset="0"/>
              </a:defRPr>
            </a:lvl1pPr>
            <a:lvl2pPr marL="742950" indent="-285750">
              <a:spcBef>
                <a:spcPct val="20000"/>
              </a:spcBef>
              <a:buChar char="–"/>
              <a:defRPr sz="2800">
                <a:solidFill>
                  <a:schemeClr val="tx1"/>
                </a:solidFill>
                <a:latin typeface="Arial" pitchFamily="34" charset="0"/>
                <a:ea typeface="Geneva" pitchFamily="-65" charset="0"/>
                <a:cs typeface="Geneva" pitchFamily="-65" charset="0"/>
              </a:defRPr>
            </a:lvl2pPr>
            <a:lvl3pPr marL="1143000" indent="-228600">
              <a:spcBef>
                <a:spcPct val="20000"/>
              </a:spcBef>
              <a:buChar char="•"/>
              <a:defRPr sz="2400">
                <a:solidFill>
                  <a:schemeClr val="tx1"/>
                </a:solidFill>
                <a:latin typeface="Arial" pitchFamily="34" charset="0"/>
                <a:ea typeface="Geneva" pitchFamily="-65" charset="0"/>
                <a:cs typeface="Geneva" pitchFamily="-65" charset="0"/>
              </a:defRPr>
            </a:lvl3pPr>
            <a:lvl4pPr marL="1600200" indent="-228600">
              <a:spcBef>
                <a:spcPct val="20000"/>
              </a:spcBef>
              <a:buChar char="–"/>
              <a:defRPr sz="2000">
                <a:solidFill>
                  <a:schemeClr val="tx1"/>
                </a:solidFill>
                <a:latin typeface="Arial" pitchFamily="34" charset="0"/>
                <a:ea typeface="Geneva" pitchFamily="-65" charset="0"/>
                <a:cs typeface="Geneva" pitchFamily="-65" charset="0"/>
              </a:defRPr>
            </a:lvl4pPr>
            <a:lvl5pPr marL="2057400" indent="-228600">
              <a:spcBef>
                <a:spcPct val="20000"/>
              </a:spcBef>
              <a:buChar char="»"/>
              <a:defRPr sz="2000">
                <a:solidFill>
                  <a:schemeClr val="tx1"/>
                </a:solidFill>
                <a:latin typeface="Arial" pitchFamily="34" charset="0"/>
                <a:ea typeface="Geneva" pitchFamily="-65" charset="0"/>
                <a:cs typeface="Geneva" pitchFamily="-65"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pitchFamily="-65" charset="0"/>
                <a:cs typeface="Geneva" pitchFamily="-65" charset="0"/>
              </a:defRPr>
            </a:lvl9pPr>
          </a:lstStyle>
          <a:p>
            <a:pPr>
              <a:buNone/>
            </a:pPr>
            <a:r>
              <a:rPr lang="en-US" b="1" dirty="0"/>
              <a:t>Recommendations for Selecting an Anticoagulant Regimen—Balancing Risks and Benefits</a:t>
            </a:r>
            <a:endParaRPr lang="en-US" dirty="0"/>
          </a:p>
        </p:txBody>
      </p:sp>
      <p:sp>
        <p:nvSpPr>
          <p:cNvPr id="8195" name="Rectangle 3">
            <a:extLst>
              <a:ext uri="{FF2B5EF4-FFF2-40B4-BE49-F238E27FC236}">
                <a16:creationId xmlns:a16="http://schemas.microsoft.com/office/drawing/2014/main" id="{C35BCA3C-C616-4DDB-B2EC-FBDFD801B941}"/>
              </a:ext>
            </a:extLst>
          </p:cNvPr>
          <p:cNvSpPr>
            <a:spLocks noChangeArrowheads="1"/>
          </p:cNvSpPr>
          <p:nvPr/>
        </p:nvSpPr>
        <p:spPr bwMode="auto">
          <a:xfrm>
            <a:off x="0" y="371475"/>
            <a:ext cx="9144000" cy="387350"/>
          </a:xfrm>
          <a:prstGeom prst="rect">
            <a:avLst/>
          </a:prstGeom>
          <a:solidFill>
            <a:schemeClr val="accent2"/>
          </a:solidFill>
          <a:ln w="9525">
            <a:solidFill>
              <a:schemeClr val="accent2"/>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altLang="en-US" sz="2400" b="1" dirty="0">
                <a:solidFill>
                  <a:schemeClr val="bg1"/>
                </a:solidFill>
                <a:latin typeface="+mn-lt"/>
              </a:rPr>
              <a:t>2019 Focused Update on Atrial Fibrillation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4" name="Table 3">
            <a:extLst>
              <a:ext uri="{FF2B5EF4-FFF2-40B4-BE49-F238E27FC236}">
                <a16:creationId xmlns:a16="http://schemas.microsoft.com/office/drawing/2014/main" id="{40590826-67FF-4D71-AFD1-A58D61B54773}"/>
              </a:ext>
            </a:extLst>
          </p:cNvPr>
          <p:cNvGraphicFramePr>
            <a:graphicFrameLocks noGrp="1"/>
          </p:cNvGraphicFramePr>
          <p:nvPr>
            <p:extLst>
              <p:ext uri="{D42A27DB-BD31-4B8C-83A1-F6EECF244321}">
                <p14:modId xmlns:p14="http://schemas.microsoft.com/office/powerpoint/2010/main" val="794991942"/>
              </p:ext>
            </p:extLst>
          </p:nvPr>
        </p:nvGraphicFramePr>
        <p:xfrm>
          <a:off x="457200" y="1600200"/>
          <a:ext cx="8229601" cy="4343400"/>
        </p:xfrm>
        <a:graphic>
          <a:graphicData uri="http://schemas.openxmlformats.org/drawingml/2006/table">
            <a:tbl>
              <a:tblPr firstRow="1" firstCol="1" bandRow="1"/>
              <a:tblGrid>
                <a:gridCol w="895055">
                  <a:extLst>
                    <a:ext uri="{9D8B030D-6E8A-4147-A177-3AD203B41FA5}">
                      <a16:colId xmlns:a16="http://schemas.microsoft.com/office/drawing/2014/main" val="2403150308"/>
                    </a:ext>
                  </a:extLst>
                </a:gridCol>
                <a:gridCol w="791306">
                  <a:extLst>
                    <a:ext uri="{9D8B030D-6E8A-4147-A177-3AD203B41FA5}">
                      <a16:colId xmlns:a16="http://schemas.microsoft.com/office/drawing/2014/main" val="1712621383"/>
                    </a:ext>
                  </a:extLst>
                </a:gridCol>
                <a:gridCol w="6543240">
                  <a:extLst>
                    <a:ext uri="{9D8B030D-6E8A-4147-A177-3AD203B41FA5}">
                      <a16:colId xmlns:a16="http://schemas.microsoft.com/office/drawing/2014/main" val="742310319"/>
                    </a:ext>
                  </a:extLst>
                </a:gridCol>
              </a:tblGrid>
              <a:tr h="457200">
                <a:tc gridSpan="3">
                  <a:txBody>
                    <a:bodyPr/>
                    <a:lstStyle/>
                    <a:p>
                      <a:pPr marL="0" marR="0" algn="ctr">
                        <a:spcBef>
                          <a:spcPts val="0"/>
                        </a:spcBef>
                        <a:spcAft>
                          <a:spcPts val="0"/>
                        </a:spcAft>
                      </a:pPr>
                      <a:r>
                        <a:rPr lang="en-US" sz="15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133308666"/>
                  </a:ext>
                </a:extLst>
              </a:tr>
              <a:tr h="170688">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COR</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LOE</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1610749"/>
                  </a:ext>
                </a:extLst>
              </a:tr>
              <a:tr h="170688">
                <a:tc rowSpan="5">
                  <a:txBody>
                    <a:bodyPr/>
                    <a:lstStyle/>
                    <a:p>
                      <a:pPr marL="0" marR="0" algn="ctr">
                        <a:spcBef>
                          <a:spcPts val="0"/>
                        </a:spcBef>
                        <a:spcAft>
                          <a:spcPts val="0"/>
                        </a:spcAf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A</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D6FB8"/>
                    </a:solidFill>
                  </a:tcPr>
                </a:tc>
                <a:tc rowSpan="5">
                  <a:txBody>
                    <a:bodyPr/>
                    <a:lstStyle/>
                    <a:p>
                      <a:pPr marL="182563" marR="0" indent="-11113" algn="l">
                        <a:spcBef>
                          <a:spcPts val="0"/>
                        </a:spcBef>
                        <a:spcAft>
                          <a:spcPts val="0"/>
                        </a:spcAft>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For patients with AF and an elevated CHA</a:t>
                      </a:r>
                      <a:r>
                        <a:rPr lang="en-US" sz="15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500" b="1" dirty="0">
                          <a:effectLst/>
                          <a:latin typeface="Calibri" panose="020F0502020204030204" pitchFamily="34" charset="0"/>
                          <a:ea typeface="Times New Roman" panose="02020603050405020304" pitchFamily="18" charset="0"/>
                          <a:cs typeface="Calibri" panose="020F0502020204030204" pitchFamily="34" charset="0"/>
                        </a:rPr>
                        <a:t>DS</a:t>
                      </a:r>
                      <a:r>
                        <a:rPr lang="en-US" sz="15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1500" b="1" dirty="0">
                          <a:effectLst/>
                          <a:latin typeface="Calibri" panose="020F0502020204030204" pitchFamily="34" charset="0"/>
                          <a:ea typeface="Times New Roman" panose="02020603050405020304" pitchFamily="18" charset="0"/>
                          <a:cs typeface="Calibri" panose="020F0502020204030204" pitchFamily="34" charset="0"/>
                        </a:rPr>
                        <a:t>-VASc score of 2 or greater in men or 3 or greater in women, oral anticoagulants are recommended.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algn="l">
                        <a:spcBef>
                          <a:spcPts val="0"/>
                        </a:spcBef>
                        <a:spcAft>
                          <a:spcPts val="0"/>
                        </a:spcAft>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Options include: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Warfarin (LOE: A) </a:t>
                      </a: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Dabigatran (LOE: B)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Rivaroxaban (LOE: B)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Apixaban (LOE: B) or </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gn="l">
                        <a:spcBef>
                          <a:spcPts val="0"/>
                        </a:spcBef>
                        <a:spcAft>
                          <a:spcPts val="0"/>
                        </a:spcAft>
                        <a:buFont typeface="Symbol" panose="05050102010706020507" pitchFamily="18" charset="2"/>
                        <a:buChar char=""/>
                        <a:tabLst>
                          <a:tab pos="457200" algn="l"/>
                        </a:tabLs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Edoxaban</a:t>
                      </a:r>
                      <a:r>
                        <a:rPr lang="en-US" sz="1500" b="1" i="1" dirty="0">
                          <a:effectLst/>
                          <a:latin typeface="Calibri" panose="020F0502020204030204" pitchFamily="34" charset="0"/>
                          <a:ea typeface="Times New Roman" panose="02020603050405020304" pitchFamily="18" charset="0"/>
                          <a:cs typeface="Calibri" panose="020F0502020204030204" pitchFamily="34" charset="0"/>
                        </a:rPr>
                        <a:t> </a:t>
                      </a:r>
                      <a:r>
                        <a:rPr lang="en-US" sz="1500" b="1" dirty="0">
                          <a:effectLst/>
                          <a:latin typeface="Calibri" panose="020F0502020204030204" pitchFamily="34" charset="0"/>
                          <a:ea typeface="Times New Roman" panose="02020603050405020304" pitchFamily="18" charset="0"/>
                          <a:cs typeface="Calibri" panose="020F0502020204030204" pitchFamily="34" charset="0"/>
                        </a:rPr>
                        <a:t>(LOE: B-R)</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p>
                      <a:pPr marL="196850" marR="0" indent="-171450" algn="l">
                        <a:spcBef>
                          <a:spcPts val="0"/>
                        </a:spcBef>
                        <a:spcAft>
                          <a:spcPts val="0"/>
                        </a:spcAft>
                        <a:tabLst>
                          <a:tab pos="196850" algn="l"/>
                        </a:tabLst>
                      </a:pPr>
                      <a:r>
                        <a:rPr lang="en-US" sz="15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This recommendation has been updated in response to the approval of </a:t>
                      </a:r>
                      <a:r>
                        <a:rPr lang="en-US" sz="1500" dirty="0" err="1">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edoxaban</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 new factor </a:t>
                      </a:r>
                      <a:r>
                        <a:rPr lang="en-US" sz="1500" dirty="0" err="1">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Xa</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inhibitor. More precision in the use of CHA</a:t>
                      </a:r>
                      <a:r>
                        <a:rPr lang="en-US" sz="1500" baseline="-25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2</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DS</a:t>
                      </a:r>
                      <a:r>
                        <a:rPr lang="en-US" sz="1500" baseline="-25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2</a:t>
                      </a:r>
                      <a:r>
                        <a:rPr lang="en-US" sz="15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-VASc scores is specified in subsequent recommendations. The LOEs for warfarin, dabigatran, rivaroxaban, and apixaban have not been updated for greater granularity as per the new LOE system. (Section 4.1. in the 2014 AF Guideline) The original text can be found in Section 4.1 of the 2014 AF guideline. Additional information about the comparative effectiveness and bleeding risk of NOACs can be found in Section 4.2.2.2.</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4147328"/>
                  </a:ext>
                </a:extLst>
              </a:tr>
              <a:tr h="398825">
                <a:tc vMerge="1">
                  <a:txBody>
                    <a:bodyPr/>
                    <a:lstStyle/>
                    <a:p>
                      <a:endParaRPr lang="en-US"/>
                    </a:p>
                  </a:txBody>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B</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vMerge="1">
                  <a:txBody>
                    <a:bodyPr/>
                    <a:lstStyle/>
                    <a:p>
                      <a:endParaRPr lang="en-US"/>
                    </a:p>
                  </a:txBody>
                  <a:tcPr/>
                </a:tc>
                <a:extLst>
                  <a:ext uri="{0D108BD9-81ED-4DB2-BD59-A6C34878D82A}">
                    <a16:rowId xmlns:a16="http://schemas.microsoft.com/office/drawing/2014/main" val="3777321348"/>
                  </a:ext>
                </a:extLst>
              </a:tr>
              <a:tr h="403256">
                <a:tc vMerge="1">
                  <a:txBody>
                    <a:bodyPr/>
                    <a:lstStyle/>
                    <a:p>
                      <a:endParaRPr lang="en-US"/>
                    </a:p>
                  </a:txBody>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B</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vMerge="1">
                  <a:txBody>
                    <a:bodyPr/>
                    <a:lstStyle/>
                    <a:p>
                      <a:endParaRPr lang="en-US"/>
                    </a:p>
                  </a:txBody>
                  <a:tcPr/>
                </a:tc>
                <a:extLst>
                  <a:ext uri="{0D108BD9-81ED-4DB2-BD59-A6C34878D82A}">
                    <a16:rowId xmlns:a16="http://schemas.microsoft.com/office/drawing/2014/main" val="454568939"/>
                  </a:ext>
                </a:extLst>
              </a:tr>
              <a:tr h="402703">
                <a:tc vMerge="1">
                  <a:txBody>
                    <a:bodyPr/>
                    <a:lstStyle/>
                    <a:p>
                      <a:endParaRPr lang="en-US"/>
                    </a:p>
                  </a:txBody>
                  <a:tcPr/>
                </a:tc>
                <a:tc>
                  <a:txBody>
                    <a:bodyPr/>
                    <a:lstStyle/>
                    <a:p>
                      <a:pPr marL="0" marR="0" algn="ctr">
                        <a:spcBef>
                          <a:spcPts val="0"/>
                        </a:spcBef>
                        <a:spcAft>
                          <a:spcPts val="0"/>
                        </a:spcAft>
                      </a:pPr>
                      <a:r>
                        <a:rPr lang="en-US" sz="1500" b="1">
                          <a:effectLst/>
                          <a:latin typeface="Calibri" panose="020F0502020204030204" pitchFamily="34" charset="0"/>
                          <a:ea typeface="Times New Roman" panose="02020603050405020304" pitchFamily="18" charset="0"/>
                          <a:cs typeface="Calibri" panose="020F0502020204030204" pitchFamily="34" charset="0"/>
                        </a:rPr>
                        <a:t>B</a:t>
                      </a:r>
                      <a:endParaRPr lang="en-US" sz="15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vMerge="1">
                  <a:txBody>
                    <a:bodyPr/>
                    <a:lstStyle/>
                    <a:p>
                      <a:endParaRPr lang="en-US"/>
                    </a:p>
                  </a:txBody>
                  <a:tcPr/>
                </a:tc>
                <a:extLst>
                  <a:ext uri="{0D108BD9-81ED-4DB2-BD59-A6C34878D82A}">
                    <a16:rowId xmlns:a16="http://schemas.microsoft.com/office/drawing/2014/main" val="2490546511"/>
                  </a:ext>
                </a:extLst>
              </a:tr>
              <a:tr h="2038288">
                <a:tc vMerge="1">
                  <a:txBody>
                    <a:bodyPr/>
                    <a:lstStyle/>
                    <a:p>
                      <a:endParaRPr lang="en-US"/>
                    </a:p>
                  </a:txBody>
                  <a:tcPr/>
                </a:tc>
                <a:tc>
                  <a:txBody>
                    <a:bodyPr/>
                    <a:lstStyle/>
                    <a:p>
                      <a:pPr marL="0" marR="0" algn="ctr">
                        <a:spcBef>
                          <a:spcPts val="0"/>
                        </a:spcBef>
                        <a:spcAft>
                          <a:spcPts val="0"/>
                        </a:spcAft>
                      </a:pPr>
                      <a:r>
                        <a:rPr lang="en-US" sz="1500" b="1" dirty="0">
                          <a:effectLst/>
                          <a:latin typeface="Calibri" panose="020F0502020204030204" pitchFamily="34" charset="0"/>
                          <a:ea typeface="Times New Roman" panose="02020603050405020304" pitchFamily="18" charset="0"/>
                          <a:cs typeface="Calibri" panose="020F0502020204030204" pitchFamily="34" charset="0"/>
                        </a:rPr>
                        <a:t>B-R</a:t>
                      </a:r>
                      <a:endParaRPr lang="en-US" sz="15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vMerge="1">
                  <a:txBody>
                    <a:bodyPr/>
                    <a:lstStyle/>
                    <a:p>
                      <a:endParaRPr lang="en-US"/>
                    </a:p>
                  </a:txBody>
                  <a:tcPr/>
                </a:tc>
                <a:extLst>
                  <a:ext uri="{0D108BD9-81ED-4DB2-BD59-A6C34878D82A}">
                    <a16:rowId xmlns:a16="http://schemas.microsoft.com/office/drawing/2014/main" val="339973807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3" name="Table 2">
            <a:extLst>
              <a:ext uri="{FF2B5EF4-FFF2-40B4-BE49-F238E27FC236}">
                <a16:creationId xmlns:a16="http://schemas.microsoft.com/office/drawing/2014/main" id="{4F0F69D7-4CB9-4285-A2AE-6FE56E391C07}"/>
              </a:ext>
            </a:extLst>
          </p:cNvPr>
          <p:cNvGraphicFramePr>
            <a:graphicFrameLocks noGrp="1"/>
          </p:cNvGraphicFramePr>
          <p:nvPr>
            <p:extLst>
              <p:ext uri="{D42A27DB-BD31-4B8C-83A1-F6EECF244321}">
                <p14:modId xmlns:p14="http://schemas.microsoft.com/office/powerpoint/2010/main" val="1043470155"/>
              </p:ext>
            </p:extLst>
          </p:nvPr>
        </p:nvGraphicFramePr>
        <p:xfrm>
          <a:off x="466725" y="1600200"/>
          <a:ext cx="8220075" cy="4362225"/>
        </p:xfrm>
        <a:graphic>
          <a:graphicData uri="http://schemas.openxmlformats.org/drawingml/2006/table">
            <a:tbl>
              <a:tblPr firstRow="1" firstCol="1" bandRow="1"/>
              <a:tblGrid>
                <a:gridCol w="961852">
                  <a:extLst>
                    <a:ext uri="{9D8B030D-6E8A-4147-A177-3AD203B41FA5}">
                      <a16:colId xmlns:a16="http://schemas.microsoft.com/office/drawing/2014/main" val="3348471072"/>
                    </a:ext>
                  </a:extLst>
                </a:gridCol>
                <a:gridCol w="783072">
                  <a:extLst>
                    <a:ext uri="{9D8B030D-6E8A-4147-A177-3AD203B41FA5}">
                      <a16:colId xmlns:a16="http://schemas.microsoft.com/office/drawing/2014/main" val="2561216240"/>
                    </a:ext>
                  </a:extLst>
                </a:gridCol>
                <a:gridCol w="6475151">
                  <a:extLst>
                    <a:ext uri="{9D8B030D-6E8A-4147-A177-3AD203B41FA5}">
                      <a16:colId xmlns:a16="http://schemas.microsoft.com/office/drawing/2014/main" val="2596582378"/>
                    </a:ext>
                  </a:extLst>
                </a:gridCol>
              </a:tblGrid>
              <a:tr h="1021976">
                <a:tc gridSpan="3">
                  <a:txBody>
                    <a:bodyPr/>
                    <a:lstStyle/>
                    <a:p>
                      <a:pPr marL="0" marR="0" algn="ctr">
                        <a:spcBef>
                          <a:spcPts val="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46719321"/>
                  </a:ext>
                </a:extLst>
              </a:tr>
              <a:tr h="255494">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COR</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LOE</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18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29728043"/>
                  </a:ext>
                </a:extLst>
              </a:tr>
              <a:tr h="3065929">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A</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D6FB8"/>
                    </a:solidFill>
                  </a:tcPr>
                </a:tc>
                <a:tc>
                  <a:txBody>
                    <a:bodyPr/>
                    <a:lstStyle/>
                    <a:p>
                      <a:pPr marL="182563" marR="0" indent="-11113" algn="l">
                        <a:spcBef>
                          <a:spcPts val="0"/>
                        </a:spcBef>
                        <a:spcAft>
                          <a:spcPts val="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NOACs (dabigatran, rivaroxaban, apixaban, and </a:t>
                      </a:r>
                      <a:r>
                        <a:rPr lang="en-US" sz="1800" b="1" dirty="0" err="1">
                          <a:effectLst/>
                          <a:latin typeface="Calibri" panose="020F0502020204030204" pitchFamily="34" charset="0"/>
                          <a:ea typeface="Times New Roman" panose="02020603050405020304" pitchFamily="18" charset="0"/>
                          <a:cs typeface="Calibri" panose="020F0502020204030204" pitchFamily="34" charset="0"/>
                        </a:rPr>
                        <a:t>edoxaban</a:t>
                      </a:r>
                      <a:r>
                        <a:rPr lang="en-US" sz="1800" b="1" dirty="0">
                          <a:effectLst/>
                          <a:latin typeface="Calibri" panose="020F0502020204030204" pitchFamily="34" charset="0"/>
                          <a:ea typeface="Times New Roman" panose="02020603050405020304" pitchFamily="18" charset="0"/>
                          <a:cs typeface="Calibri" panose="020F0502020204030204" pitchFamily="34" charset="0"/>
                        </a:rPr>
                        <a:t>) are recommended over warfarin in NOAC-eligible patients with AF (except with moderate-to-severe mitral stenosis or a mechanical heart valve).</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NEW</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Exclusion criteria are now defined as moderate-to-severe mitral stenosis or a mechanical heart valve.</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When</a:t>
                      </a:r>
                      <a:r>
                        <a:rPr lang="en-US" sz="1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the NOAC trials are considered as a group, the direct thrombin inhibitor and factor </a:t>
                      </a:r>
                      <a:r>
                        <a:rPr lang="en-US" sz="1800" dirty="0" err="1">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Xa</a:t>
                      </a:r>
                      <a:r>
                        <a:rPr lang="en-US" sz="18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inhibitors were at least noninferior and, in some trials, superior to warfarin for preventing stroke and systemic embolism and were associated with lower risks of serious bleeding.</a:t>
                      </a:r>
                      <a:r>
                        <a:rPr lang="en-US" sz="1800" dirty="0">
                          <a:effectLst/>
                          <a:latin typeface="Calibri" panose="020F0502020204030204" pitchFamily="34" charset="0"/>
                          <a:ea typeface="Times New Roman" panose="02020603050405020304" pitchFamily="18" charset="0"/>
                          <a:cs typeface="Calibri" panose="020F0502020204030204" pitchFamily="34" charset="0"/>
                        </a:rPr>
                        <a:t> </a:t>
                      </a: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7220662"/>
                  </a:ext>
                </a:extLst>
              </a:tr>
            </a:tbl>
          </a:graphicData>
        </a:graphic>
      </p:graphicFrame>
    </p:spTree>
    <p:extLst>
      <p:ext uri="{BB962C8B-B14F-4D97-AF65-F5344CB8AC3E}">
        <p14:creationId xmlns:p14="http://schemas.microsoft.com/office/powerpoint/2010/main" val="2609154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65865F3A-C0F0-4D55-969F-B02F4B1F6DAA}"/>
              </a:ext>
            </a:extLst>
          </p:cNvPr>
          <p:cNvGraphicFramePr>
            <a:graphicFrameLocks noGrp="1"/>
          </p:cNvGraphicFramePr>
          <p:nvPr>
            <p:extLst>
              <p:ext uri="{D42A27DB-BD31-4B8C-83A1-F6EECF244321}">
                <p14:modId xmlns:p14="http://schemas.microsoft.com/office/powerpoint/2010/main" val="3884108091"/>
              </p:ext>
            </p:extLst>
          </p:nvPr>
        </p:nvGraphicFramePr>
        <p:xfrm>
          <a:off x="457200" y="1905000"/>
          <a:ext cx="8229600" cy="3669809"/>
        </p:xfrm>
        <a:graphic>
          <a:graphicData uri="http://schemas.openxmlformats.org/drawingml/2006/table">
            <a:tbl>
              <a:tblPr firstRow="1" firstCol="1" bandRow="1"/>
              <a:tblGrid>
                <a:gridCol w="1013210">
                  <a:extLst>
                    <a:ext uri="{9D8B030D-6E8A-4147-A177-3AD203B41FA5}">
                      <a16:colId xmlns:a16="http://schemas.microsoft.com/office/drawing/2014/main" val="3641247526"/>
                    </a:ext>
                  </a:extLst>
                </a:gridCol>
                <a:gridCol w="762267">
                  <a:extLst>
                    <a:ext uri="{9D8B030D-6E8A-4147-A177-3AD203B41FA5}">
                      <a16:colId xmlns:a16="http://schemas.microsoft.com/office/drawing/2014/main" val="4143542606"/>
                    </a:ext>
                  </a:extLst>
                </a:gridCol>
                <a:gridCol w="6454123">
                  <a:extLst>
                    <a:ext uri="{9D8B030D-6E8A-4147-A177-3AD203B41FA5}">
                      <a16:colId xmlns:a16="http://schemas.microsoft.com/office/drawing/2014/main" val="952371369"/>
                    </a:ext>
                  </a:extLst>
                </a:gridCol>
              </a:tblGrid>
              <a:tr h="950922">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29140395"/>
                  </a:ext>
                </a:extLst>
              </a:tr>
              <a:tr h="292591">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COR</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LOE</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0219904"/>
                  </a:ext>
                </a:extLst>
              </a:tr>
              <a:tr h="2414087">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A</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D6FB8"/>
                    </a:solidFill>
                  </a:tcPr>
                </a:tc>
                <a:tc>
                  <a:txBody>
                    <a:bodyPr/>
                    <a:lstStyle/>
                    <a:p>
                      <a:pPr marL="182563" marR="0" indent="-11113" algn="l">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Among patients treated with warfarin, the international normalized ratio (INR) should be determined at least weekly during initiation of anticoagulant therapy and at least monthly when anticoagulation (INR in range) is stable.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l">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Antithrombotic” was changed to “anticoagulant.”</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7015946"/>
                  </a:ext>
                </a:extLst>
              </a:tr>
            </a:tbl>
          </a:graphicData>
        </a:graphic>
      </p:graphicFrame>
    </p:spTree>
    <p:extLst>
      <p:ext uri="{BB962C8B-B14F-4D97-AF65-F5344CB8AC3E}">
        <p14:creationId xmlns:p14="http://schemas.microsoft.com/office/powerpoint/2010/main" val="3675653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a:extLst>
              <a:ext uri="{FF2B5EF4-FFF2-40B4-BE49-F238E27FC236}">
                <a16:creationId xmlns:a16="http://schemas.microsoft.com/office/drawing/2014/main" id="{C521FF81-F11E-41EC-B62C-2851B0D3D7C8}"/>
              </a:ext>
            </a:extLst>
          </p:cNvPr>
          <p:cNvSpPr>
            <a:spLocks noChangeArrowheads="1"/>
          </p:cNvSpPr>
          <p:nvPr/>
        </p:nvSpPr>
        <p:spPr bwMode="auto">
          <a:xfrm>
            <a:off x="0" y="381000"/>
            <a:ext cx="9144000" cy="880241"/>
          </a:xfrm>
          <a:prstGeom prst="rect">
            <a:avLst/>
          </a:prstGeom>
          <a:solidFill>
            <a:schemeClr val="accent2"/>
          </a:solidFill>
          <a:ln>
            <a:noFill/>
          </a:ln>
        </p:spPr>
        <p:txBody>
          <a:bodyPr>
            <a:spAutoFit/>
          </a:bodyPr>
          <a:lstStyle>
            <a:lvl1pPr eaLnBrk="0" hangingPunct="0">
              <a:spcBef>
                <a:spcPct val="20000"/>
              </a:spcBef>
              <a:buChar char="•"/>
              <a:defRPr sz="3200">
                <a:solidFill>
                  <a:schemeClr val="tx1"/>
                </a:solidFill>
                <a:latin typeface="Arial" pitchFamily="34" charset="0"/>
                <a:ea typeface="MS PGothic" pitchFamily="34" charset="-128"/>
                <a:cs typeface="Geneva" charset="0"/>
              </a:defRPr>
            </a:lvl1pPr>
            <a:lvl2pPr marL="742950" indent="-285750" eaLnBrk="0" hangingPunct="0">
              <a:spcBef>
                <a:spcPct val="20000"/>
              </a:spcBef>
              <a:buChar char="–"/>
              <a:defRPr sz="2800">
                <a:solidFill>
                  <a:schemeClr val="tx1"/>
                </a:solidFill>
                <a:latin typeface="Arial" pitchFamily="34" charset="0"/>
                <a:ea typeface="Geneva" charset="0"/>
                <a:cs typeface="Geneva" charset="0"/>
              </a:defRPr>
            </a:lvl2pPr>
            <a:lvl3pPr marL="1143000" indent="-228600" eaLnBrk="0" hangingPunct="0">
              <a:spcBef>
                <a:spcPct val="20000"/>
              </a:spcBef>
              <a:buChar char="•"/>
              <a:defRPr sz="2400">
                <a:solidFill>
                  <a:schemeClr val="tx1"/>
                </a:solidFill>
                <a:latin typeface="Arial" pitchFamily="34" charset="0"/>
                <a:ea typeface="Geneva" charset="0"/>
                <a:cs typeface="Geneva" charset="0"/>
              </a:defRPr>
            </a:lvl3pPr>
            <a:lvl4pPr marL="1600200" indent="-228600" eaLnBrk="0" hangingPunct="0">
              <a:spcBef>
                <a:spcPct val="20000"/>
              </a:spcBef>
              <a:buChar char="–"/>
              <a:defRPr sz="2000">
                <a:solidFill>
                  <a:schemeClr val="tx1"/>
                </a:solidFill>
                <a:latin typeface="Arial" pitchFamily="34" charset="0"/>
                <a:ea typeface="Geneva" charset="0"/>
                <a:cs typeface="Geneva" charset="0"/>
              </a:defRPr>
            </a:lvl4pPr>
            <a:lvl5pPr marL="2057400" indent="-228600" eaLnBrk="0" hangingPunct="0">
              <a:spcBef>
                <a:spcPct val="20000"/>
              </a:spcBef>
              <a:buChar char="»"/>
              <a:defRPr sz="2000">
                <a:solidFill>
                  <a:schemeClr val="tx1"/>
                </a:solidFill>
                <a:latin typeface="Arial" pitchFamily="34" charset="0"/>
                <a:ea typeface="Geneva" charset="0"/>
                <a:cs typeface="Geneva" charset="0"/>
              </a:defRPr>
            </a:lvl5pPr>
            <a:lvl6pPr marL="25146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6pPr>
            <a:lvl7pPr marL="29718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7pPr>
            <a:lvl8pPr marL="34290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8pPr>
            <a:lvl9pPr marL="3886200" indent="-228600" eaLnBrk="0" fontAlgn="base" hangingPunct="0">
              <a:spcBef>
                <a:spcPct val="20000"/>
              </a:spcBef>
              <a:spcAft>
                <a:spcPct val="0"/>
              </a:spcAft>
              <a:buChar char="»"/>
              <a:defRPr sz="2000">
                <a:solidFill>
                  <a:schemeClr val="tx1"/>
                </a:solidFill>
                <a:latin typeface="Arial" pitchFamily="34" charset="0"/>
                <a:ea typeface="Geneva" charset="0"/>
                <a:cs typeface="Geneva" charset="0"/>
              </a:defRPr>
            </a:lvl9pPr>
          </a:lstStyle>
          <a:p>
            <a:pPr algn="ctr" eaLnBrk="1" hangingPunct="1">
              <a:lnSpc>
                <a:spcPct val="80000"/>
              </a:lnSpc>
              <a:spcBef>
                <a:spcPct val="0"/>
              </a:spcBef>
              <a:buFontTx/>
              <a:buNone/>
              <a:defRPr/>
            </a:pPr>
            <a:r>
              <a:rPr lang="en-US" dirty="0">
                <a:solidFill>
                  <a:schemeClr val="bg1"/>
                </a:solidFill>
              </a:rPr>
              <a:t>Anticoagulation Regimen – Balancing Risks and Benefits</a:t>
            </a:r>
            <a:endParaRPr lang="en-US" altLang="en-US" sz="2400" b="1" dirty="0">
              <a:solidFill>
                <a:schemeClr val="bg1"/>
              </a:solidFill>
              <a:latin typeface="+mn-lt"/>
            </a:endParaRPr>
          </a:p>
        </p:txBody>
      </p:sp>
      <p:graphicFrame>
        <p:nvGraphicFramePr>
          <p:cNvPr id="2" name="Table 1">
            <a:extLst>
              <a:ext uri="{FF2B5EF4-FFF2-40B4-BE49-F238E27FC236}">
                <a16:creationId xmlns:a16="http://schemas.microsoft.com/office/drawing/2014/main" id="{3DC8872C-DC0B-46DF-BAD1-CAFDC8B6C419}"/>
              </a:ext>
            </a:extLst>
          </p:cNvPr>
          <p:cNvGraphicFramePr>
            <a:graphicFrameLocks noGrp="1"/>
          </p:cNvGraphicFramePr>
          <p:nvPr>
            <p:extLst>
              <p:ext uri="{D42A27DB-BD31-4B8C-83A1-F6EECF244321}">
                <p14:modId xmlns:p14="http://schemas.microsoft.com/office/powerpoint/2010/main" val="1527051785"/>
              </p:ext>
            </p:extLst>
          </p:nvPr>
        </p:nvGraphicFramePr>
        <p:xfrm>
          <a:off x="457200" y="1600200"/>
          <a:ext cx="8229599" cy="4093029"/>
        </p:xfrm>
        <a:graphic>
          <a:graphicData uri="http://schemas.openxmlformats.org/drawingml/2006/table">
            <a:tbl>
              <a:tblPr firstRow="1" firstCol="1" bandRow="1"/>
              <a:tblGrid>
                <a:gridCol w="962345">
                  <a:extLst>
                    <a:ext uri="{9D8B030D-6E8A-4147-A177-3AD203B41FA5}">
                      <a16:colId xmlns:a16="http://schemas.microsoft.com/office/drawing/2014/main" val="2063119984"/>
                    </a:ext>
                  </a:extLst>
                </a:gridCol>
                <a:gridCol w="784046">
                  <a:extLst>
                    <a:ext uri="{9D8B030D-6E8A-4147-A177-3AD203B41FA5}">
                      <a16:colId xmlns:a16="http://schemas.microsoft.com/office/drawing/2014/main" val="2551654383"/>
                    </a:ext>
                  </a:extLst>
                </a:gridCol>
                <a:gridCol w="6483208">
                  <a:extLst>
                    <a:ext uri="{9D8B030D-6E8A-4147-A177-3AD203B41FA5}">
                      <a16:colId xmlns:a16="http://schemas.microsoft.com/office/drawing/2014/main" val="461186090"/>
                    </a:ext>
                  </a:extLst>
                </a:gridCol>
              </a:tblGrid>
              <a:tr h="990600">
                <a:tc gridSpan="3">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cs typeface="Calibri" panose="020F0502020204030204" pitchFamily="34" charset="0"/>
                        </a:rPr>
                        <a:t>Recommendations for Selecting an Anticoagulant Regimen—Balancing Risks and Benefits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3640929"/>
                  </a:ext>
                </a:extLst>
              </a:tr>
              <a:tr h="310243">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COR</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LOE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Recommendations</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3269005"/>
                  </a:ext>
                </a:extLst>
              </a:tr>
              <a:tr h="2792186">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EC284"/>
                    </a:solidFill>
                  </a:tcPr>
                </a:tc>
                <a:tc>
                  <a:txBody>
                    <a:bodyPr/>
                    <a:lstStyle/>
                    <a:p>
                      <a:pPr marL="0" marR="0" algn="ctr">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B</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49DD4"/>
                    </a:solidFill>
                  </a:tcPr>
                </a:tc>
                <a:tc>
                  <a:txBody>
                    <a:bodyPr/>
                    <a:lstStyle/>
                    <a:p>
                      <a:pPr marL="182563" marR="0" indent="-11113" algn="just">
                        <a:spcBef>
                          <a:spcPts val="0"/>
                        </a:spcBef>
                        <a:spcAft>
                          <a:spcPts val="0"/>
                        </a:spcAft>
                      </a:pPr>
                      <a:r>
                        <a:rPr lang="en-US" sz="2000" b="1" dirty="0">
                          <a:effectLst/>
                          <a:latin typeface="Calibri" panose="020F0502020204030204" pitchFamily="34" charset="0"/>
                          <a:ea typeface="Times New Roman" panose="02020603050405020304" pitchFamily="18" charset="0"/>
                          <a:cs typeface="Calibri" panose="020F0502020204030204" pitchFamily="34" charset="0"/>
                        </a:rPr>
                        <a:t>In patients with AF (except with moderate-to-severe mitral stenosis or a mechanical heart valve), the CHA</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DS</a:t>
                      </a:r>
                      <a:r>
                        <a:rPr lang="en-US" sz="20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US" sz="2000" b="1" dirty="0">
                          <a:effectLst/>
                          <a:latin typeface="Calibri" panose="020F0502020204030204" pitchFamily="34" charset="0"/>
                          <a:ea typeface="Times New Roman" panose="02020603050405020304" pitchFamily="18" charset="0"/>
                          <a:cs typeface="Calibri" panose="020F0502020204030204" pitchFamily="34" charset="0"/>
                        </a:rPr>
                        <a:t>-VASc</a:t>
                      </a:r>
                      <a:r>
                        <a:rPr lang="en-US" sz="2000" b="1" baseline="30000" dirty="0">
                          <a:effectLst/>
                          <a:latin typeface="Calibri" panose="020F0502020204030204" pitchFamily="34" charset="0"/>
                          <a:ea typeface="Times New Roman" panose="02020603050405020304" pitchFamily="18" charset="0"/>
                          <a:cs typeface="Calibri" panose="020F0502020204030204" pitchFamily="34" charset="0"/>
                        </a:rPr>
                        <a:t> </a:t>
                      </a:r>
                      <a:r>
                        <a:rPr lang="en-US" sz="2000" b="1" dirty="0">
                          <a:effectLst/>
                          <a:latin typeface="Calibri" panose="020F0502020204030204" pitchFamily="34" charset="0"/>
                          <a:ea typeface="Times New Roman" panose="02020603050405020304" pitchFamily="18" charset="0"/>
                          <a:cs typeface="Calibri" panose="020F0502020204030204" pitchFamily="34" charset="0"/>
                        </a:rPr>
                        <a:t>score is recommended for assessment of stroke risk.</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p>
                      <a:pPr marL="182880" marR="0" indent="-182880" algn="just">
                        <a:spcBef>
                          <a:spcPts val="0"/>
                        </a:spcBef>
                        <a:spcAft>
                          <a:spcPts val="0"/>
                        </a:spcAft>
                      </a:pPr>
                      <a:r>
                        <a:rPr lang="en-US" sz="20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MODIFIED</a:t>
                      </a:r>
                      <a:r>
                        <a:rPr lang="en-US" sz="20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Exclusion criteria are now defined as moderate-to-severe mitral stenosis or a mechanical heart valve. Patients with AF with bioprosthetic heart valves are addressed in the supportive text. (Section 4.1. in the 2014 AF guideline)</a:t>
                      </a:r>
                      <a:endParaRPr lang="en-US" sz="2000" dirty="0">
                        <a:effectLst/>
                        <a:latin typeface="Calibri" panose="020F0502020204030204" pitchFamily="34" charset="0"/>
                        <a:ea typeface="Times New Roman" panose="02020603050405020304" pitchFamily="18" charset="0"/>
                        <a:cs typeface="Calibri" panose="020F0502020204030204" pitchFamily="34" charset="0"/>
                      </a:endParaRPr>
                    </a:p>
                  </a:txBody>
                  <a:tcPr marL="16024" marR="1602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3839673"/>
                  </a:ext>
                </a:extLst>
              </a:tr>
            </a:tbl>
          </a:graphicData>
        </a:graphic>
      </p:graphicFrame>
    </p:spTree>
    <p:extLst>
      <p:ext uri="{BB962C8B-B14F-4D97-AF65-F5344CB8AC3E}">
        <p14:creationId xmlns:p14="http://schemas.microsoft.com/office/powerpoint/2010/main" val="122956321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A8831BF62A3E34590989F9AED71B787" ma:contentTypeVersion="0" ma:contentTypeDescription="Create a new document." ma:contentTypeScope="" ma:versionID="a7dd0d92c92007002c7f6ae141c96f1e">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0D53A6-45BA-4683-8D3E-3DD024629AC4}">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C472551-E000-4538-B665-03A0D51B24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F947714A-BA16-45F5-88EA-93ED0309FC2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1192</TotalTime>
  <Words>3944</Words>
  <Application>Microsoft Office PowerPoint</Application>
  <PresentationFormat>On-screen Show (4:3)</PresentationFormat>
  <Paragraphs>400</Paragraphs>
  <Slides>42</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Symbol</vt:lpstr>
      <vt:lpstr>Times New Roman</vt:lpstr>
      <vt:lpstr>Default Design</vt:lpstr>
      <vt:lpstr>2019 AHA/ACC/HRS Focused Update of the 2014 AHA/ACC/HRS Guideline for the Management of Patients With Atrial Fibrillation</vt:lpstr>
      <vt:lpstr>Citation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autumn strass</dc:creator>
  <cp:lastModifiedBy>abdullah amirfarhangi</cp:lastModifiedBy>
  <cp:revision>117</cp:revision>
  <dcterms:created xsi:type="dcterms:W3CDTF">2011-09-07T13:24:22Z</dcterms:created>
  <dcterms:modified xsi:type="dcterms:W3CDTF">2020-10-09T18:46:11Z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0x0101001A8831BF62A3E34590989F9AED71B787</vt:lpwstr>
  </property>
</Properties>
</file>